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wmf" ContentType="image/x-wmf"/>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Default Extension="fntdata" ContentType="application/x-fontdata"/>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Default Extension="doc" ContentType="application/msword"/>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emf" ContentType="image/x-emf"/>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9" r:id="rId1"/>
    <p:sldMasterId id="2147483651" r:id="rId2"/>
  </p:sldMasterIdLst>
  <p:notesMasterIdLst>
    <p:notesMasterId r:id="rId28"/>
  </p:notesMasterIdLst>
  <p:handoutMasterIdLst>
    <p:handoutMasterId r:id="rId29"/>
  </p:handoutMasterIdLst>
  <p:sldIdLst>
    <p:sldId id="256" r:id="rId3"/>
    <p:sldId id="258" r:id="rId4"/>
    <p:sldId id="269" r:id="rId5"/>
    <p:sldId id="275" r:id="rId6"/>
    <p:sldId id="276" r:id="rId7"/>
    <p:sldId id="277" r:id="rId8"/>
    <p:sldId id="278" r:id="rId9"/>
    <p:sldId id="279" r:id="rId10"/>
    <p:sldId id="281" r:id="rId11"/>
    <p:sldId id="282" r:id="rId12"/>
    <p:sldId id="283" r:id="rId13"/>
    <p:sldId id="280" r:id="rId14"/>
    <p:sldId id="323" r:id="rId15"/>
    <p:sldId id="284" r:id="rId16"/>
    <p:sldId id="262" r:id="rId17"/>
    <p:sldId id="304" r:id="rId18"/>
    <p:sldId id="310" r:id="rId19"/>
    <p:sldId id="312" r:id="rId20"/>
    <p:sldId id="313" r:id="rId21"/>
    <p:sldId id="316" r:id="rId22"/>
    <p:sldId id="317" r:id="rId23"/>
    <p:sldId id="318" r:id="rId24"/>
    <p:sldId id="319" r:id="rId25"/>
    <p:sldId id="321" r:id="rId26"/>
    <p:sldId id="322" r:id="rId27"/>
  </p:sldIdLst>
  <p:sldSz cx="9144000" cy="6858000" type="screen4x3"/>
  <p:notesSz cx="6997700" cy="9283700"/>
  <p:embeddedFontLst>
    <p:embeddedFont>
      <p:font typeface="Tahoma" pitchFamily="34" charset="0"/>
      <p:regular r:id="rId30"/>
      <p:bold r:id="rId31"/>
    </p:embeddedFont>
  </p:embeddedFontLst>
  <p:defaultTextStyle>
    <a:defPPr>
      <a:defRPr lang="en-US"/>
    </a:defPPr>
    <a:lvl1pPr algn="l" rtl="0" fontAlgn="base">
      <a:spcBef>
        <a:spcPct val="0"/>
      </a:spcBef>
      <a:spcAft>
        <a:spcPct val="0"/>
      </a:spcAft>
      <a:defRPr sz="2400" kern="1200">
        <a:solidFill>
          <a:schemeClr val="tx1"/>
        </a:solidFill>
        <a:latin typeface="Tahoma" pitchFamily="34" charset="0"/>
        <a:ea typeface="+mn-ea"/>
        <a:cs typeface="+mn-cs"/>
      </a:defRPr>
    </a:lvl1pPr>
    <a:lvl2pPr marL="457200" algn="l" rtl="0" fontAlgn="base">
      <a:spcBef>
        <a:spcPct val="0"/>
      </a:spcBef>
      <a:spcAft>
        <a:spcPct val="0"/>
      </a:spcAft>
      <a:defRPr sz="2400" kern="1200">
        <a:solidFill>
          <a:schemeClr val="tx1"/>
        </a:solidFill>
        <a:latin typeface="Tahoma" pitchFamily="34" charset="0"/>
        <a:ea typeface="+mn-ea"/>
        <a:cs typeface="+mn-cs"/>
      </a:defRPr>
    </a:lvl2pPr>
    <a:lvl3pPr marL="914400" algn="l" rtl="0" fontAlgn="base">
      <a:spcBef>
        <a:spcPct val="0"/>
      </a:spcBef>
      <a:spcAft>
        <a:spcPct val="0"/>
      </a:spcAft>
      <a:defRPr sz="2400" kern="1200">
        <a:solidFill>
          <a:schemeClr val="tx1"/>
        </a:solidFill>
        <a:latin typeface="Tahoma" pitchFamily="34" charset="0"/>
        <a:ea typeface="+mn-ea"/>
        <a:cs typeface="+mn-cs"/>
      </a:defRPr>
    </a:lvl3pPr>
    <a:lvl4pPr marL="1371600" algn="l" rtl="0" fontAlgn="base">
      <a:spcBef>
        <a:spcPct val="0"/>
      </a:spcBef>
      <a:spcAft>
        <a:spcPct val="0"/>
      </a:spcAft>
      <a:defRPr sz="2400" kern="1200">
        <a:solidFill>
          <a:schemeClr val="tx1"/>
        </a:solidFill>
        <a:latin typeface="Tahoma" pitchFamily="34" charset="0"/>
        <a:ea typeface="+mn-ea"/>
        <a:cs typeface="+mn-cs"/>
      </a:defRPr>
    </a:lvl4pPr>
    <a:lvl5pPr marL="1828800" algn="l" rtl="0" fontAlgn="base">
      <a:spcBef>
        <a:spcPct val="0"/>
      </a:spcBef>
      <a:spcAft>
        <a:spcPct val="0"/>
      </a:spcAft>
      <a:defRPr sz="2400" kern="1200">
        <a:solidFill>
          <a:schemeClr val="tx1"/>
        </a:solidFill>
        <a:latin typeface="Tahoma" pitchFamily="34" charset="0"/>
        <a:ea typeface="+mn-ea"/>
        <a:cs typeface="+mn-cs"/>
      </a:defRPr>
    </a:lvl5pPr>
    <a:lvl6pPr marL="2286000" algn="l" defTabSz="914400" rtl="0" eaLnBrk="1" latinLnBrk="0" hangingPunct="1">
      <a:defRPr sz="2400" kern="1200">
        <a:solidFill>
          <a:schemeClr val="tx1"/>
        </a:solidFill>
        <a:latin typeface="Tahoma" pitchFamily="34" charset="0"/>
        <a:ea typeface="+mn-ea"/>
        <a:cs typeface="+mn-cs"/>
      </a:defRPr>
    </a:lvl6pPr>
    <a:lvl7pPr marL="2743200" algn="l" defTabSz="914400" rtl="0" eaLnBrk="1" latinLnBrk="0" hangingPunct="1">
      <a:defRPr sz="2400" kern="1200">
        <a:solidFill>
          <a:schemeClr val="tx1"/>
        </a:solidFill>
        <a:latin typeface="Tahoma" pitchFamily="34" charset="0"/>
        <a:ea typeface="+mn-ea"/>
        <a:cs typeface="+mn-cs"/>
      </a:defRPr>
    </a:lvl7pPr>
    <a:lvl8pPr marL="3200400" algn="l" defTabSz="914400" rtl="0" eaLnBrk="1" latinLnBrk="0" hangingPunct="1">
      <a:defRPr sz="2400" kern="1200">
        <a:solidFill>
          <a:schemeClr val="tx1"/>
        </a:solidFill>
        <a:latin typeface="Tahoma" pitchFamily="34" charset="0"/>
        <a:ea typeface="+mn-ea"/>
        <a:cs typeface="+mn-cs"/>
      </a:defRPr>
    </a:lvl8pPr>
    <a:lvl9pPr marL="3657600" algn="l" defTabSz="914400" rtl="0" eaLnBrk="1" latinLnBrk="0" hangingPunct="1">
      <a:defRPr sz="2400"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89550" autoAdjust="0"/>
  </p:normalViewPr>
  <p:slideViewPr>
    <p:cSldViewPr>
      <p:cViewPr varScale="1">
        <p:scale>
          <a:sx n="102" d="100"/>
          <a:sy n="102" d="100"/>
        </p:scale>
        <p:origin x="-234" y="-84"/>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Lst>
  </p:outlineViewPr>
  <p:notesTextViewPr>
    <p:cViewPr>
      <p:scale>
        <a:sx n="100" d="100"/>
        <a:sy n="100" d="100"/>
      </p:scale>
      <p:origin x="0" y="0"/>
    </p:cViewPr>
  </p:notesTextViewPr>
  <p:sorterViewPr>
    <p:cViewPr>
      <p:scale>
        <a:sx n="66" d="100"/>
        <a:sy n="66" d="100"/>
      </p:scale>
      <p:origin x="0" y="4686"/>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font" Target="fonts/font2.fntdata"/><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font" Target="fonts/font1.fntdata"/><Relationship Id="rId35" Type="http://schemas.openxmlformats.org/officeDocument/2006/relationships/tableStyles" Target="tableStyles.xml"/></Relationships>
</file>

<file path=ppt/_rels/viewProps.xml.rels><?xml version="1.0" encoding="UTF-8" standalone="yes"?>
<Relationships xmlns="http://schemas.openxmlformats.org/package/2006/relationships"><Relationship Id="rId3" Type="http://schemas.openxmlformats.org/officeDocument/2006/relationships/slide" Target="slides/slide19.xml"/><Relationship Id="rId2" Type="http://schemas.openxmlformats.org/officeDocument/2006/relationships/slide" Target="slides/slide18.xml"/><Relationship Id="rId1" Type="http://schemas.openxmlformats.org/officeDocument/2006/relationships/slide" Target="slides/slide17.xml"/><Relationship Id="rId4" Type="http://schemas.openxmlformats.org/officeDocument/2006/relationships/slide" Target="slides/slide2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image" Target="../media/image5.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9394" name="Rectangle 1026"/>
          <p:cNvSpPr>
            <a:spLocks noGrp="1" noChangeArrowheads="1"/>
          </p:cNvSpPr>
          <p:nvPr>
            <p:ph type="hdr" sz="quarter"/>
          </p:nvPr>
        </p:nvSpPr>
        <p:spPr bwMode="auto">
          <a:xfrm>
            <a:off x="0" y="0"/>
            <a:ext cx="3032337" cy="464185"/>
          </a:xfrm>
          <a:prstGeom prst="rect">
            <a:avLst/>
          </a:prstGeom>
          <a:noFill/>
          <a:ln w="9525">
            <a:noFill/>
            <a:miter lim="800000"/>
            <a:headEnd/>
            <a:tailEnd/>
          </a:ln>
          <a:effectLst/>
        </p:spPr>
        <p:txBody>
          <a:bodyPr vert="horz" wrap="square" lIns="93031" tIns="46516" rIns="93031" bIns="46516" numCol="1" anchor="t" anchorCtr="0" compatLnSpc="1">
            <a:prstTxWarp prst="textNoShape">
              <a:avLst/>
            </a:prstTxWarp>
          </a:bodyPr>
          <a:lstStyle>
            <a:lvl1pPr>
              <a:defRPr sz="1200">
                <a:latin typeface="Times New Roman" pitchFamily="18" charset="0"/>
              </a:defRPr>
            </a:lvl1pPr>
          </a:lstStyle>
          <a:p>
            <a:endParaRPr lang="en-US"/>
          </a:p>
        </p:txBody>
      </p:sp>
      <p:sp>
        <p:nvSpPr>
          <p:cNvPr id="59395" name="Rectangle 1027"/>
          <p:cNvSpPr>
            <a:spLocks noGrp="1" noChangeArrowheads="1"/>
          </p:cNvSpPr>
          <p:nvPr>
            <p:ph type="dt" sz="quarter" idx="1"/>
          </p:nvPr>
        </p:nvSpPr>
        <p:spPr bwMode="auto">
          <a:xfrm>
            <a:off x="3965363" y="0"/>
            <a:ext cx="3032337" cy="464185"/>
          </a:xfrm>
          <a:prstGeom prst="rect">
            <a:avLst/>
          </a:prstGeom>
          <a:noFill/>
          <a:ln w="9525">
            <a:noFill/>
            <a:miter lim="800000"/>
            <a:headEnd/>
            <a:tailEnd/>
          </a:ln>
          <a:effectLst/>
        </p:spPr>
        <p:txBody>
          <a:bodyPr vert="horz" wrap="square" lIns="93031" tIns="46516" rIns="93031" bIns="46516" numCol="1" anchor="t" anchorCtr="0" compatLnSpc="1">
            <a:prstTxWarp prst="textNoShape">
              <a:avLst/>
            </a:prstTxWarp>
          </a:bodyPr>
          <a:lstStyle>
            <a:lvl1pPr algn="r">
              <a:defRPr sz="1200">
                <a:latin typeface="Times New Roman" pitchFamily="18" charset="0"/>
              </a:defRPr>
            </a:lvl1pPr>
          </a:lstStyle>
          <a:p>
            <a:endParaRPr lang="en-US"/>
          </a:p>
        </p:txBody>
      </p:sp>
      <p:sp>
        <p:nvSpPr>
          <p:cNvPr id="59396" name="Rectangle 1028"/>
          <p:cNvSpPr>
            <a:spLocks noGrp="1" noChangeArrowheads="1"/>
          </p:cNvSpPr>
          <p:nvPr>
            <p:ph type="ftr" sz="quarter" idx="2"/>
          </p:nvPr>
        </p:nvSpPr>
        <p:spPr bwMode="auto">
          <a:xfrm>
            <a:off x="0" y="8819515"/>
            <a:ext cx="3032337" cy="464185"/>
          </a:xfrm>
          <a:prstGeom prst="rect">
            <a:avLst/>
          </a:prstGeom>
          <a:noFill/>
          <a:ln w="9525">
            <a:noFill/>
            <a:miter lim="800000"/>
            <a:headEnd/>
            <a:tailEnd/>
          </a:ln>
          <a:effectLst/>
        </p:spPr>
        <p:txBody>
          <a:bodyPr vert="horz" wrap="square" lIns="93031" tIns="46516" rIns="93031" bIns="46516" numCol="1" anchor="b" anchorCtr="0" compatLnSpc="1">
            <a:prstTxWarp prst="textNoShape">
              <a:avLst/>
            </a:prstTxWarp>
          </a:bodyPr>
          <a:lstStyle>
            <a:lvl1pPr>
              <a:defRPr sz="1200">
                <a:latin typeface="Times New Roman" pitchFamily="18" charset="0"/>
              </a:defRPr>
            </a:lvl1pPr>
          </a:lstStyle>
          <a:p>
            <a:endParaRPr lang="en-US"/>
          </a:p>
        </p:txBody>
      </p:sp>
      <p:sp>
        <p:nvSpPr>
          <p:cNvPr id="59397" name="Rectangle 1029"/>
          <p:cNvSpPr>
            <a:spLocks noGrp="1" noChangeArrowheads="1"/>
          </p:cNvSpPr>
          <p:nvPr>
            <p:ph type="sldNum" sz="quarter" idx="3"/>
          </p:nvPr>
        </p:nvSpPr>
        <p:spPr bwMode="auto">
          <a:xfrm>
            <a:off x="3965363" y="8819515"/>
            <a:ext cx="3032337" cy="464185"/>
          </a:xfrm>
          <a:prstGeom prst="rect">
            <a:avLst/>
          </a:prstGeom>
          <a:noFill/>
          <a:ln w="9525">
            <a:noFill/>
            <a:miter lim="800000"/>
            <a:headEnd/>
            <a:tailEnd/>
          </a:ln>
          <a:effectLst/>
        </p:spPr>
        <p:txBody>
          <a:bodyPr vert="horz" wrap="square" lIns="93031" tIns="46516" rIns="93031" bIns="46516" numCol="1" anchor="b" anchorCtr="0" compatLnSpc="1">
            <a:prstTxWarp prst="textNoShape">
              <a:avLst/>
            </a:prstTxWarp>
          </a:bodyPr>
          <a:lstStyle>
            <a:lvl1pPr algn="r">
              <a:defRPr sz="1200">
                <a:latin typeface="Times New Roman" pitchFamily="18" charset="0"/>
              </a:defRPr>
            </a:lvl1pPr>
          </a:lstStyle>
          <a:p>
            <a:fld id="{663C0754-91A9-4E4F-B4CA-CD281114FC26}"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1026"/>
          <p:cNvSpPr>
            <a:spLocks noGrp="1" noChangeArrowheads="1"/>
          </p:cNvSpPr>
          <p:nvPr>
            <p:ph type="hdr" sz="quarter"/>
          </p:nvPr>
        </p:nvSpPr>
        <p:spPr bwMode="auto">
          <a:xfrm>
            <a:off x="0" y="0"/>
            <a:ext cx="3032337" cy="464185"/>
          </a:xfrm>
          <a:prstGeom prst="rect">
            <a:avLst/>
          </a:prstGeom>
          <a:noFill/>
          <a:ln w="9525">
            <a:noFill/>
            <a:miter lim="800000"/>
            <a:headEnd/>
            <a:tailEnd/>
          </a:ln>
          <a:effectLst/>
        </p:spPr>
        <p:txBody>
          <a:bodyPr vert="horz" wrap="square" lIns="93031" tIns="46516" rIns="93031" bIns="46516" numCol="1" anchor="t" anchorCtr="0" compatLnSpc="1">
            <a:prstTxWarp prst="textNoShape">
              <a:avLst/>
            </a:prstTxWarp>
          </a:bodyPr>
          <a:lstStyle>
            <a:lvl1pPr>
              <a:defRPr sz="1200">
                <a:latin typeface="Times New Roman" pitchFamily="18" charset="0"/>
              </a:defRPr>
            </a:lvl1pPr>
          </a:lstStyle>
          <a:p>
            <a:endParaRPr lang="en-US"/>
          </a:p>
        </p:txBody>
      </p:sp>
      <p:sp>
        <p:nvSpPr>
          <p:cNvPr id="4099" name="Rectangle 1027"/>
          <p:cNvSpPr>
            <a:spLocks noGrp="1" noChangeArrowheads="1"/>
          </p:cNvSpPr>
          <p:nvPr>
            <p:ph type="dt" idx="1"/>
          </p:nvPr>
        </p:nvSpPr>
        <p:spPr bwMode="auto">
          <a:xfrm>
            <a:off x="3965363" y="0"/>
            <a:ext cx="3032337" cy="464185"/>
          </a:xfrm>
          <a:prstGeom prst="rect">
            <a:avLst/>
          </a:prstGeom>
          <a:noFill/>
          <a:ln w="9525">
            <a:noFill/>
            <a:miter lim="800000"/>
            <a:headEnd/>
            <a:tailEnd/>
          </a:ln>
          <a:effectLst/>
        </p:spPr>
        <p:txBody>
          <a:bodyPr vert="horz" wrap="square" lIns="93031" tIns="46516" rIns="93031" bIns="46516" numCol="1" anchor="t" anchorCtr="0" compatLnSpc="1">
            <a:prstTxWarp prst="textNoShape">
              <a:avLst/>
            </a:prstTxWarp>
          </a:bodyPr>
          <a:lstStyle>
            <a:lvl1pPr algn="r">
              <a:defRPr sz="1200">
                <a:latin typeface="Times New Roman" pitchFamily="18" charset="0"/>
              </a:defRPr>
            </a:lvl1pPr>
          </a:lstStyle>
          <a:p>
            <a:endParaRPr lang="en-US"/>
          </a:p>
        </p:txBody>
      </p:sp>
      <p:sp>
        <p:nvSpPr>
          <p:cNvPr id="4100" name="Rectangle 1028"/>
          <p:cNvSpPr>
            <a:spLocks noGrp="1" noRot="1" noChangeAspect="1" noChangeArrowheads="1" noTextEdit="1"/>
          </p:cNvSpPr>
          <p:nvPr>
            <p:ph type="sldImg" idx="2"/>
          </p:nvPr>
        </p:nvSpPr>
        <p:spPr bwMode="auto">
          <a:xfrm>
            <a:off x="1177925" y="696913"/>
            <a:ext cx="4641850" cy="3481387"/>
          </a:xfrm>
          <a:prstGeom prst="rect">
            <a:avLst/>
          </a:prstGeom>
          <a:noFill/>
          <a:ln w="9525">
            <a:solidFill>
              <a:srgbClr val="000000"/>
            </a:solidFill>
            <a:miter lim="800000"/>
            <a:headEnd/>
            <a:tailEnd/>
          </a:ln>
          <a:effectLst/>
        </p:spPr>
      </p:sp>
      <p:sp>
        <p:nvSpPr>
          <p:cNvPr id="4101" name="Rectangle 1029"/>
          <p:cNvSpPr>
            <a:spLocks noGrp="1" noChangeArrowheads="1"/>
          </p:cNvSpPr>
          <p:nvPr>
            <p:ph type="body" sz="quarter" idx="3"/>
          </p:nvPr>
        </p:nvSpPr>
        <p:spPr bwMode="auto">
          <a:xfrm>
            <a:off x="933027" y="4409758"/>
            <a:ext cx="5131647" cy="4177665"/>
          </a:xfrm>
          <a:prstGeom prst="rect">
            <a:avLst/>
          </a:prstGeom>
          <a:noFill/>
          <a:ln w="9525">
            <a:noFill/>
            <a:miter lim="800000"/>
            <a:headEnd/>
            <a:tailEnd/>
          </a:ln>
          <a:effectLst/>
        </p:spPr>
        <p:txBody>
          <a:bodyPr vert="horz" wrap="square" lIns="93031" tIns="46516" rIns="93031" bIns="46516"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2" name="Rectangle 1030"/>
          <p:cNvSpPr>
            <a:spLocks noGrp="1" noChangeArrowheads="1"/>
          </p:cNvSpPr>
          <p:nvPr>
            <p:ph type="ftr" sz="quarter" idx="4"/>
          </p:nvPr>
        </p:nvSpPr>
        <p:spPr bwMode="auto">
          <a:xfrm>
            <a:off x="0" y="8819515"/>
            <a:ext cx="3032337" cy="464185"/>
          </a:xfrm>
          <a:prstGeom prst="rect">
            <a:avLst/>
          </a:prstGeom>
          <a:noFill/>
          <a:ln w="9525">
            <a:noFill/>
            <a:miter lim="800000"/>
            <a:headEnd/>
            <a:tailEnd/>
          </a:ln>
          <a:effectLst/>
        </p:spPr>
        <p:txBody>
          <a:bodyPr vert="horz" wrap="square" lIns="93031" tIns="46516" rIns="93031" bIns="46516" numCol="1" anchor="b" anchorCtr="0" compatLnSpc="1">
            <a:prstTxWarp prst="textNoShape">
              <a:avLst/>
            </a:prstTxWarp>
          </a:bodyPr>
          <a:lstStyle>
            <a:lvl1pPr>
              <a:defRPr sz="1200">
                <a:latin typeface="Times New Roman" pitchFamily="18" charset="0"/>
              </a:defRPr>
            </a:lvl1pPr>
          </a:lstStyle>
          <a:p>
            <a:endParaRPr lang="en-US"/>
          </a:p>
        </p:txBody>
      </p:sp>
      <p:sp>
        <p:nvSpPr>
          <p:cNvPr id="4103" name="Rectangle 1031"/>
          <p:cNvSpPr>
            <a:spLocks noGrp="1" noChangeArrowheads="1"/>
          </p:cNvSpPr>
          <p:nvPr>
            <p:ph type="sldNum" sz="quarter" idx="5"/>
          </p:nvPr>
        </p:nvSpPr>
        <p:spPr bwMode="auto">
          <a:xfrm>
            <a:off x="3965363" y="8819515"/>
            <a:ext cx="3032337" cy="464185"/>
          </a:xfrm>
          <a:prstGeom prst="rect">
            <a:avLst/>
          </a:prstGeom>
          <a:noFill/>
          <a:ln w="9525">
            <a:noFill/>
            <a:miter lim="800000"/>
            <a:headEnd/>
            <a:tailEnd/>
          </a:ln>
          <a:effectLst/>
        </p:spPr>
        <p:txBody>
          <a:bodyPr vert="horz" wrap="square" lIns="93031" tIns="46516" rIns="93031" bIns="46516" numCol="1" anchor="b" anchorCtr="0" compatLnSpc="1">
            <a:prstTxWarp prst="textNoShape">
              <a:avLst/>
            </a:prstTxWarp>
          </a:bodyPr>
          <a:lstStyle>
            <a:lvl1pPr algn="r">
              <a:defRPr sz="1200">
                <a:latin typeface="Times New Roman" pitchFamily="18" charset="0"/>
              </a:defRPr>
            </a:lvl1pPr>
          </a:lstStyle>
          <a:p>
            <a:fld id="{B8F549A6-DF72-4944-A80C-CD2A37884AC6}"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9CAA383E-5477-4601-8CBB-F12A00A7785C}" type="slidenum">
              <a:rPr lang="en-US"/>
              <a:pPr/>
              <a:t>2</a:t>
            </a:fld>
            <a:endParaRPr lang="en-US"/>
          </a:p>
        </p:txBody>
      </p:sp>
      <p:sp>
        <p:nvSpPr>
          <p:cNvPr id="12290" name="Rectangle 2"/>
          <p:cNvSpPr>
            <a:spLocks noGrp="1" noRot="1" noChangeAspect="1" noChangeArrowheads="1" noTextEdit="1"/>
          </p:cNvSpPr>
          <p:nvPr>
            <p:ph type="sldImg"/>
          </p:nvPr>
        </p:nvSpPr>
        <p:spPr>
          <a:ln/>
        </p:spPr>
      </p:sp>
      <p:sp>
        <p:nvSpPr>
          <p:cNvPr id="122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8A637D54-9BE2-4FDD-8D6A-EF1993D837B1}" type="slidenum">
              <a:rPr lang="en-US"/>
              <a:pPr/>
              <a:t>16</a:t>
            </a:fld>
            <a:endParaRPr lang="en-US"/>
          </a:p>
        </p:txBody>
      </p:sp>
      <p:sp>
        <p:nvSpPr>
          <p:cNvPr id="93186" name="Rectangle 2"/>
          <p:cNvSpPr>
            <a:spLocks noGrp="1" noRot="1" noChangeAspect="1" noChangeArrowheads="1" noTextEdit="1"/>
          </p:cNvSpPr>
          <p:nvPr>
            <p:ph type="sldImg"/>
          </p:nvPr>
        </p:nvSpPr>
        <p:spPr>
          <a:ln/>
        </p:spPr>
      </p:sp>
      <p:sp>
        <p:nvSpPr>
          <p:cNvPr id="9318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53BBFBE-25D3-47F3-BE3B-C350C1B49ACB}" type="slidenum">
              <a:rPr lang="en-US"/>
              <a:pPr/>
              <a:t>17</a:t>
            </a:fld>
            <a:endParaRPr lang="en-US"/>
          </a:p>
        </p:txBody>
      </p:sp>
      <p:sp>
        <p:nvSpPr>
          <p:cNvPr id="72706" name="Rectangle 2"/>
          <p:cNvSpPr>
            <a:spLocks noGrp="1" noRot="1" noChangeAspect="1" noChangeArrowheads="1" noTextEdit="1"/>
          </p:cNvSpPr>
          <p:nvPr>
            <p:ph type="sldImg"/>
          </p:nvPr>
        </p:nvSpPr>
        <p:spPr bwMode="auto">
          <a:xfrm>
            <a:off x="1177925" y="696913"/>
            <a:ext cx="4641850" cy="3481387"/>
          </a:xfrm>
          <a:prstGeom prst="rect">
            <a:avLst/>
          </a:prstGeom>
          <a:solidFill>
            <a:srgbClr val="FFFFFF"/>
          </a:solidFill>
          <a:ln>
            <a:solidFill>
              <a:srgbClr val="000000"/>
            </a:solidFill>
            <a:miter lim="800000"/>
            <a:headEnd/>
            <a:tailEnd/>
          </a:ln>
        </p:spPr>
      </p:sp>
      <p:sp>
        <p:nvSpPr>
          <p:cNvPr id="72707" name="Rectangle 3"/>
          <p:cNvSpPr>
            <a:spLocks noGrp="1" noChangeArrowheads="1"/>
          </p:cNvSpPr>
          <p:nvPr>
            <p:ph type="body" idx="1"/>
          </p:nvPr>
        </p:nvSpPr>
        <p:spPr bwMode="auto">
          <a:xfrm>
            <a:off x="699770" y="4409758"/>
            <a:ext cx="5598160" cy="4177665"/>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E48B00D-EAA4-4448-B2F0-D403869ED417}" type="slidenum">
              <a:rPr lang="en-US"/>
              <a:pPr/>
              <a:t>18</a:t>
            </a:fld>
            <a:endParaRPr lang="en-US"/>
          </a:p>
        </p:txBody>
      </p:sp>
      <p:sp>
        <p:nvSpPr>
          <p:cNvPr id="76802" name="Rectangle 2"/>
          <p:cNvSpPr>
            <a:spLocks noGrp="1" noRot="1" noChangeAspect="1" noChangeArrowheads="1" noTextEdit="1"/>
          </p:cNvSpPr>
          <p:nvPr>
            <p:ph type="sldImg"/>
          </p:nvPr>
        </p:nvSpPr>
        <p:spPr bwMode="auto">
          <a:xfrm>
            <a:off x="1177925" y="696913"/>
            <a:ext cx="4641850" cy="3481387"/>
          </a:xfrm>
          <a:prstGeom prst="rect">
            <a:avLst/>
          </a:prstGeom>
          <a:solidFill>
            <a:srgbClr val="FFFFFF"/>
          </a:solidFill>
          <a:ln>
            <a:solidFill>
              <a:srgbClr val="000000"/>
            </a:solidFill>
            <a:miter lim="800000"/>
            <a:headEnd/>
            <a:tailEnd/>
          </a:ln>
        </p:spPr>
      </p:sp>
      <p:sp>
        <p:nvSpPr>
          <p:cNvPr id="76803" name="Rectangle 3"/>
          <p:cNvSpPr>
            <a:spLocks noGrp="1" noChangeArrowheads="1"/>
          </p:cNvSpPr>
          <p:nvPr>
            <p:ph type="body" idx="1"/>
          </p:nvPr>
        </p:nvSpPr>
        <p:spPr bwMode="auto">
          <a:xfrm>
            <a:off x="699770" y="4409758"/>
            <a:ext cx="5598160" cy="4177665"/>
          </a:xfrm>
          <a:prstGeom prst="rect">
            <a:avLst/>
          </a:prstGeom>
          <a:solidFill>
            <a:srgbClr val="FFFFFF"/>
          </a:solidFill>
          <a:ln>
            <a:solidFill>
              <a:srgbClr val="000000"/>
            </a:solidFill>
            <a:miter lim="800000"/>
            <a:headEnd/>
            <a:tailEnd/>
          </a:ln>
        </p:spPr>
        <p:txBody>
          <a:bodyPr/>
          <a:lstStyle/>
          <a:p>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4D720A1-F866-46FE-8A86-A0A73A2B9D21}" type="slidenum">
              <a:rPr lang="en-US"/>
              <a:pPr/>
              <a:t>19</a:t>
            </a:fld>
            <a:endParaRPr lang="en-US"/>
          </a:p>
        </p:txBody>
      </p:sp>
      <p:sp>
        <p:nvSpPr>
          <p:cNvPr id="78850" name="Rectangle 2"/>
          <p:cNvSpPr>
            <a:spLocks noGrp="1" noRot="1" noChangeAspect="1" noChangeArrowheads="1" noTextEdit="1"/>
          </p:cNvSpPr>
          <p:nvPr>
            <p:ph type="sldImg"/>
          </p:nvPr>
        </p:nvSpPr>
        <p:spPr bwMode="auto">
          <a:xfrm>
            <a:off x="1177925" y="696913"/>
            <a:ext cx="4641850" cy="3481387"/>
          </a:xfrm>
          <a:prstGeom prst="rect">
            <a:avLst/>
          </a:prstGeom>
          <a:solidFill>
            <a:srgbClr val="FFFFFF"/>
          </a:solidFill>
          <a:ln>
            <a:solidFill>
              <a:srgbClr val="000000"/>
            </a:solidFill>
            <a:miter lim="800000"/>
            <a:headEnd/>
            <a:tailEnd/>
          </a:ln>
        </p:spPr>
      </p:sp>
      <p:sp>
        <p:nvSpPr>
          <p:cNvPr id="78851" name="Rectangle 3"/>
          <p:cNvSpPr>
            <a:spLocks noGrp="1" noChangeArrowheads="1"/>
          </p:cNvSpPr>
          <p:nvPr>
            <p:ph type="body" idx="1"/>
          </p:nvPr>
        </p:nvSpPr>
        <p:spPr bwMode="auto">
          <a:xfrm>
            <a:off x="699770" y="4409758"/>
            <a:ext cx="5598160" cy="4177665"/>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6B1385C-EF4F-4922-8BB6-E440082396E3}" type="slidenum">
              <a:rPr lang="en-US"/>
              <a:pPr/>
              <a:t>20</a:t>
            </a:fld>
            <a:endParaRPr lang="en-US"/>
          </a:p>
        </p:txBody>
      </p:sp>
      <p:sp>
        <p:nvSpPr>
          <p:cNvPr id="153602" name="Rectangle 2"/>
          <p:cNvSpPr>
            <a:spLocks noGrp="1" noRot="1" noChangeAspect="1" noChangeArrowheads="1" noTextEdit="1"/>
          </p:cNvSpPr>
          <p:nvPr>
            <p:ph type="sldImg"/>
          </p:nvPr>
        </p:nvSpPr>
        <p:spPr>
          <a:ln/>
        </p:spPr>
      </p:sp>
      <p:sp>
        <p:nvSpPr>
          <p:cNvPr id="153603" name="Rectangle 3"/>
          <p:cNvSpPr>
            <a:spLocks noGrp="1" noChangeArrowheads="1"/>
          </p:cNvSpPr>
          <p:nvPr>
            <p:ph type="body" idx="1"/>
          </p:nvPr>
        </p:nvSpPr>
        <p:spPr>
          <a:xfrm>
            <a:off x="699770" y="4409758"/>
            <a:ext cx="5598160" cy="4177665"/>
          </a:xfrm>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57677C6-A833-44EC-82B7-6E738EDDB21D}" type="slidenum">
              <a:rPr lang="en-US"/>
              <a:pPr/>
              <a:t>21</a:t>
            </a:fld>
            <a:endParaRPr lang="en-US"/>
          </a:p>
        </p:txBody>
      </p:sp>
      <p:sp>
        <p:nvSpPr>
          <p:cNvPr id="155650" name="Rectangle 2"/>
          <p:cNvSpPr>
            <a:spLocks noGrp="1" noRot="1" noChangeAspect="1" noChangeArrowheads="1" noTextEdit="1"/>
          </p:cNvSpPr>
          <p:nvPr>
            <p:ph type="sldImg"/>
          </p:nvPr>
        </p:nvSpPr>
        <p:spPr>
          <a:ln/>
        </p:spPr>
      </p:sp>
      <p:sp>
        <p:nvSpPr>
          <p:cNvPr id="155651" name="Rectangle 3"/>
          <p:cNvSpPr>
            <a:spLocks noGrp="1" noChangeArrowheads="1"/>
          </p:cNvSpPr>
          <p:nvPr>
            <p:ph type="body" idx="1"/>
          </p:nvPr>
        </p:nvSpPr>
        <p:spPr>
          <a:xfrm>
            <a:off x="699770" y="4409758"/>
            <a:ext cx="5598160" cy="4177665"/>
          </a:xfrm>
        </p:spPr>
        <p:txBody>
          <a:bodyPr/>
          <a:lstStyle/>
          <a:p>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703F1EC-BDF8-41E6-977C-98E4EF7985D9}" type="slidenum">
              <a:rPr lang="en-US"/>
              <a:pPr/>
              <a:t>22</a:t>
            </a:fld>
            <a:endParaRPr lang="en-US"/>
          </a:p>
        </p:txBody>
      </p:sp>
      <p:sp>
        <p:nvSpPr>
          <p:cNvPr id="84994" name="Rectangle 2"/>
          <p:cNvSpPr>
            <a:spLocks noGrp="1" noRot="1" noChangeAspect="1" noChangeArrowheads="1" noTextEdit="1"/>
          </p:cNvSpPr>
          <p:nvPr>
            <p:ph type="sldImg"/>
          </p:nvPr>
        </p:nvSpPr>
        <p:spPr bwMode="auto">
          <a:xfrm>
            <a:off x="1177925" y="696913"/>
            <a:ext cx="4641850" cy="3481387"/>
          </a:xfrm>
          <a:prstGeom prst="rect">
            <a:avLst/>
          </a:prstGeom>
          <a:solidFill>
            <a:srgbClr val="FFFFFF"/>
          </a:solidFill>
          <a:ln>
            <a:solidFill>
              <a:srgbClr val="000000"/>
            </a:solidFill>
            <a:miter lim="800000"/>
            <a:headEnd/>
            <a:tailEnd/>
          </a:ln>
        </p:spPr>
      </p:sp>
      <p:sp>
        <p:nvSpPr>
          <p:cNvPr id="84995" name="Rectangle 3"/>
          <p:cNvSpPr>
            <a:spLocks noGrp="1" noChangeArrowheads="1"/>
          </p:cNvSpPr>
          <p:nvPr>
            <p:ph type="body" idx="1"/>
          </p:nvPr>
        </p:nvSpPr>
        <p:spPr bwMode="auto">
          <a:xfrm>
            <a:off x="699770" y="4409758"/>
            <a:ext cx="5598160" cy="4177665"/>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6CF5AB9-6509-4070-B041-BF587DEF1D04}" type="slidenum">
              <a:rPr lang="en-US"/>
              <a:pPr/>
              <a:t>23</a:t>
            </a:fld>
            <a:endParaRPr lang="en-US"/>
          </a:p>
        </p:txBody>
      </p:sp>
      <p:sp>
        <p:nvSpPr>
          <p:cNvPr id="87042" name="Rectangle 2"/>
          <p:cNvSpPr>
            <a:spLocks noGrp="1" noRot="1" noChangeAspect="1" noChangeArrowheads="1" noTextEdit="1"/>
          </p:cNvSpPr>
          <p:nvPr>
            <p:ph type="sldImg"/>
          </p:nvPr>
        </p:nvSpPr>
        <p:spPr bwMode="auto">
          <a:xfrm>
            <a:off x="1177925" y="696913"/>
            <a:ext cx="4641850" cy="3481387"/>
          </a:xfrm>
          <a:prstGeom prst="rect">
            <a:avLst/>
          </a:prstGeom>
          <a:solidFill>
            <a:srgbClr val="FFFFFF"/>
          </a:solidFill>
          <a:ln>
            <a:solidFill>
              <a:srgbClr val="000000"/>
            </a:solidFill>
            <a:miter lim="800000"/>
            <a:headEnd/>
            <a:tailEnd/>
          </a:ln>
        </p:spPr>
      </p:sp>
      <p:sp>
        <p:nvSpPr>
          <p:cNvPr id="87043" name="Rectangle 3"/>
          <p:cNvSpPr>
            <a:spLocks noGrp="1" noChangeArrowheads="1"/>
          </p:cNvSpPr>
          <p:nvPr>
            <p:ph type="body" idx="1"/>
          </p:nvPr>
        </p:nvSpPr>
        <p:spPr bwMode="auto">
          <a:xfrm>
            <a:off x="699770" y="4409758"/>
            <a:ext cx="5598160" cy="4177665"/>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8F549A6-DF72-4944-A80C-CD2A37884AC6}" type="slidenum">
              <a:rPr lang="en-US" smtClean="0"/>
              <a:pPr/>
              <a:t>25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AD4FFEAE-E9C7-4DFF-B449-1AE47118E0D2}" type="slidenum">
              <a:rPr lang="en-US"/>
              <a:pPr/>
              <a:t>3</a:t>
            </a:fld>
            <a:endParaRPr lang="en-US"/>
          </a:p>
        </p:txBody>
      </p:sp>
      <p:sp>
        <p:nvSpPr>
          <p:cNvPr id="91138" name="Rectangle 2"/>
          <p:cNvSpPr>
            <a:spLocks noGrp="1" noRot="1" noChangeAspect="1" noChangeArrowheads="1" noTextEdit="1"/>
          </p:cNvSpPr>
          <p:nvPr>
            <p:ph type="sldImg"/>
          </p:nvPr>
        </p:nvSpPr>
        <p:spPr>
          <a:ln/>
        </p:spPr>
      </p:sp>
      <p:sp>
        <p:nvSpPr>
          <p:cNvPr id="91139"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F464D9B3-497A-424E-92AC-2E1EE3A6C185}" type="slidenum">
              <a:rPr lang="en-US"/>
              <a:pPr/>
              <a:t>5</a:t>
            </a:fld>
            <a:endParaRPr lang="en-US"/>
          </a:p>
        </p:txBody>
      </p:sp>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8C358283-1498-4FB3-B1E0-668B967B103D}" type="slidenum">
              <a:rPr lang="en-US"/>
              <a:pPr/>
              <a:t>6</a:t>
            </a:fld>
            <a:endParaRPr lang="en-US"/>
          </a:p>
        </p:txBody>
      </p:sp>
      <p:sp>
        <p:nvSpPr>
          <p:cNvPr id="77826"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613D4080-F7F9-4FDF-9E9E-51193B4C68BE}" type="slidenum">
              <a:rPr lang="en-US"/>
              <a:pPr/>
              <a:t>8</a:t>
            </a:fld>
            <a:endParaRPr lang="en-US"/>
          </a:p>
        </p:txBody>
      </p:sp>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A2707E24-22B3-451C-803B-7BE7D21A61F7}" type="slidenum">
              <a:rPr lang="en-US"/>
              <a:pPr/>
              <a:t>9</a:t>
            </a:fld>
            <a:endParaRPr lang="en-US"/>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8F549A6-DF72-4944-A80C-CD2A37884AC6}" type="slidenum">
              <a:rPr lang="en-US" smtClean="0"/>
              <a:pPr/>
              <a:t>10</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C935A0ED-0996-4253-A33E-46C330DE75DD}" type="slidenum">
              <a:rPr lang="en-US"/>
              <a:pPr/>
              <a:t>12</a:t>
            </a:fld>
            <a:endParaRPr lang="en-US"/>
          </a:p>
        </p:txBody>
      </p:sp>
      <p:sp>
        <p:nvSpPr>
          <p:cNvPr id="78850" name="Rectangle 2"/>
          <p:cNvSpPr>
            <a:spLocks noGrp="1" noRot="1" noChangeAspect="1" noChangeArrowheads="1" noTextEdit="1"/>
          </p:cNvSpPr>
          <p:nvPr>
            <p:ph type="sldImg"/>
          </p:nvPr>
        </p:nvSpPr>
        <p:spPr>
          <a:ln/>
        </p:spPr>
      </p:sp>
      <p:sp>
        <p:nvSpPr>
          <p:cNvPr id="78851" name="Rectangle 3"/>
          <p:cNvSpPr>
            <a:spLocks noGrp="1" noChangeArrowheads="1"/>
          </p:cNvSpPr>
          <p:nvPr>
            <p:ph type="body" idx="1"/>
          </p:nvPr>
        </p:nvSpPr>
        <p:spPr/>
        <p:txBody>
          <a:bodyPr/>
          <a:lstStyle/>
          <a:p>
            <a:r>
              <a:rPr lang="en-US"/>
              <a:t>This last point explains why the correct decision depends upon cash flow timing and the interest rate.  Since we really will only be able to invest cash flows from the project at the market rate not the IRR it matters what the market rate is and how long we invest the intermediate cash flows at the market rate.</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2F56037E-5320-402A-8689-1F86895A4D41}" type="slidenum">
              <a:rPr lang="en-US"/>
              <a:pPr/>
              <a:t>15</a:t>
            </a:fld>
            <a:endParaRPr lang="en-US"/>
          </a:p>
        </p:txBody>
      </p:sp>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p:txBody>
          <a:bodyPr/>
          <a:lstStyle/>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61442" name="Group 1026"/>
          <p:cNvGrpSpPr>
            <a:grpSpLocks/>
          </p:cNvGrpSpPr>
          <p:nvPr/>
        </p:nvGrpSpPr>
        <p:grpSpPr bwMode="auto">
          <a:xfrm>
            <a:off x="0" y="2438400"/>
            <a:ext cx="9009063" cy="1052513"/>
            <a:chOff x="0" y="1536"/>
            <a:chExt cx="5675" cy="663"/>
          </a:xfrm>
        </p:grpSpPr>
        <p:grpSp>
          <p:nvGrpSpPr>
            <p:cNvPr id="61443" name="Group 1027"/>
            <p:cNvGrpSpPr>
              <a:grpSpLocks/>
            </p:cNvGrpSpPr>
            <p:nvPr/>
          </p:nvGrpSpPr>
          <p:grpSpPr bwMode="auto">
            <a:xfrm>
              <a:off x="183" y="1604"/>
              <a:ext cx="448" cy="299"/>
              <a:chOff x="720" y="336"/>
              <a:chExt cx="624" cy="432"/>
            </a:xfrm>
          </p:grpSpPr>
          <p:sp>
            <p:nvSpPr>
              <p:cNvPr id="61444" name="Rectangle 1028"/>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endParaRPr lang="en-US"/>
              </a:p>
            </p:txBody>
          </p:sp>
          <p:sp>
            <p:nvSpPr>
              <p:cNvPr id="61445" name="Rectangle 1029"/>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endParaRPr lang="en-US"/>
              </a:p>
            </p:txBody>
          </p:sp>
        </p:grpSp>
        <p:grpSp>
          <p:nvGrpSpPr>
            <p:cNvPr id="61446" name="Group 1030"/>
            <p:cNvGrpSpPr>
              <a:grpSpLocks/>
            </p:cNvGrpSpPr>
            <p:nvPr/>
          </p:nvGrpSpPr>
          <p:grpSpPr bwMode="auto">
            <a:xfrm>
              <a:off x="261" y="1870"/>
              <a:ext cx="465" cy="299"/>
              <a:chOff x="912" y="2640"/>
              <a:chExt cx="672" cy="432"/>
            </a:xfrm>
          </p:grpSpPr>
          <p:sp>
            <p:nvSpPr>
              <p:cNvPr id="61447" name="Rectangle 1031"/>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endParaRPr lang="en-US"/>
              </a:p>
            </p:txBody>
          </p:sp>
          <p:sp>
            <p:nvSpPr>
              <p:cNvPr id="61448" name="Rectangle 1032"/>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endParaRPr lang="en-US"/>
              </a:p>
            </p:txBody>
          </p:sp>
        </p:grpSp>
        <p:sp>
          <p:nvSpPr>
            <p:cNvPr id="61449" name="Rectangle 1033"/>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endParaRPr lang="en-US"/>
            </a:p>
          </p:txBody>
        </p:sp>
        <p:sp>
          <p:nvSpPr>
            <p:cNvPr id="61450" name="Rectangle 1034"/>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endParaRPr lang="en-US"/>
            </a:p>
          </p:txBody>
        </p:sp>
        <p:sp>
          <p:nvSpPr>
            <p:cNvPr id="61451" name="Rectangle 1035"/>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endParaRPr lang="en-US"/>
            </a:p>
          </p:txBody>
        </p:sp>
      </p:grpSp>
      <p:sp>
        <p:nvSpPr>
          <p:cNvPr id="61452" name="Rectangle 1036"/>
          <p:cNvSpPr>
            <a:spLocks noGrp="1" noChangeArrowheads="1"/>
          </p:cNvSpPr>
          <p:nvPr>
            <p:ph type="ctrTitle"/>
          </p:nvPr>
        </p:nvSpPr>
        <p:spPr>
          <a:xfrm>
            <a:off x="990600" y="1828800"/>
            <a:ext cx="7772400" cy="1143000"/>
          </a:xfrm>
        </p:spPr>
        <p:txBody>
          <a:bodyPr/>
          <a:lstStyle>
            <a:lvl1pPr>
              <a:defRPr/>
            </a:lvl1pPr>
          </a:lstStyle>
          <a:p>
            <a:r>
              <a:rPr lang="en-US"/>
              <a:t>Click to edit Master title style</a:t>
            </a:r>
          </a:p>
        </p:txBody>
      </p:sp>
      <p:sp>
        <p:nvSpPr>
          <p:cNvPr id="61453" name="Rectangle 1037"/>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61454" name="Rectangle 1038"/>
          <p:cNvSpPr>
            <a:spLocks noGrp="1" noChangeArrowheads="1"/>
          </p:cNvSpPr>
          <p:nvPr>
            <p:ph type="dt" sz="half" idx="2"/>
          </p:nvPr>
        </p:nvSpPr>
        <p:spPr>
          <a:xfrm>
            <a:off x="990600" y="6248400"/>
            <a:ext cx="1905000" cy="457200"/>
          </a:xfrm>
        </p:spPr>
        <p:txBody>
          <a:bodyPr/>
          <a:lstStyle>
            <a:lvl1pPr>
              <a:defRPr>
                <a:solidFill>
                  <a:schemeClr val="bg2"/>
                </a:solidFill>
              </a:defRPr>
            </a:lvl1pPr>
          </a:lstStyle>
          <a:p>
            <a:endParaRPr lang="en-US"/>
          </a:p>
        </p:txBody>
      </p:sp>
      <p:sp>
        <p:nvSpPr>
          <p:cNvPr id="61455" name="Rectangle 1039"/>
          <p:cNvSpPr>
            <a:spLocks noGrp="1" noChangeArrowheads="1"/>
          </p:cNvSpPr>
          <p:nvPr>
            <p:ph type="ftr" sz="quarter" idx="3"/>
          </p:nvPr>
        </p:nvSpPr>
        <p:spPr>
          <a:xfrm>
            <a:off x="3429000" y="6248400"/>
            <a:ext cx="2895600" cy="457200"/>
          </a:xfrm>
        </p:spPr>
        <p:txBody>
          <a:bodyPr/>
          <a:lstStyle>
            <a:lvl1pPr>
              <a:defRPr>
                <a:solidFill>
                  <a:schemeClr val="bg2"/>
                </a:solidFill>
              </a:defRPr>
            </a:lvl1pPr>
          </a:lstStyle>
          <a:p>
            <a:endParaRPr lang="en-US"/>
          </a:p>
        </p:txBody>
      </p:sp>
      <p:sp>
        <p:nvSpPr>
          <p:cNvPr id="61456" name="Rectangle 1040"/>
          <p:cNvSpPr>
            <a:spLocks noGrp="1" noChangeArrowheads="1"/>
          </p:cNvSpPr>
          <p:nvPr>
            <p:ph type="sldNum" sz="quarter" idx="4"/>
          </p:nvPr>
        </p:nvSpPr>
        <p:spPr>
          <a:xfrm>
            <a:off x="6858000" y="6248400"/>
            <a:ext cx="1905000" cy="457200"/>
          </a:xfrm>
        </p:spPr>
        <p:txBody>
          <a:bodyPr/>
          <a:lstStyle>
            <a:lvl1pPr>
              <a:defRPr>
                <a:solidFill>
                  <a:schemeClr val="bg2"/>
                </a:solidFill>
              </a:defRPr>
            </a:lvl1pPr>
          </a:lstStyle>
          <a:p>
            <a:fld id="{D59CEBBC-6E22-46D6-8FF2-72F6E290E8A4}"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85DD519-C7EA-49E5-ADA8-A00E0ED295F7}"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617538"/>
            <a:ext cx="1951038" cy="55149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617538"/>
            <a:ext cx="5700712" cy="55149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6F158B3-1708-4BEE-8DEA-B98DB5801993}"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1ABAE69-02C8-4719-84CF-096F372A9974}"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5FE0D5C-BBC4-4786-A5C3-47F379265A4A}" type="slidenum">
              <a:rPr lang="en-US"/>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601F1EF-B7C7-4196-B5C4-59EC5058E1D3}" type="slidenum">
              <a:rPr lang="en-US"/>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C1FCEDA-CA3B-4F45-83BB-14EAFB5943B8}" type="slidenum">
              <a:rPr lang="en-US"/>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B66BEB17-A4E1-4D0A-8EBF-BF5DAE870FDD}" type="slidenum">
              <a:rPr lang="en-US"/>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F88C2002-C0A8-4572-8372-B9943C3EDC5E}" type="slidenum">
              <a:rPr lang="en-US"/>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E36B0BD1-B61E-435F-8560-F50C7850E346}" type="slidenum">
              <a:rPr lang="en-US"/>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B696B03-0C42-4487-9B3A-A089867E2A2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EE3AC35-5A9B-46EA-AFC0-DB928B6D9484}" type="slidenum">
              <a:rPr lang="en-US"/>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2FB5E0F-B818-4C56-ABAD-44CE0D0DD4A8}" type="slidenum">
              <a:rPr lang="en-US"/>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FEA50CE-93AF-46E7-991A-FE668F0678EB}" type="slidenum">
              <a:rPr lang="en-US"/>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951C5AD-83FC-44B6-8704-0BE43F9871EE}"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FF418DB-4F90-4D3B-A971-91681F7AD353}"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679620E-E4B0-4250-8404-C45D606600D0}"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81786502-D293-485C-9878-888332D113DF}"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8AC828A1-635C-45F2-A724-B1C02113BD48}"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8A7B41D5-F314-4E39-9E96-78C895B3043B}"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D56E426-E9D9-44B8-9E8B-9205A7363738}"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4AE448A-A261-4B7D-B8D8-097BF747007D}"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418" name="Rectangle 2"/>
          <p:cNvSpPr>
            <a:spLocks noChangeArrowheads="1"/>
          </p:cNvSpPr>
          <p:nvPr/>
        </p:nvSpPr>
        <p:spPr bwMode="ltGray">
          <a:xfrm>
            <a:off x="417513" y="1098550"/>
            <a:ext cx="438150" cy="474663"/>
          </a:xfrm>
          <a:prstGeom prst="rect">
            <a:avLst/>
          </a:prstGeom>
          <a:solidFill>
            <a:schemeClr val="accent2"/>
          </a:solidFill>
          <a:ln w="9525">
            <a:noFill/>
            <a:miter lim="800000"/>
            <a:headEnd/>
            <a:tailEnd/>
          </a:ln>
          <a:effectLst/>
        </p:spPr>
        <p:txBody>
          <a:bodyPr wrap="none" anchor="ctr"/>
          <a:lstStyle/>
          <a:p>
            <a:pPr algn="ctr"/>
            <a:endParaRPr kumimoji="1" lang="en-US"/>
          </a:p>
        </p:txBody>
      </p:sp>
      <p:sp>
        <p:nvSpPr>
          <p:cNvPr id="60419"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endParaRPr kumimoji="1" lang="en-US"/>
          </a:p>
        </p:txBody>
      </p:sp>
      <p:sp>
        <p:nvSpPr>
          <p:cNvPr id="60420" name="Rectangle 4"/>
          <p:cNvSpPr>
            <a:spLocks noChangeArrowheads="1"/>
          </p:cNvSpPr>
          <p:nvPr/>
        </p:nvSpPr>
        <p:spPr bwMode="ltGray">
          <a:xfrm>
            <a:off x="541338" y="1520825"/>
            <a:ext cx="422275" cy="474663"/>
          </a:xfrm>
          <a:prstGeom prst="rect">
            <a:avLst/>
          </a:prstGeom>
          <a:solidFill>
            <a:schemeClr val="folHlink"/>
          </a:solidFill>
          <a:ln w="9525">
            <a:noFill/>
            <a:miter lim="800000"/>
            <a:headEnd/>
            <a:tailEnd/>
          </a:ln>
          <a:effectLst/>
        </p:spPr>
        <p:txBody>
          <a:bodyPr wrap="none" anchor="ctr"/>
          <a:lstStyle/>
          <a:p>
            <a:pPr algn="ctr"/>
            <a:endParaRPr kumimoji="1" lang="en-US"/>
          </a:p>
        </p:txBody>
      </p:sp>
      <p:sp>
        <p:nvSpPr>
          <p:cNvPr id="60421"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endParaRPr kumimoji="1" lang="en-US"/>
          </a:p>
        </p:txBody>
      </p:sp>
      <p:sp>
        <p:nvSpPr>
          <p:cNvPr id="60422"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a:endParaRPr kumimoji="1" lang="en-US"/>
          </a:p>
        </p:txBody>
      </p:sp>
      <p:sp>
        <p:nvSpPr>
          <p:cNvPr id="60423" name="Rectangle 7"/>
          <p:cNvSpPr>
            <a:spLocks noChangeArrowheads="1"/>
          </p:cNvSpPr>
          <p:nvPr/>
        </p:nvSpPr>
        <p:spPr bwMode="gray">
          <a:xfrm>
            <a:off x="762000" y="990600"/>
            <a:ext cx="31750" cy="1052513"/>
          </a:xfrm>
          <a:prstGeom prst="rect">
            <a:avLst/>
          </a:prstGeom>
          <a:solidFill>
            <a:schemeClr val="bg2"/>
          </a:solidFill>
          <a:ln w="9525">
            <a:noFill/>
            <a:miter lim="800000"/>
            <a:headEnd/>
            <a:tailEnd/>
          </a:ln>
          <a:effectLst/>
        </p:spPr>
        <p:txBody>
          <a:bodyPr wrap="none" anchor="ctr"/>
          <a:lstStyle/>
          <a:p>
            <a:pPr algn="ctr"/>
            <a:endParaRPr kumimoji="1" lang="en-US"/>
          </a:p>
        </p:txBody>
      </p:sp>
      <p:sp>
        <p:nvSpPr>
          <p:cNvPr id="60424"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a:endParaRPr kumimoji="1" lang="en-US"/>
          </a:p>
        </p:txBody>
      </p:sp>
      <p:sp>
        <p:nvSpPr>
          <p:cNvPr id="60425" name="Rectangle 9"/>
          <p:cNvSpPr>
            <a:spLocks noGrp="1" noChangeArrowheads="1"/>
          </p:cNvSpPr>
          <p:nvPr>
            <p:ph type="title"/>
          </p:nvPr>
        </p:nvSpPr>
        <p:spPr bwMode="auto">
          <a:xfrm>
            <a:off x="1150938" y="617538"/>
            <a:ext cx="7793037" cy="1143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60426"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0427" name="Rectangle 11"/>
          <p:cNvSpPr>
            <a:spLocks noGrp="1" noChangeArrowheads="1"/>
          </p:cNvSpPr>
          <p:nvPr>
            <p:ph type="dt" sz="half" idx="2"/>
          </p:nvPr>
        </p:nvSpPr>
        <p:spPr bwMode="auto">
          <a:xfrm>
            <a:off x="9144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endParaRPr lang="en-US"/>
          </a:p>
        </p:txBody>
      </p:sp>
      <p:sp>
        <p:nvSpPr>
          <p:cNvPr id="60428" name="Rectangle 12"/>
          <p:cNvSpPr>
            <a:spLocks noGrp="1" noChangeArrowheads="1"/>
          </p:cNvSpPr>
          <p:nvPr>
            <p:ph type="ftr" sz="quarter" idx="3"/>
          </p:nvPr>
        </p:nvSpPr>
        <p:spPr bwMode="auto">
          <a:xfrm>
            <a:off x="3352800" y="63246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vl1pPr>
          </a:lstStyle>
          <a:p>
            <a:endParaRPr lang="en-US"/>
          </a:p>
        </p:txBody>
      </p:sp>
      <p:sp>
        <p:nvSpPr>
          <p:cNvPr id="60429" name="Rectangle 13"/>
          <p:cNvSpPr>
            <a:spLocks noGrp="1" noChangeArrowheads="1"/>
          </p:cNvSpPr>
          <p:nvPr>
            <p:ph type="sldNum" sz="quarter" idx="4"/>
          </p:nvPr>
        </p:nvSpPr>
        <p:spPr bwMode="auto">
          <a:xfrm>
            <a:off x="67818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vl1pPr>
          </a:lstStyle>
          <a:p>
            <a:fld id="{5F71D7C7-C532-426B-BA4E-810E898D951B}"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0"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Tahoma" pitchFamily="34" charset="0"/>
        </a:defRPr>
      </a:lvl2pPr>
      <a:lvl3pPr algn="l" rtl="0" fontAlgn="base">
        <a:spcBef>
          <a:spcPct val="0"/>
        </a:spcBef>
        <a:spcAft>
          <a:spcPct val="0"/>
        </a:spcAft>
        <a:defRPr sz="4400">
          <a:solidFill>
            <a:schemeClr val="tx2"/>
          </a:solidFill>
          <a:latin typeface="Tahoma" pitchFamily="34" charset="0"/>
        </a:defRPr>
      </a:lvl3pPr>
      <a:lvl4pPr algn="l" rtl="0" fontAlgn="base">
        <a:spcBef>
          <a:spcPct val="0"/>
        </a:spcBef>
        <a:spcAft>
          <a:spcPct val="0"/>
        </a:spcAft>
        <a:defRPr sz="4400">
          <a:solidFill>
            <a:schemeClr val="tx2"/>
          </a:solidFill>
          <a:latin typeface="Tahoma" pitchFamily="34" charset="0"/>
        </a:defRPr>
      </a:lvl4pPr>
      <a:lvl5pPr algn="l" rtl="0" fontAlgn="base">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fontAlgn="base">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fontAlgn="base">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9933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933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endParaRPr lang="en-US"/>
          </a:p>
        </p:txBody>
      </p:sp>
      <p:sp>
        <p:nvSpPr>
          <p:cNvPr id="9933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defRPr>
            </a:lvl1pPr>
          </a:lstStyle>
          <a:p>
            <a:endParaRPr lang="en-US"/>
          </a:p>
        </p:txBody>
      </p:sp>
      <p:sp>
        <p:nvSpPr>
          <p:cNvPr id="99334"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fld id="{5A8A8AAD-87AD-42E3-8805-60273100BBC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itchFamily="34" charset="0"/>
        </a:defRPr>
      </a:lvl2pPr>
      <a:lvl3pPr algn="ctr" rtl="0" fontAlgn="base">
        <a:spcBef>
          <a:spcPct val="0"/>
        </a:spcBef>
        <a:spcAft>
          <a:spcPct val="0"/>
        </a:spcAft>
        <a:defRPr sz="4400">
          <a:solidFill>
            <a:schemeClr val="tx2"/>
          </a:solidFill>
          <a:latin typeface="Arial" pitchFamily="34" charset="0"/>
        </a:defRPr>
      </a:lvl3pPr>
      <a:lvl4pPr algn="ctr" rtl="0" fontAlgn="base">
        <a:spcBef>
          <a:spcPct val="0"/>
        </a:spcBef>
        <a:spcAft>
          <a:spcPct val="0"/>
        </a:spcAft>
        <a:defRPr sz="4400">
          <a:solidFill>
            <a:schemeClr val="tx2"/>
          </a:solidFill>
          <a:latin typeface="Arial" pitchFamily="34" charset="0"/>
        </a:defRPr>
      </a:lvl4pPr>
      <a:lvl5pPr algn="ctr" rtl="0" fontAlgn="base">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6.xml"/><Relationship Id="rId1" Type="http://schemas.openxmlformats.org/officeDocument/2006/relationships/vmlDrawing" Target="../drawings/vmlDrawing4.vml"/><Relationship Id="rId4" Type="http://schemas.openxmlformats.org/officeDocument/2006/relationships/oleObject" Target="../embeddings/oleObject5.bin"/></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3.xml"/><Relationship Id="rId1" Type="http://schemas.openxmlformats.org/officeDocument/2006/relationships/vmlDrawing" Target="../drawings/vmlDrawing5.vml"/><Relationship Id="rId4" Type="http://schemas.openxmlformats.org/officeDocument/2006/relationships/oleObject" Target="../embeddings/oleObject6.bin"/></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oleObject" Target="../embeddings/oleObject7.bin"/></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oleObject" Target="../embeddings/oleObject10.bin"/><Relationship Id="rId5" Type="http://schemas.openxmlformats.org/officeDocument/2006/relationships/oleObject" Target="../embeddings/oleObject9.bin"/><Relationship Id="rId4" Type="http://schemas.openxmlformats.org/officeDocument/2006/relationships/oleObject" Target="../embeddings/oleObject8.bin"/></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oleObject" Target="../embeddings/oleObject11.bin"/></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9.v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oleObject" Target="../embeddings/oleObject13.bin"/></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3.xml"/><Relationship Id="rId1" Type="http://schemas.openxmlformats.org/officeDocument/2006/relationships/vmlDrawing" Target="../drawings/vmlDrawing2.vml"/><Relationship Id="rId5" Type="http://schemas.openxmlformats.org/officeDocument/2006/relationships/oleObject" Target="../embeddings/oleObject2.bin"/><Relationship Id="rId4" Type="http://schemas.openxmlformats.org/officeDocument/2006/relationships/oleObject" Target="../embeddings/Microsoft_Office_Word_97_-_2003_Document1.doc"/></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6.xml"/><Relationship Id="rId1" Type="http://schemas.openxmlformats.org/officeDocument/2006/relationships/vmlDrawing" Target="../drawings/vmlDrawing3.vml"/><Relationship Id="rId4" Type="http://schemas.openxmlformats.org/officeDocument/2006/relationships/oleObject" Target="../embeddings/oleObject3.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sz="4000"/>
              <a:t>Capital Budgeting Decision Rules</a:t>
            </a:r>
          </a:p>
        </p:txBody>
      </p:sp>
      <p:sp>
        <p:nvSpPr>
          <p:cNvPr id="2051" name="Rectangle 3"/>
          <p:cNvSpPr>
            <a:spLocks noGrp="1" noChangeArrowheads="1"/>
          </p:cNvSpPr>
          <p:nvPr>
            <p:ph type="subTitle" idx="1"/>
          </p:nvPr>
        </p:nvSpPr>
        <p:spPr/>
        <p:txBody>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en-US"/>
              <a:t>Pitfalls of IRR cont…</a:t>
            </a:r>
          </a:p>
        </p:txBody>
      </p:sp>
      <p:sp>
        <p:nvSpPr>
          <p:cNvPr id="46083" name="Rectangle 3"/>
          <p:cNvSpPr>
            <a:spLocks noGrp="1" noChangeArrowheads="1"/>
          </p:cNvSpPr>
          <p:nvPr>
            <p:ph type="body" idx="1"/>
          </p:nvPr>
        </p:nvSpPr>
        <p:spPr/>
        <p:txBody>
          <a:bodyPr/>
          <a:lstStyle/>
          <a:p>
            <a:pPr marL="609600" indent="-609600">
              <a:lnSpc>
                <a:spcPct val="90000"/>
              </a:lnSpc>
            </a:pPr>
            <a:r>
              <a:rPr lang="en-US"/>
              <a:t>Mutually exclusive projects:</a:t>
            </a:r>
          </a:p>
          <a:p>
            <a:pPr marL="990600" lvl="1" indent="-533400">
              <a:lnSpc>
                <a:spcPct val="90000"/>
              </a:lnSpc>
            </a:pPr>
            <a:r>
              <a:rPr lang="en-US"/>
              <a:t>IRR can lead to incorrect conclusions about the </a:t>
            </a:r>
            <a:r>
              <a:rPr lang="en-US" u="sng"/>
              <a:t>relative worth</a:t>
            </a:r>
            <a:r>
              <a:rPr lang="en-US"/>
              <a:t> of projects.</a:t>
            </a:r>
          </a:p>
          <a:p>
            <a:pPr marL="990600" lvl="1" indent="-533400">
              <a:lnSpc>
                <a:spcPct val="90000"/>
              </a:lnSpc>
            </a:pPr>
            <a:r>
              <a:rPr lang="en-US"/>
              <a:t>Ralph owns a warehouse he wants to fix up and use for </a:t>
            </a:r>
            <a:r>
              <a:rPr lang="en-US" u="sng"/>
              <a:t>one</a:t>
            </a:r>
            <a:r>
              <a:rPr lang="en-US"/>
              <a:t> of two purposes:</a:t>
            </a:r>
          </a:p>
          <a:p>
            <a:pPr marL="1371600" lvl="2" indent="-457200">
              <a:lnSpc>
                <a:spcPct val="90000"/>
              </a:lnSpc>
              <a:buFontTx/>
              <a:buAutoNum type="alphaUcPeriod"/>
            </a:pPr>
            <a:r>
              <a:rPr lang="en-US"/>
              <a:t>Store toxic waste.</a:t>
            </a:r>
          </a:p>
          <a:p>
            <a:pPr marL="1371600" lvl="2" indent="-457200">
              <a:lnSpc>
                <a:spcPct val="90000"/>
              </a:lnSpc>
              <a:buFontTx/>
              <a:buAutoNum type="alphaUcPeriod"/>
            </a:pPr>
            <a:r>
              <a:rPr lang="en-US"/>
              <a:t>Store fresh produce.</a:t>
            </a:r>
          </a:p>
          <a:p>
            <a:pPr marL="1371600" lvl="2" indent="-457200">
              <a:lnSpc>
                <a:spcPct val="90000"/>
              </a:lnSpc>
              <a:buFontTx/>
              <a:buAutoNum type="alphaUcPeriod"/>
            </a:pPr>
            <a:endParaRPr lang="en-US"/>
          </a:p>
          <a:p>
            <a:pPr marL="1371600" lvl="2" indent="-457200">
              <a:lnSpc>
                <a:spcPct val="90000"/>
              </a:lnSpc>
              <a:buFontTx/>
              <a:buNone/>
            </a:pPr>
            <a:r>
              <a:rPr lang="en-US"/>
              <a:t>Let’s look at the cash flows, IRRs and NPVs.</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en-US" sz="3600"/>
              <a:t>Mutually Exclusive Projects and IRR</a:t>
            </a:r>
          </a:p>
        </p:txBody>
      </p:sp>
      <p:graphicFrame>
        <p:nvGraphicFramePr>
          <p:cNvPr id="47107" name="Object 3"/>
          <p:cNvGraphicFramePr>
            <a:graphicFrameLocks/>
          </p:cNvGraphicFramePr>
          <p:nvPr/>
        </p:nvGraphicFramePr>
        <p:xfrm>
          <a:off x="963613" y="2514600"/>
          <a:ext cx="7064375" cy="1501775"/>
        </p:xfrm>
        <a:graphic>
          <a:graphicData uri="http://schemas.openxmlformats.org/presentationml/2006/ole">
            <p:oleObj spid="_x0000_s47107" name="Document" r:id="rId3" imgW="7073640" imgH="1511280" progId="Word.Document.8">
              <p:embed/>
            </p:oleObj>
          </a:graphicData>
        </a:graphic>
      </p:graphicFrame>
      <p:graphicFrame>
        <p:nvGraphicFramePr>
          <p:cNvPr id="47108" name="Object 4"/>
          <p:cNvGraphicFramePr>
            <a:graphicFrameLocks/>
          </p:cNvGraphicFramePr>
          <p:nvPr/>
        </p:nvGraphicFramePr>
        <p:xfrm>
          <a:off x="963613" y="4495800"/>
          <a:ext cx="7064375" cy="1501775"/>
        </p:xfrm>
        <a:graphic>
          <a:graphicData uri="http://schemas.openxmlformats.org/presentationml/2006/ole">
            <p:oleObj spid="_x0000_s47108" name="Document" r:id="rId4" imgW="7072200" imgH="1923840" progId="Word.Document.8">
              <p:embed/>
            </p:oleObj>
          </a:graphicData>
        </a:graphic>
      </p:graphicFrame>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US" sz="3600"/>
              <a:t> </a:t>
            </a:r>
          </a:p>
        </p:txBody>
      </p:sp>
      <p:sp>
        <p:nvSpPr>
          <p:cNvPr id="43011" name="Rectangle 3"/>
          <p:cNvSpPr>
            <a:spLocks noGrp="1" noChangeArrowheads="1"/>
          </p:cNvSpPr>
          <p:nvPr>
            <p:ph type="body" idx="1"/>
          </p:nvPr>
        </p:nvSpPr>
        <p:spPr>
          <a:xfrm>
            <a:off x="1143000" y="1752600"/>
            <a:ext cx="7772400" cy="4114800"/>
          </a:xfrm>
        </p:spPr>
        <p:txBody>
          <a:bodyPr/>
          <a:lstStyle/>
          <a:p>
            <a:pPr>
              <a:lnSpc>
                <a:spcPct val="90000"/>
              </a:lnSpc>
            </a:pPr>
            <a:endParaRPr lang="en-US" sz="2800"/>
          </a:p>
          <a:p>
            <a:pPr>
              <a:lnSpc>
                <a:spcPct val="90000"/>
              </a:lnSpc>
            </a:pPr>
            <a:endParaRPr lang="en-US" sz="2800"/>
          </a:p>
          <a:p>
            <a:pPr>
              <a:lnSpc>
                <a:spcPct val="90000"/>
              </a:lnSpc>
            </a:pPr>
            <a:endParaRPr lang="en-US" sz="2800"/>
          </a:p>
          <a:p>
            <a:pPr>
              <a:lnSpc>
                <a:spcPct val="90000"/>
              </a:lnSpc>
            </a:pPr>
            <a:endParaRPr lang="en-US" sz="2800"/>
          </a:p>
          <a:p>
            <a:pPr>
              <a:lnSpc>
                <a:spcPct val="90000"/>
              </a:lnSpc>
            </a:pPr>
            <a:r>
              <a:rPr lang="en-US" sz="2400"/>
              <a:t>At low discount rates, B is better.  At high discount rates, A is better.</a:t>
            </a:r>
          </a:p>
          <a:p>
            <a:pPr>
              <a:lnSpc>
                <a:spcPct val="90000"/>
              </a:lnSpc>
            </a:pPr>
            <a:r>
              <a:rPr lang="en-US" sz="2400"/>
              <a:t>But A always has the higher IRR.  A common mistake to make is choose A regardless of the discount rate.</a:t>
            </a:r>
          </a:p>
          <a:p>
            <a:pPr>
              <a:lnSpc>
                <a:spcPct val="90000"/>
              </a:lnSpc>
            </a:pPr>
            <a:r>
              <a:rPr lang="en-US" sz="2400"/>
              <a:t>Simply choosing the project with the larger IRR would be justified </a:t>
            </a:r>
            <a:r>
              <a:rPr lang="en-US" sz="2400" i="1"/>
              <a:t>only if</a:t>
            </a:r>
            <a:r>
              <a:rPr lang="en-US" sz="2400"/>
              <a:t> the project cash flows could be reinvested at the IRR instead of the actual market rate, r, for the life of the project.</a:t>
            </a:r>
          </a:p>
        </p:txBody>
      </p:sp>
      <p:graphicFrame>
        <p:nvGraphicFramePr>
          <p:cNvPr id="43012" name="Object 4"/>
          <p:cNvGraphicFramePr>
            <a:graphicFrameLocks/>
          </p:cNvGraphicFramePr>
          <p:nvPr/>
        </p:nvGraphicFramePr>
        <p:xfrm>
          <a:off x="1854200" y="0"/>
          <a:ext cx="5918200" cy="3952875"/>
        </p:xfrm>
        <a:graphic>
          <a:graphicData uri="http://schemas.openxmlformats.org/presentationml/2006/ole">
            <p:oleObj spid="_x0000_s43012" name="Chart" r:id="rId4" imgW="6095968" imgH="4067281" progId="MSGraph.Chart.8">
              <p:embed followColorScheme="full"/>
            </p:oleObj>
          </a:graphicData>
        </a:graphic>
      </p:graphicFrame>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 Scale and the IRR</a:t>
            </a:r>
            <a:endParaRPr lang="en-US" dirty="0"/>
          </a:p>
        </p:txBody>
      </p:sp>
      <p:sp>
        <p:nvSpPr>
          <p:cNvPr id="3" name="Content Placeholder 2"/>
          <p:cNvSpPr>
            <a:spLocks noGrp="1"/>
          </p:cNvSpPr>
          <p:nvPr>
            <p:ph idx="1"/>
          </p:nvPr>
        </p:nvSpPr>
        <p:spPr/>
        <p:txBody>
          <a:bodyPr/>
          <a:lstStyle/>
          <a:p>
            <a:r>
              <a:rPr lang="en-US" dirty="0" smtClean="0"/>
              <a:t>Because the IRR puts things in terms of a “rate” it may not tell you what interests you; which investment will create the most “wealth”.</a:t>
            </a:r>
          </a:p>
          <a:p>
            <a:r>
              <a:rPr lang="en-US" dirty="0" smtClean="0"/>
              <a:t>Example:</a:t>
            </a:r>
          </a:p>
          <a:p>
            <a:endParaRPr lang="en-US" dirty="0" smtClean="0"/>
          </a:p>
          <a:p>
            <a:pPr>
              <a:buNone/>
            </a:pPr>
            <a:endParaRPr lang="en-US" dirty="0" smtClean="0"/>
          </a:p>
          <a:p>
            <a:pPr>
              <a:buNone/>
            </a:pPr>
            <a:endParaRPr lang="en-US" dirty="0"/>
          </a:p>
        </p:txBody>
      </p:sp>
      <p:graphicFrame>
        <p:nvGraphicFramePr>
          <p:cNvPr id="4" name="Table 3"/>
          <p:cNvGraphicFramePr>
            <a:graphicFrameLocks noGrp="1"/>
          </p:cNvGraphicFramePr>
          <p:nvPr/>
        </p:nvGraphicFramePr>
        <p:xfrm>
          <a:off x="1676400" y="4724400"/>
          <a:ext cx="6629400" cy="1112520"/>
        </p:xfrm>
        <a:graphic>
          <a:graphicData uri="http://schemas.openxmlformats.org/drawingml/2006/table">
            <a:tbl>
              <a:tblPr firstRow="1" bandRow="1">
                <a:tableStyleId>{5C22544A-7EE6-4342-B048-85BDC9FD1C3A}</a:tableStyleId>
              </a:tblPr>
              <a:tblGrid>
                <a:gridCol w="1033154"/>
                <a:gridCol w="1618606"/>
                <a:gridCol w="1325880"/>
                <a:gridCol w="843742"/>
                <a:gridCol w="1808018"/>
              </a:tblGrid>
              <a:tr h="370840">
                <a:tc>
                  <a:txBody>
                    <a:bodyPr/>
                    <a:lstStyle/>
                    <a:p>
                      <a:r>
                        <a:rPr lang="en-US" dirty="0" smtClean="0"/>
                        <a:t>Project</a:t>
                      </a:r>
                      <a:endParaRPr lang="en-US" dirty="0"/>
                    </a:p>
                  </a:txBody>
                  <a:tcPr/>
                </a:tc>
                <a:tc>
                  <a:txBody>
                    <a:bodyPr/>
                    <a:lstStyle/>
                    <a:p>
                      <a:r>
                        <a:rPr lang="en-US" dirty="0" smtClean="0"/>
                        <a:t>Investment</a:t>
                      </a:r>
                      <a:endParaRPr lang="en-US" dirty="0"/>
                    </a:p>
                  </a:txBody>
                  <a:tcPr/>
                </a:tc>
                <a:tc>
                  <a:txBody>
                    <a:bodyPr/>
                    <a:lstStyle/>
                    <a:p>
                      <a:r>
                        <a:rPr lang="en-US" dirty="0" smtClean="0"/>
                        <a:t>Time 1</a:t>
                      </a:r>
                      <a:endParaRPr lang="en-US" dirty="0"/>
                    </a:p>
                  </a:txBody>
                  <a:tcPr/>
                </a:tc>
                <a:tc>
                  <a:txBody>
                    <a:bodyPr/>
                    <a:lstStyle/>
                    <a:p>
                      <a:r>
                        <a:rPr lang="en-US" dirty="0" smtClean="0"/>
                        <a:t>IRR</a:t>
                      </a:r>
                      <a:endParaRPr lang="en-US" dirty="0"/>
                    </a:p>
                  </a:txBody>
                  <a:tcPr/>
                </a:tc>
                <a:tc>
                  <a:txBody>
                    <a:bodyPr/>
                    <a:lstStyle/>
                    <a:p>
                      <a:r>
                        <a:rPr lang="en-US" dirty="0" smtClean="0"/>
                        <a:t>NPV at 10%</a:t>
                      </a:r>
                      <a:endParaRPr lang="en-US" dirty="0"/>
                    </a:p>
                  </a:txBody>
                  <a:tcPr/>
                </a:tc>
              </a:tr>
              <a:tr h="370840">
                <a:tc>
                  <a:txBody>
                    <a:bodyPr/>
                    <a:lstStyle/>
                    <a:p>
                      <a:r>
                        <a:rPr lang="en-US" dirty="0" smtClean="0"/>
                        <a:t>A</a:t>
                      </a:r>
                      <a:endParaRPr lang="en-US" dirty="0"/>
                    </a:p>
                  </a:txBody>
                  <a:tcPr/>
                </a:tc>
                <a:tc>
                  <a:txBody>
                    <a:bodyPr/>
                    <a:lstStyle/>
                    <a:p>
                      <a:r>
                        <a:rPr lang="en-US" dirty="0" smtClean="0"/>
                        <a:t>-$1,000</a:t>
                      </a:r>
                      <a:endParaRPr lang="en-US" dirty="0"/>
                    </a:p>
                  </a:txBody>
                  <a:tcPr/>
                </a:tc>
                <a:tc>
                  <a:txBody>
                    <a:bodyPr/>
                    <a:lstStyle/>
                    <a:p>
                      <a:r>
                        <a:rPr lang="en-US" dirty="0" smtClean="0"/>
                        <a:t>+$1,500</a:t>
                      </a:r>
                      <a:endParaRPr lang="en-US" dirty="0"/>
                    </a:p>
                  </a:txBody>
                  <a:tcPr/>
                </a:tc>
                <a:tc>
                  <a:txBody>
                    <a:bodyPr/>
                    <a:lstStyle/>
                    <a:p>
                      <a:r>
                        <a:rPr lang="en-US" dirty="0" smtClean="0"/>
                        <a:t>50%</a:t>
                      </a:r>
                      <a:endParaRPr lang="en-US" dirty="0"/>
                    </a:p>
                  </a:txBody>
                  <a:tcPr/>
                </a:tc>
                <a:tc>
                  <a:txBody>
                    <a:bodyPr/>
                    <a:lstStyle/>
                    <a:p>
                      <a:r>
                        <a:rPr lang="en-US" dirty="0" smtClean="0"/>
                        <a:t>$363.64</a:t>
                      </a:r>
                      <a:endParaRPr lang="en-US" dirty="0"/>
                    </a:p>
                  </a:txBody>
                  <a:tcPr/>
                </a:tc>
              </a:tr>
              <a:tr h="370840">
                <a:tc>
                  <a:txBody>
                    <a:bodyPr/>
                    <a:lstStyle/>
                    <a:p>
                      <a:r>
                        <a:rPr lang="en-US" dirty="0" smtClean="0"/>
                        <a:t>B</a:t>
                      </a:r>
                      <a:endParaRPr lang="en-US" dirty="0"/>
                    </a:p>
                  </a:txBody>
                  <a:tcPr/>
                </a:tc>
                <a:tc>
                  <a:txBody>
                    <a:bodyPr/>
                    <a:lstStyle/>
                    <a:p>
                      <a:r>
                        <a:rPr lang="en-US" dirty="0" smtClean="0"/>
                        <a:t>-$10,000</a:t>
                      </a:r>
                      <a:endParaRPr lang="en-US" dirty="0"/>
                    </a:p>
                  </a:txBody>
                  <a:tcPr/>
                </a:tc>
                <a:tc>
                  <a:txBody>
                    <a:bodyPr/>
                    <a:lstStyle/>
                    <a:p>
                      <a:r>
                        <a:rPr lang="en-US" dirty="0" smtClean="0"/>
                        <a:t>+$13,000</a:t>
                      </a:r>
                      <a:endParaRPr lang="en-US" dirty="0"/>
                    </a:p>
                  </a:txBody>
                  <a:tcPr/>
                </a:tc>
                <a:tc>
                  <a:txBody>
                    <a:bodyPr/>
                    <a:lstStyle/>
                    <a:p>
                      <a:r>
                        <a:rPr lang="en-US" dirty="0" smtClean="0"/>
                        <a:t>30%</a:t>
                      </a:r>
                      <a:endParaRPr lang="en-US" dirty="0"/>
                    </a:p>
                  </a:txBody>
                  <a:tcPr/>
                </a:tc>
                <a:tc>
                  <a:txBody>
                    <a:bodyPr/>
                    <a:lstStyle/>
                    <a:p>
                      <a:r>
                        <a:rPr lang="en-US" dirty="0" smtClean="0"/>
                        <a:t>$1,1818.18</a:t>
                      </a:r>
                      <a:endParaRPr lang="en-US" dirty="0"/>
                    </a:p>
                  </a:txBody>
                  <a:tcPr/>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1143000" y="533400"/>
            <a:ext cx="7793038" cy="1143000"/>
          </a:xfrm>
        </p:spPr>
        <p:txBody>
          <a:bodyPr/>
          <a:lstStyle/>
          <a:p>
            <a:r>
              <a:rPr lang="en-US"/>
              <a:t>Summary of IRR vs. NPV</a:t>
            </a:r>
          </a:p>
        </p:txBody>
      </p:sp>
      <p:sp>
        <p:nvSpPr>
          <p:cNvPr id="48131" name="Rectangle 3"/>
          <p:cNvSpPr>
            <a:spLocks noGrp="1" noChangeArrowheads="1"/>
          </p:cNvSpPr>
          <p:nvPr>
            <p:ph type="body" idx="1"/>
          </p:nvPr>
        </p:nvSpPr>
        <p:spPr>
          <a:xfrm>
            <a:off x="914400" y="1905000"/>
            <a:ext cx="7772400" cy="4114800"/>
          </a:xfrm>
        </p:spPr>
        <p:txBody>
          <a:bodyPr/>
          <a:lstStyle/>
          <a:p>
            <a:pPr>
              <a:lnSpc>
                <a:spcPct val="90000"/>
              </a:lnSpc>
            </a:pPr>
            <a:r>
              <a:rPr lang="en-US" sz="2400" dirty="0"/>
              <a:t>IRR analysis can be misleading if you don’t fully understand its limitations.</a:t>
            </a:r>
          </a:p>
          <a:p>
            <a:pPr lvl="1">
              <a:lnSpc>
                <a:spcPct val="90000"/>
              </a:lnSpc>
            </a:pPr>
            <a:r>
              <a:rPr lang="en-US" sz="2000" dirty="0"/>
              <a:t>For individual projects with normal cash flows NPV and IRR provide the same conclusion.</a:t>
            </a:r>
          </a:p>
          <a:p>
            <a:pPr lvl="1">
              <a:lnSpc>
                <a:spcPct val="90000"/>
              </a:lnSpc>
            </a:pPr>
            <a:r>
              <a:rPr lang="en-US" sz="2000" dirty="0"/>
              <a:t>For projects with inflows followed by outlays, the decision rule for IRR must be reversed.</a:t>
            </a:r>
          </a:p>
          <a:p>
            <a:pPr lvl="1">
              <a:lnSpc>
                <a:spcPct val="90000"/>
              </a:lnSpc>
            </a:pPr>
            <a:r>
              <a:rPr lang="en-US" sz="2000" dirty="0"/>
              <a:t>For Multi-period projects with </a:t>
            </a:r>
            <a:r>
              <a:rPr lang="en-US" sz="2000" dirty="0" smtClean="0"/>
              <a:t>changes </a:t>
            </a:r>
            <a:r>
              <a:rPr lang="en-US" sz="2000" dirty="0"/>
              <a:t>in sign of the cash </a:t>
            </a:r>
            <a:r>
              <a:rPr lang="en-US" sz="2000" dirty="0" smtClean="0"/>
              <a:t>flows, </a:t>
            </a:r>
            <a:r>
              <a:rPr lang="en-US" sz="2000" dirty="0"/>
              <a:t>multiple IRRs exist.  Must compute the NPVs to see what </a:t>
            </a:r>
            <a:r>
              <a:rPr lang="en-US" sz="2000" dirty="0" smtClean="0"/>
              <a:t>decision rule is appropriate.</a:t>
            </a:r>
            <a:endParaRPr lang="en-US" sz="2000" dirty="0"/>
          </a:p>
          <a:p>
            <a:pPr lvl="1">
              <a:lnSpc>
                <a:spcPct val="90000"/>
              </a:lnSpc>
            </a:pPr>
            <a:r>
              <a:rPr lang="en-US" sz="2000" dirty="0"/>
              <a:t>IRR can give conflicting signals relative to NPV when ranking projects.</a:t>
            </a:r>
          </a:p>
          <a:p>
            <a:pPr>
              <a:lnSpc>
                <a:spcPct val="90000"/>
              </a:lnSpc>
            </a:pPr>
            <a:r>
              <a:rPr lang="en-US" sz="2400" dirty="0"/>
              <a:t>I recommend NPV analysis, using others as backup.</a:t>
            </a: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a:t>Payback Period Rule</a:t>
            </a:r>
          </a:p>
        </p:txBody>
      </p:sp>
      <p:sp>
        <p:nvSpPr>
          <p:cNvPr id="11267" name="Rectangle 3"/>
          <p:cNvSpPr>
            <a:spLocks noGrp="1" noChangeArrowheads="1"/>
          </p:cNvSpPr>
          <p:nvPr>
            <p:ph type="body" idx="1"/>
          </p:nvPr>
        </p:nvSpPr>
        <p:spPr>
          <a:xfrm>
            <a:off x="914400" y="2017713"/>
            <a:ext cx="8040688" cy="4114800"/>
          </a:xfrm>
        </p:spPr>
        <p:txBody>
          <a:bodyPr/>
          <a:lstStyle/>
          <a:p>
            <a:pPr>
              <a:lnSpc>
                <a:spcPct val="90000"/>
              </a:lnSpc>
            </a:pPr>
            <a:r>
              <a:rPr lang="en-US" sz="2800" dirty="0"/>
              <a:t>Frequently used as a check on NPV analysis or by small firms or for small decisions.</a:t>
            </a:r>
          </a:p>
          <a:p>
            <a:pPr lvl="1">
              <a:lnSpc>
                <a:spcPct val="90000"/>
              </a:lnSpc>
            </a:pPr>
            <a:r>
              <a:rPr lang="en-US" sz="2400" dirty="0"/>
              <a:t>Payback period is defined as the number of years before the cumulative cash inflows equal the initial outlay.</a:t>
            </a:r>
          </a:p>
          <a:p>
            <a:pPr lvl="1">
              <a:lnSpc>
                <a:spcPct val="90000"/>
              </a:lnSpc>
            </a:pPr>
            <a:r>
              <a:rPr lang="en-US" sz="2400" dirty="0"/>
              <a:t>Provides a rough idea of how long invested capital is at risk.</a:t>
            </a:r>
          </a:p>
          <a:p>
            <a:pPr lvl="1">
              <a:lnSpc>
                <a:spcPct val="90000"/>
              </a:lnSpc>
            </a:pPr>
            <a:r>
              <a:rPr lang="en-US" sz="2400" u="sng" dirty="0"/>
              <a:t>Example</a:t>
            </a:r>
            <a:r>
              <a:rPr lang="en-US" sz="2400" dirty="0"/>
              <a:t>: A project has the following cash flows</a:t>
            </a:r>
          </a:p>
          <a:p>
            <a:pPr lvl="1">
              <a:lnSpc>
                <a:spcPct val="90000"/>
              </a:lnSpc>
              <a:buFont typeface="Wingdings" pitchFamily="2" charset="2"/>
              <a:buNone/>
            </a:pPr>
            <a:r>
              <a:rPr lang="en-US" sz="2400" dirty="0"/>
              <a:t>		Year 0	   Year 1    Year 2    Year 3    Year 4</a:t>
            </a:r>
          </a:p>
          <a:p>
            <a:pPr lvl="1">
              <a:lnSpc>
                <a:spcPct val="90000"/>
              </a:lnSpc>
              <a:buFont typeface="Wingdings" pitchFamily="2" charset="2"/>
              <a:buNone/>
            </a:pPr>
            <a:r>
              <a:rPr lang="en-US" sz="2400" dirty="0"/>
              <a:t>	-$10,000  $5,000   $3,000    $2,000   $1,000</a:t>
            </a:r>
          </a:p>
          <a:p>
            <a:pPr lvl="1">
              <a:lnSpc>
                <a:spcPct val="90000"/>
              </a:lnSpc>
            </a:pPr>
            <a:r>
              <a:rPr lang="en-US" sz="2400" dirty="0"/>
              <a:t>The payback period is 3 years.  Is that good or bad?</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p:txBody>
          <a:bodyPr/>
          <a:lstStyle/>
          <a:p>
            <a:r>
              <a:rPr lang="en-US"/>
              <a:t>Payback Period Rule</a:t>
            </a:r>
          </a:p>
        </p:txBody>
      </p:sp>
      <p:sp>
        <p:nvSpPr>
          <p:cNvPr id="88067" name="Rectangle 3"/>
          <p:cNvSpPr>
            <a:spLocks noGrp="1" noChangeArrowheads="1"/>
          </p:cNvSpPr>
          <p:nvPr>
            <p:ph type="body" idx="1"/>
          </p:nvPr>
        </p:nvSpPr>
        <p:spPr/>
        <p:txBody>
          <a:bodyPr/>
          <a:lstStyle/>
          <a:p>
            <a:pPr>
              <a:lnSpc>
                <a:spcPct val="80000"/>
              </a:lnSpc>
            </a:pPr>
            <a:r>
              <a:rPr lang="en-US" sz="2400" dirty="0"/>
              <a:t>An adjustment to the payback period rule that is sometimes made is to discount the cash flows and calculate the discounted payback period.</a:t>
            </a:r>
          </a:p>
          <a:p>
            <a:pPr>
              <a:lnSpc>
                <a:spcPct val="80000"/>
              </a:lnSpc>
            </a:pPr>
            <a:r>
              <a:rPr lang="en-US" sz="2400" dirty="0"/>
              <a:t>This “new” rule continues to suffer from the problem of ignoring cash flows received after an arbitrary cutoff date.</a:t>
            </a:r>
          </a:p>
          <a:p>
            <a:pPr>
              <a:lnSpc>
                <a:spcPct val="80000"/>
              </a:lnSpc>
            </a:pPr>
            <a:r>
              <a:rPr lang="en-US" sz="2400" dirty="0"/>
              <a:t>If this is true, why mess up the simplicity of the rule?  Simplicity is its one virtue.</a:t>
            </a:r>
          </a:p>
          <a:p>
            <a:pPr>
              <a:lnSpc>
                <a:spcPct val="80000"/>
              </a:lnSpc>
            </a:pPr>
            <a:r>
              <a:rPr lang="en-US" sz="2400" dirty="0"/>
              <a:t>At times the </a:t>
            </a:r>
            <a:r>
              <a:rPr lang="en-US" sz="2400" dirty="0" smtClean="0"/>
              <a:t>discounted </a:t>
            </a:r>
            <a:r>
              <a:rPr lang="en-US" sz="2400" dirty="0"/>
              <a:t>payback period may be valuable information but it is not often that this information alone makes for good decision-making.</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r>
              <a:rPr lang="en-US"/>
              <a:t>Economic Profit or EVA</a:t>
            </a:r>
          </a:p>
        </p:txBody>
      </p:sp>
      <p:sp>
        <p:nvSpPr>
          <p:cNvPr id="71683" name="Rectangle 3"/>
          <p:cNvSpPr>
            <a:spLocks noGrp="1" noChangeArrowheads="1"/>
          </p:cNvSpPr>
          <p:nvPr>
            <p:ph type="body" idx="1"/>
          </p:nvPr>
        </p:nvSpPr>
        <p:spPr/>
        <p:txBody>
          <a:bodyPr>
            <a:normAutofit fontScale="92500" lnSpcReduction="10000"/>
          </a:bodyPr>
          <a:lstStyle/>
          <a:p>
            <a:pPr>
              <a:spcBef>
                <a:spcPct val="50000"/>
              </a:spcBef>
            </a:pPr>
            <a:r>
              <a:rPr lang="en-US" dirty="0"/>
              <a:t>EVA and Economic Profit</a:t>
            </a:r>
          </a:p>
          <a:p>
            <a:pPr lvl="1">
              <a:spcBef>
                <a:spcPct val="50000"/>
              </a:spcBef>
            </a:pPr>
            <a:r>
              <a:rPr lang="en-US" b="1" dirty="0"/>
              <a:t>Economic Profit</a:t>
            </a:r>
            <a:endParaRPr lang="en-US" dirty="0"/>
          </a:p>
          <a:p>
            <a:pPr lvl="2">
              <a:spcBef>
                <a:spcPct val="50000"/>
              </a:spcBef>
            </a:pPr>
            <a:r>
              <a:rPr lang="en-US" dirty="0"/>
              <a:t>The difference between revenue and the opportunity cost of all resources consumed in producing that revenue, including the opportunity cost of </a:t>
            </a:r>
            <a:r>
              <a:rPr lang="en-US" dirty="0" smtClean="0"/>
              <a:t>capital</a:t>
            </a:r>
          </a:p>
          <a:p>
            <a:pPr lvl="1">
              <a:spcBef>
                <a:spcPct val="60000"/>
              </a:spcBef>
            </a:pPr>
            <a:r>
              <a:rPr lang="en-US" b="1" dirty="0" smtClean="0"/>
              <a:t>Economic Value Added (EVA)</a:t>
            </a:r>
            <a:endParaRPr lang="en-US" dirty="0" smtClean="0"/>
          </a:p>
          <a:p>
            <a:pPr lvl="2">
              <a:spcBef>
                <a:spcPct val="60000"/>
              </a:spcBef>
            </a:pPr>
            <a:r>
              <a:rPr lang="en-US" dirty="0" smtClean="0"/>
              <a:t>The cash flows of a project minus a charge for the opportunity cost of capital</a:t>
            </a:r>
          </a:p>
        </p:txBody>
      </p:sp>
    </p:spTree>
  </p:cSld>
  <p:clrMapOvr>
    <a:masterClrMapping/>
  </p:clrMapOvr>
  <p:transition spd="med">
    <p:wipe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en-US" dirty="0"/>
              <a:t>Economic Profit or </a:t>
            </a:r>
            <a:r>
              <a:rPr lang="en-US" dirty="0" smtClean="0"/>
              <a:t>EVA</a:t>
            </a:r>
            <a:endParaRPr lang="en-US" dirty="0"/>
          </a:p>
        </p:txBody>
      </p:sp>
      <p:sp>
        <p:nvSpPr>
          <p:cNvPr id="75779" name="Rectangle 3"/>
          <p:cNvSpPr>
            <a:spLocks noGrp="1" noChangeArrowheads="1"/>
          </p:cNvSpPr>
          <p:nvPr>
            <p:ph type="body" idx="1"/>
          </p:nvPr>
        </p:nvSpPr>
        <p:spPr/>
        <p:txBody>
          <a:bodyPr/>
          <a:lstStyle/>
          <a:p>
            <a:pPr>
              <a:spcBef>
                <a:spcPct val="60000"/>
              </a:spcBef>
            </a:pPr>
            <a:r>
              <a:rPr lang="en-US" dirty="0"/>
              <a:t>EVA When Invested Capital is Constant</a:t>
            </a:r>
          </a:p>
          <a:p>
            <a:pPr lvl="1">
              <a:spcBef>
                <a:spcPct val="60000"/>
              </a:spcBef>
            </a:pPr>
            <a:r>
              <a:rPr lang="en-US" dirty="0"/>
              <a:t>EVA in Period n </a:t>
            </a:r>
            <a:r>
              <a:rPr lang="en-US" dirty="0" smtClean="0"/>
              <a:t>(when capital lasts forever</a:t>
            </a:r>
            <a:r>
              <a:rPr lang="en-US" dirty="0"/>
              <a:t>)</a:t>
            </a:r>
            <a:endParaRPr lang="en-US" dirty="0">
              <a:solidFill>
                <a:srgbClr val="FF0000"/>
              </a:solidFill>
            </a:endParaRPr>
          </a:p>
          <a:p>
            <a:pPr lvl="2">
              <a:spcBef>
                <a:spcPct val="300000"/>
              </a:spcBef>
            </a:pPr>
            <a:r>
              <a:rPr lang="en-US" dirty="0"/>
              <a:t>where </a:t>
            </a:r>
            <a:r>
              <a:rPr lang="en-US" i="1" dirty="0"/>
              <a:t>I</a:t>
            </a:r>
            <a:r>
              <a:rPr lang="en-US" dirty="0"/>
              <a:t> is the project’s capital, </a:t>
            </a:r>
            <a:r>
              <a:rPr lang="en-US" i="1" dirty="0" err="1"/>
              <a:t>C</a:t>
            </a:r>
            <a:r>
              <a:rPr lang="en-US" i="1" baseline="-25000" dirty="0" err="1"/>
              <a:t>n</a:t>
            </a:r>
            <a:r>
              <a:rPr lang="en-US" dirty="0"/>
              <a:t> is the project’s cash flow </a:t>
            </a:r>
            <a:r>
              <a:rPr lang="en-US" dirty="0" smtClean="0"/>
              <a:t>at time </a:t>
            </a:r>
            <a:r>
              <a:rPr lang="en-US" i="1" dirty="0"/>
              <a:t>n</a:t>
            </a:r>
            <a:r>
              <a:rPr lang="en-US" dirty="0"/>
              <a:t>, and </a:t>
            </a:r>
            <a:r>
              <a:rPr lang="en-US" i="1" dirty="0"/>
              <a:t>r</a:t>
            </a:r>
            <a:r>
              <a:rPr lang="en-US" dirty="0"/>
              <a:t> is the cost of capital. </a:t>
            </a:r>
            <a:r>
              <a:rPr lang="en-US" dirty="0" smtClean="0"/>
              <a:t>(</a:t>
            </a:r>
            <a:r>
              <a:rPr lang="en-US" i="1" dirty="0" smtClean="0"/>
              <a:t>r </a:t>
            </a:r>
            <a:r>
              <a:rPr lang="en-US" dirty="0">
                <a:cs typeface="Arial" charset="0"/>
              </a:rPr>
              <a:t>× </a:t>
            </a:r>
            <a:r>
              <a:rPr lang="en-US" i="1" dirty="0" smtClean="0"/>
              <a:t>I </a:t>
            </a:r>
            <a:r>
              <a:rPr lang="en-US" dirty="0" smtClean="0"/>
              <a:t>) is </a:t>
            </a:r>
            <a:r>
              <a:rPr lang="en-US" dirty="0"/>
              <a:t>known as the </a:t>
            </a:r>
            <a:r>
              <a:rPr lang="en-US" b="1" dirty="0"/>
              <a:t>capital charge</a:t>
            </a:r>
          </a:p>
        </p:txBody>
      </p:sp>
      <p:graphicFrame>
        <p:nvGraphicFramePr>
          <p:cNvPr id="75780" name="Object 4"/>
          <p:cNvGraphicFramePr>
            <a:graphicFrameLocks noChangeAspect="1"/>
          </p:cNvGraphicFramePr>
          <p:nvPr/>
        </p:nvGraphicFramePr>
        <p:xfrm>
          <a:off x="3200400" y="3429000"/>
          <a:ext cx="3278188" cy="633412"/>
        </p:xfrm>
        <a:graphic>
          <a:graphicData uri="http://schemas.openxmlformats.org/presentationml/2006/ole">
            <p:oleObj spid="_x0000_s101378" name="Equation" r:id="rId4" imgW="1180800" imgH="228600" progId="Equation.DSMT4">
              <p:embed/>
            </p:oleObj>
          </a:graphicData>
        </a:graphic>
      </p:graphicFrame>
    </p:spTree>
  </p:cSld>
  <p:clrMapOvr>
    <a:masterClrMapping/>
  </p:clrMapOvr>
  <p:transition spd="med">
    <p:wipe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r>
              <a:rPr lang="en-US" dirty="0"/>
              <a:t>Economic Profit or </a:t>
            </a:r>
            <a:r>
              <a:rPr lang="en-US" dirty="0" smtClean="0"/>
              <a:t>EVA</a:t>
            </a:r>
            <a:endParaRPr lang="en-US" dirty="0"/>
          </a:p>
        </p:txBody>
      </p:sp>
      <p:sp>
        <p:nvSpPr>
          <p:cNvPr id="77827" name="Rectangle 3"/>
          <p:cNvSpPr>
            <a:spLocks noGrp="1" noChangeArrowheads="1"/>
          </p:cNvSpPr>
          <p:nvPr>
            <p:ph type="body" idx="1"/>
          </p:nvPr>
        </p:nvSpPr>
        <p:spPr/>
        <p:txBody>
          <a:bodyPr/>
          <a:lstStyle/>
          <a:p>
            <a:r>
              <a:rPr lang="en-US" dirty="0"/>
              <a:t>EVA When Invested Capital is Constant</a:t>
            </a:r>
          </a:p>
          <a:p>
            <a:pPr lvl="1">
              <a:spcBef>
                <a:spcPct val="60000"/>
              </a:spcBef>
            </a:pPr>
            <a:r>
              <a:rPr lang="en-US" b="1" dirty="0"/>
              <a:t>EVA Investment Rule</a:t>
            </a:r>
          </a:p>
          <a:p>
            <a:pPr lvl="2">
              <a:spcBef>
                <a:spcPct val="30000"/>
              </a:spcBef>
            </a:pPr>
            <a:r>
              <a:rPr lang="en-US" dirty="0"/>
              <a:t>Accept any investment </a:t>
            </a:r>
            <a:r>
              <a:rPr lang="en-US" dirty="0" smtClean="0"/>
              <a:t>for </a:t>
            </a:r>
            <a:r>
              <a:rPr lang="en-US" dirty="0"/>
              <a:t>which the present value (at the project’s cost of capital) of all future EVAs is positive.</a:t>
            </a:r>
          </a:p>
          <a:p>
            <a:pPr lvl="2">
              <a:spcBef>
                <a:spcPct val="30000"/>
              </a:spcBef>
            </a:pPr>
            <a:r>
              <a:rPr lang="en-US" dirty="0"/>
              <a:t>When invested capital is constant, the EVA rule and the NPV rule will coincide.</a:t>
            </a:r>
          </a:p>
        </p:txBody>
      </p:sp>
    </p:spTree>
  </p:cSld>
  <p:clrMapOvr>
    <a:masterClrMapping/>
  </p:clrMapOvr>
  <p:transition spd="med">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a:t>NPV Analysis</a:t>
            </a:r>
          </a:p>
        </p:txBody>
      </p:sp>
      <p:sp>
        <p:nvSpPr>
          <p:cNvPr id="6147" name="Rectangle 3"/>
          <p:cNvSpPr>
            <a:spLocks noGrp="1" noChangeArrowheads="1"/>
          </p:cNvSpPr>
          <p:nvPr>
            <p:ph type="body" idx="1"/>
          </p:nvPr>
        </p:nvSpPr>
        <p:spPr>
          <a:xfrm>
            <a:off x="1066800" y="2017713"/>
            <a:ext cx="7924800" cy="4114800"/>
          </a:xfrm>
        </p:spPr>
        <p:txBody>
          <a:bodyPr/>
          <a:lstStyle/>
          <a:p>
            <a:pPr>
              <a:lnSpc>
                <a:spcPct val="90000"/>
              </a:lnSpc>
            </a:pPr>
            <a:r>
              <a:rPr lang="en-US" sz="2800" u="sng"/>
              <a:t>The</a:t>
            </a:r>
            <a:r>
              <a:rPr lang="en-US" sz="2800"/>
              <a:t> recommended approach to any significant capital budgeting decision is NPV analysis.</a:t>
            </a:r>
          </a:p>
          <a:p>
            <a:pPr lvl="1">
              <a:lnSpc>
                <a:spcPct val="90000"/>
              </a:lnSpc>
            </a:pPr>
            <a:r>
              <a:rPr lang="en-US" sz="2400"/>
              <a:t>NPV = PV of the incremental benefits – PV of 			the incremental costs.</a:t>
            </a:r>
          </a:p>
          <a:p>
            <a:pPr lvl="1">
              <a:lnSpc>
                <a:spcPct val="90000"/>
              </a:lnSpc>
            </a:pPr>
            <a:r>
              <a:rPr lang="en-US" sz="2400"/>
              <a:t>When evaluating independent projects, take a project if and only if it has a positive NPV.</a:t>
            </a:r>
          </a:p>
          <a:p>
            <a:pPr lvl="1">
              <a:lnSpc>
                <a:spcPct val="90000"/>
              </a:lnSpc>
            </a:pPr>
            <a:r>
              <a:rPr lang="en-US" sz="2400"/>
              <a:t>When evaluating interdependent projects, take the feasible combination with the highest total NPV.</a:t>
            </a:r>
          </a:p>
          <a:p>
            <a:pPr>
              <a:lnSpc>
                <a:spcPct val="90000"/>
              </a:lnSpc>
            </a:pPr>
            <a:r>
              <a:rPr lang="en-US" sz="2800"/>
              <a:t>The NPV rule appropriately accounts for the opportunity cost of capital and so ensures the project is more valuable than comparable alternatives available in the financial market.</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ChangeArrowheads="1"/>
          </p:cNvSpPr>
          <p:nvPr>
            <p:ph type="title"/>
          </p:nvPr>
        </p:nvSpPr>
        <p:spPr/>
        <p:txBody>
          <a:bodyPr/>
          <a:lstStyle/>
          <a:p>
            <a:r>
              <a:rPr lang="en-US" dirty="0" smtClean="0"/>
              <a:t>Example</a:t>
            </a:r>
            <a:endParaRPr lang="en-US" dirty="0"/>
          </a:p>
        </p:txBody>
      </p:sp>
      <p:sp>
        <p:nvSpPr>
          <p:cNvPr id="152579" name="Rectangle 3"/>
          <p:cNvSpPr>
            <a:spLocks noGrp="1" noChangeArrowheads="1"/>
          </p:cNvSpPr>
          <p:nvPr>
            <p:ph type="body" idx="1"/>
          </p:nvPr>
        </p:nvSpPr>
        <p:spPr/>
        <p:txBody>
          <a:bodyPr/>
          <a:lstStyle/>
          <a:p>
            <a:pPr>
              <a:spcBef>
                <a:spcPct val="60000"/>
              </a:spcBef>
            </a:pPr>
            <a:r>
              <a:rPr lang="en-US" sz="2800" dirty="0"/>
              <a:t>Problem</a:t>
            </a:r>
          </a:p>
          <a:p>
            <a:pPr lvl="1">
              <a:spcBef>
                <a:spcPct val="60000"/>
              </a:spcBef>
            </a:pPr>
            <a:r>
              <a:rPr lang="en-US" sz="2400" dirty="0" smtClean="0"/>
              <a:t>Ralph </a:t>
            </a:r>
            <a:r>
              <a:rPr lang="en-US" sz="2400" dirty="0"/>
              <a:t>has an investment opportunity which requires an upfront investment of $150 million.</a:t>
            </a:r>
          </a:p>
          <a:p>
            <a:pPr lvl="1">
              <a:spcBef>
                <a:spcPct val="60000"/>
              </a:spcBef>
            </a:pPr>
            <a:r>
              <a:rPr lang="en-US" sz="2400" dirty="0"/>
              <a:t>The annual end-of-year cash flows of $14 million dollars are expected to last forever.</a:t>
            </a:r>
          </a:p>
          <a:p>
            <a:pPr lvl="1">
              <a:spcBef>
                <a:spcPct val="60000"/>
              </a:spcBef>
            </a:pPr>
            <a:r>
              <a:rPr lang="en-US" sz="2400" dirty="0"/>
              <a:t>The firm’s cost of capital is 8%.</a:t>
            </a:r>
          </a:p>
          <a:p>
            <a:pPr lvl="1">
              <a:spcBef>
                <a:spcPct val="60000"/>
              </a:spcBef>
            </a:pPr>
            <a:r>
              <a:rPr lang="en-US" sz="2400" b="1" dirty="0"/>
              <a:t>Compute the annual EVA and the present value of the project.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ChangeArrowheads="1"/>
          </p:cNvSpPr>
          <p:nvPr>
            <p:ph type="title"/>
          </p:nvPr>
        </p:nvSpPr>
        <p:spPr/>
        <p:txBody>
          <a:bodyPr/>
          <a:lstStyle/>
          <a:p>
            <a:r>
              <a:rPr lang="en-US" dirty="0" smtClean="0"/>
              <a:t>Example</a:t>
            </a:r>
            <a:endParaRPr lang="en-US" dirty="0"/>
          </a:p>
        </p:txBody>
      </p:sp>
      <p:sp>
        <p:nvSpPr>
          <p:cNvPr id="154627" name="Rectangle 3"/>
          <p:cNvSpPr>
            <a:spLocks noGrp="1" noChangeArrowheads="1"/>
          </p:cNvSpPr>
          <p:nvPr>
            <p:ph type="body" idx="1"/>
          </p:nvPr>
        </p:nvSpPr>
        <p:spPr/>
        <p:txBody>
          <a:bodyPr/>
          <a:lstStyle/>
          <a:p>
            <a:pPr>
              <a:spcBef>
                <a:spcPct val="60000"/>
              </a:spcBef>
            </a:pPr>
            <a:r>
              <a:rPr lang="en-US" dirty="0"/>
              <a:t>Solution</a:t>
            </a:r>
          </a:p>
          <a:p>
            <a:pPr lvl="1">
              <a:spcBef>
                <a:spcPct val="60000"/>
              </a:spcBef>
            </a:pPr>
            <a:r>
              <a:rPr lang="en-US" dirty="0" smtClean="0"/>
              <a:t>EVA </a:t>
            </a:r>
            <a:r>
              <a:rPr lang="en-US" dirty="0"/>
              <a:t>each year is:</a:t>
            </a:r>
          </a:p>
          <a:p>
            <a:pPr lvl="1">
              <a:spcBef>
                <a:spcPct val="460000"/>
              </a:spcBef>
            </a:pPr>
            <a:r>
              <a:rPr lang="en-US" dirty="0"/>
              <a:t>The present value of the EVA perpetuity is:</a:t>
            </a:r>
          </a:p>
        </p:txBody>
      </p:sp>
      <p:graphicFrame>
        <p:nvGraphicFramePr>
          <p:cNvPr id="156672" name="Object 0"/>
          <p:cNvGraphicFramePr>
            <a:graphicFrameLocks noChangeAspect="1"/>
          </p:cNvGraphicFramePr>
          <p:nvPr>
            <p:ph sz="half" idx="4294967295"/>
          </p:nvPr>
        </p:nvGraphicFramePr>
        <p:xfrm>
          <a:off x="3124200" y="3505200"/>
          <a:ext cx="2270125" cy="523875"/>
        </p:xfrm>
        <a:graphic>
          <a:graphicData uri="http://schemas.openxmlformats.org/presentationml/2006/ole">
            <p:oleObj spid="_x0000_s102402" name="Equation" r:id="rId4" imgW="990360" imgH="228600" progId="Equation.DSMT4">
              <p:embed/>
            </p:oleObj>
          </a:graphicData>
        </a:graphic>
      </p:graphicFrame>
      <p:graphicFrame>
        <p:nvGraphicFramePr>
          <p:cNvPr id="156673" name="Object 1"/>
          <p:cNvGraphicFramePr>
            <a:graphicFrameLocks noChangeAspect="1"/>
          </p:cNvGraphicFramePr>
          <p:nvPr>
            <p:ph sz="half" idx="4294967295"/>
          </p:nvPr>
        </p:nvGraphicFramePr>
        <p:xfrm>
          <a:off x="990600" y="4267200"/>
          <a:ext cx="7759700" cy="533400"/>
        </p:xfrm>
        <a:graphic>
          <a:graphicData uri="http://schemas.openxmlformats.org/presentationml/2006/ole">
            <p:oleObj spid="_x0000_s102403" name="Equation" r:id="rId5" imgW="3327120" imgH="228600" progId="Equation.DSMT4">
              <p:embed/>
            </p:oleObj>
          </a:graphicData>
        </a:graphic>
      </p:graphicFrame>
      <p:graphicFrame>
        <p:nvGraphicFramePr>
          <p:cNvPr id="156674" name="Object 2"/>
          <p:cNvGraphicFramePr>
            <a:graphicFrameLocks noChangeAspect="1"/>
          </p:cNvGraphicFramePr>
          <p:nvPr>
            <p:ph sz="quarter" idx="4294967295"/>
          </p:nvPr>
        </p:nvGraphicFramePr>
        <p:xfrm>
          <a:off x="2057400" y="5715000"/>
          <a:ext cx="5054600" cy="1011238"/>
        </p:xfrm>
        <a:graphic>
          <a:graphicData uri="http://schemas.openxmlformats.org/presentationml/2006/ole">
            <p:oleObj spid="_x0000_s102404" name="Equation" r:id="rId6" imgW="1968480" imgH="393480" progId="Equation.DSMT4">
              <p:embed/>
            </p:oleObj>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r>
              <a:rPr lang="en-US" dirty="0"/>
              <a:t>Economic Profit or </a:t>
            </a:r>
            <a:r>
              <a:rPr lang="en-US" dirty="0" smtClean="0"/>
              <a:t>EVA</a:t>
            </a:r>
            <a:endParaRPr lang="en-US" dirty="0"/>
          </a:p>
        </p:txBody>
      </p:sp>
      <p:sp>
        <p:nvSpPr>
          <p:cNvPr id="83971" name="Rectangle 3"/>
          <p:cNvSpPr>
            <a:spLocks noGrp="1" noChangeArrowheads="1"/>
          </p:cNvSpPr>
          <p:nvPr>
            <p:ph type="body" idx="1"/>
          </p:nvPr>
        </p:nvSpPr>
        <p:spPr/>
        <p:txBody>
          <a:bodyPr/>
          <a:lstStyle/>
          <a:p>
            <a:r>
              <a:rPr lang="en-US" dirty="0"/>
              <a:t>EVA When Invested Capital Changes</a:t>
            </a:r>
          </a:p>
          <a:p>
            <a:pPr lvl="1"/>
            <a:r>
              <a:rPr lang="en-US" dirty="0"/>
              <a:t>EVA in Period n </a:t>
            </a:r>
            <a:r>
              <a:rPr lang="en-US" dirty="0" smtClean="0"/>
              <a:t>(when capital depreciates</a:t>
            </a:r>
            <a:r>
              <a:rPr lang="en-US" dirty="0"/>
              <a:t>)</a:t>
            </a:r>
            <a:endParaRPr lang="en-US" dirty="0">
              <a:solidFill>
                <a:srgbClr val="FF0000"/>
              </a:solidFill>
            </a:endParaRPr>
          </a:p>
          <a:p>
            <a:pPr lvl="2">
              <a:spcBef>
                <a:spcPct val="260000"/>
              </a:spcBef>
            </a:pPr>
            <a:r>
              <a:rPr lang="en-US" dirty="0"/>
              <a:t>Where </a:t>
            </a:r>
            <a:r>
              <a:rPr lang="en-US" dirty="0" err="1"/>
              <a:t>C</a:t>
            </a:r>
            <a:r>
              <a:rPr lang="en-US" i="1" baseline="-25000" dirty="0" err="1"/>
              <a:t>n</a:t>
            </a:r>
            <a:r>
              <a:rPr lang="en-US" dirty="0"/>
              <a:t> is a project’s cash flow in time period </a:t>
            </a:r>
            <a:r>
              <a:rPr lang="en-US" i="1" dirty="0"/>
              <a:t>n</a:t>
            </a:r>
            <a:r>
              <a:rPr lang="en-US" dirty="0"/>
              <a:t>, </a:t>
            </a:r>
            <a:r>
              <a:rPr lang="en-US" i="1" dirty="0"/>
              <a:t>I</a:t>
            </a:r>
            <a:r>
              <a:rPr lang="en-US" i="1" baseline="-25000" dirty="0"/>
              <a:t>n</a:t>
            </a:r>
            <a:r>
              <a:rPr lang="en-US" baseline="-25000" dirty="0"/>
              <a:t> – 1</a:t>
            </a:r>
            <a:r>
              <a:rPr lang="en-US" dirty="0"/>
              <a:t> is </a:t>
            </a:r>
            <a:r>
              <a:rPr lang="en-US" dirty="0" smtClean="0"/>
              <a:t>the </a:t>
            </a:r>
            <a:r>
              <a:rPr lang="en-US" dirty="0"/>
              <a:t>project’s capital </a:t>
            </a:r>
            <a:r>
              <a:rPr lang="en-US" u="sng" dirty="0"/>
              <a:t>at time </a:t>
            </a:r>
            <a:r>
              <a:rPr lang="en-US" i="1" u="sng" dirty="0" smtClean="0"/>
              <a:t>n </a:t>
            </a:r>
            <a:r>
              <a:rPr lang="en-US" i="1" u="sng" dirty="0"/>
              <a:t>– </a:t>
            </a:r>
            <a:r>
              <a:rPr lang="en-US" u="sng" dirty="0"/>
              <a:t>1</a:t>
            </a:r>
            <a:r>
              <a:rPr lang="en-US" dirty="0"/>
              <a:t>, and </a:t>
            </a:r>
            <a:r>
              <a:rPr lang="en-US" i="1" dirty="0"/>
              <a:t>r</a:t>
            </a:r>
            <a:r>
              <a:rPr lang="en-US" dirty="0"/>
              <a:t> is the cost </a:t>
            </a:r>
            <a:r>
              <a:rPr lang="en-US" dirty="0" smtClean="0"/>
              <a:t>of </a:t>
            </a:r>
            <a:r>
              <a:rPr lang="en-US" dirty="0"/>
              <a:t>capital</a:t>
            </a:r>
          </a:p>
          <a:p>
            <a:pPr lvl="2">
              <a:spcBef>
                <a:spcPct val="40000"/>
              </a:spcBef>
            </a:pPr>
            <a:r>
              <a:rPr lang="en-US" dirty="0"/>
              <a:t>When invested capital changes, the EVA rule and the NPV rule </a:t>
            </a:r>
            <a:r>
              <a:rPr lang="en-US" dirty="0" smtClean="0"/>
              <a:t>continue to coincide</a:t>
            </a:r>
            <a:r>
              <a:rPr lang="en-US" dirty="0"/>
              <a:t>.</a:t>
            </a:r>
          </a:p>
        </p:txBody>
      </p:sp>
      <p:graphicFrame>
        <p:nvGraphicFramePr>
          <p:cNvPr id="83972" name="Object 4"/>
          <p:cNvGraphicFramePr>
            <a:graphicFrameLocks noChangeAspect="1"/>
          </p:cNvGraphicFramePr>
          <p:nvPr/>
        </p:nvGraphicFramePr>
        <p:xfrm>
          <a:off x="1423987" y="3276600"/>
          <a:ext cx="7415213" cy="525463"/>
        </p:xfrm>
        <a:graphic>
          <a:graphicData uri="http://schemas.openxmlformats.org/presentationml/2006/ole">
            <p:oleObj spid="_x0000_s103426" name="Equation" r:id="rId4" imgW="3225600" imgH="228600" progId="Equation.DSMT4">
              <p:embed/>
            </p:oleObj>
          </a:graphicData>
        </a:graphic>
      </p:graphicFrame>
    </p:spTree>
  </p:cSld>
  <p:clrMapOvr>
    <a:masterClrMapping/>
  </p:clrMapOvr>
  <p:transition spd="med">
    <p:wipe dir="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22" name="Rectangle 6"/>
          <p:cNvSpPr>
            <a:spLocks noGrp="1" noChangeArrowheads="1"/>
          </p:cNvSpPr>
          <p:nvPr>
            <p:ph type="title"/>
          </p:nvPr>
        </p:nvSpPr>
        <p:spPr/>
        <p:txBody>
          <a:bodyPr/>
          <a:lstStyle/>
          <a:p>
            <a:r>
              <a:rPr lang="en-US" dirty="0" smtClean="0"/>
              <a:t>Example</a:t>
            </a:r>
            <a:endParaRPr lang="en-US" dirty="0"/>
          </a:p>
        </p:txBody>
      </p:sp>
      <p:sp>
        <p:nvSpPr>
          <p:cNvPr id="4" name="Content Placeholder 3"/>
          <p:cNvSpPr>
            <a:spLocks noGrp="1"/>
          </p:cNvSpPr>
          <p:nvPr>
            <p:ph idx="1"/>
          </p:nvPr>
        </p:nvSpPr>
        <p:spPr>
          <a:xfrm>
            <a:off x="914400" y="2017713"/>
            <a:ext cx="8001000" cy="4114800"/>
          </a:xfrm>
        </p:spPr>
        <p:txBody>
          <a:bodyPr/>
          <a:lstStyle/>
          <a:p>
            <a:r>
              <a:rPr lang="en-US" dirty="0" smtClean="0"/>
              <a:t>Ralph is considering an investment in a machine to manufacture rubber chickens.  </a:t>
            </a:r>
          </a:p>
          <a:p>
            <a:r>
              <a:rPr lang="en-US" dirty="0" smtClean="0"/>
              <a:t>It will generate revenues of $20,000 each year for 4 years and cost $60,000.  The machine is expected to depreciate evenly over the 4 years.  </a:t>
            </a:r>
          </a:p>
          <a:p>
            <a:r>
              <a:rPr lang="en-US" dirty="0" smtClean="0"/>
              <a:t>The current interest rate is 5%</a:t>
            </a:r>
          </a:p>
          <a:p>
            <a:r>
              <a:rPr lang="en-US" dirty="0" smtClean="0"/>
              <a:t>Should he invest in the machine?</a:t>
            </a:r>
            <a:endParaRPr lang="en-US" dirty="0"/>
          </a:p>
        </p:txBody>
      </p:sp>
    </p:spTree>
  </p:cSld>
  <p:clrMapOvr>
    <a:masterClrMapping/>
  </p:clrMapOvr>
  <p:transition spd="med">
    <p:wipe dir="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idx="1"/>
          </p:nvPr>
        </p:nvSpPr>
        <p:spPr/>
        <p:txBody>
          <a:bodyPr/>
          <a:lstStyle/>
          <a:p>
            <a:r>
              <a:rPr lang="en-US" dirty="0" smtClean="0"/>
              <a:t>Using the NPV rule we have a cost of $60,000 and benefits that look like a 4 year annuity.  The NPV is</a:t>
            </a:r>
          </a:p>
          <a:p>
            <a:endParaRPr lang="en-US" dirty="0"/>
          </a:p>
          <a:p>
            <a:endParaRPr lang="en-US" dirty="0" smtClean="0"/>
          </a:p>
          <a:p>
            <a:r>
              <a:rPr lang="en-US" dirty="0" smtClean="0"/>
              <a:t>Indicating that this is a valuable endeavor.</a:t>
            </a:r>
          </a:p>
        </p:txBody>
      </p:sp>
      <p:graphicFrame>
        <p:nvGraphicFramePr>
          <p:cNvPr id="4" name="Object 3"/>
          <p:cNvGraphicFramePr>
            <a:graphicFrameLocks noChangeAspect="1"/>
          </p:cNvGraphicFramePr>
          <p:nvPr/>
        </p:nvGraphicFramePr>
        <p:xfrm>
          <a:off x="1752599" y="3681845"/>
          <a:ext cx="7086599" cy="966355"/>
        </p:xfrm>
        <a:graphic>
          <a:graphicData uri="http://schemas.openxmlformats.org/presentationml/2006/ole">
            <p:oleObj spid="_x0000_s104450" name="Equation" r:id="rId3" imgW="3352680" imgH="457200" progId="Equation.3">
              <p:embed/>
            </p:oleObj>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idx="1"/>
          </p:nvPr>
        </p:nvSpPr>
        <p:spPr/>
        <p:txBody>
          <a:bodyPr/>
          <a:lstStyle/>
          <a:p>
            <a:r>
              <a:rPr lang="en-US" dirty="0" smtClean="0"/>
              <a:t>For EVA we calculate</a:t>
            </a:r>
          </a:p>
          <a:p>
            <a:endParaRPr lang="en-US" dirty="0"/>
          </a:p>
          <a:p>
            <a:endParaRPr lang="en-US" dirty="0" smtClean="0"/>
          </a:p>
          <a:p>
            <a:endParaRPr lang="en-US" dirty="0"/>
          </a:p>
          <a:p>
            <a:endParaRPr lang="en-US" dirty="0" smtClean="0"/>
          </a:p>
          <a:p>
            <a:r>
              <a:rPr lang="en-US" dirty="0" smtClean="0"/>
              <a:t>The present value of EVA is then:</a:t>
            </a:r>
          </a:p>
          <a:p>
            <a:endParaRPr lang="en-US" dirty="0"/>
          </a:p>
        </p:txBody>
      </p:sp>
      <p:graphicFrame>
        <p:nvGraphicFramePr>
          <p:cNvPr id="4" name="Table 3"/>
          <p:cNvGraphicFramePr>
            <a:graphicFrameLocks noGrp="1"/>
          </p:cNvGraphicFramePr>
          <p:nvPr/>
        </p:nvGraphicFramePr>
        <p:xfrm>
          <a:off x="1219196" y="2727960"/>
          <a:ext cx="7772404" cy="2225040"/>
        </p:xfrm>
        <a:graphic>
          <a:graphicData uri="http://schemas.openxmlformats.org/drawingml/2006/table">
            <a:tbl>
              <a:tblPr firstRow="1" bandRow="1">
                <a:tableStyleId>{073A0DAA-6AF3-43AB-8588-CEC1D06C72B9}</a:tableStyleId>
              </a:tblPr>
              <a:tblGrid>
                <a:gridCol w="1858619"/>
                <a:gridCol w="1182757"/>
                <a:gridCol w="1182757"/>
                <a:gridCol w="1182757"/>
                <a:gridCol w="1182757"/>
                <a:gridCol w="1182757"/>
              </a:tblGrid>
              <a:tr h="370840">
                <a:tc>
                  <a:txBody>
                    <a:bodyPr/>
                    <a:lstStyle/>
                    <a:p>
                      <a:r>
                        <a:rPr lang="en-US" dirty="0" smtClean="0"/>
                        <a:t>Year</a:t>
                      </a:r>
                      <a:endParaRPr lang="en-US" dirty="0"/>
                    </a:p>
                  </a:txBody>
                  <a:tcPr>
                    <a:lnB w="12700" cap="flat" cmpd="sng" algn="ctr">
                      <a:solidFill>
                        <a:schemeClr val="tx1"/>
                      </a:solidFill>
                      <a:prstDash val="solid"/>
                      <a:round/>
                      <a:headEnd type="none" w="med" len="med"/>
                      <a:tailEnd type="none" w="med" len="med"/>
                    </a:lnB>
                  </a:tcPr>
                </a:tc>
                <a:tc>
                  <a:txBody>
                    <a:bodyPr/>
                    <a:lstStyle/>
                    <a:p>
                      <a:r>
                        <a:rPr lang="en-US" dirty="0" smtClean="0"/>
                        <a:t>0</a:t>
                      </a:r>
                      <a:endParaRPr lang="en-US" dirty="0"/>
                    </a:p>
                  </a:txBody>
                  <a:tcPr>
                    <a:lnB w="12700" cap="flat" cmpd="sng" algn="ctr">
                      <a:solidFill>
                        <a:schemeClr val="tx1"/>
                      </a:solidFill>
                      <a:prstDash val="solid"/>
                      <a:round/>
                      <a:headEnd type="none" w="med" len="med"/>
                      <a:tailEnd type="none" w="med" len="med"/>
                    </a:lnB>
                  </a:tcPr>
                </a:tc>
                <a:tc>
                  <a:txBody>
                    <a:bodyPr/>
                    <a:lstStyle/>
                    <a:p>
                      <a:r>
                        <a:rPr lang="en-US" dirty="0" smtClean="0"/>
                        <a:t>1</a:t>
                      </a:r>
                      <a:endParaRPr lang="en-US" dirty="0"/>
                    </a:p>
                  </a:txBody>
                  <a:tcPr>
                    <a:lnB w="12700" cap="flat" cmpd="sng" algn="ctr">
                      <a:solidFill>
                        <a:schemeClr val="tx1"/>
                      </a:solidFill>
                      <a:prstDash val="solid"/>
                      <a:round/>
                      <a:headEnd type="none" w="med" len="med"/>
                      <a:tailEnd type="none" w="med" len="med"/>
                    </a:lnB>
                  </a:tcPr>
                </a:tc>
                <a:tc>
                  <a:txBody>
                    <a:bodyPr/>
                    <a:lstStyle/>
                    <a:p>
                      <a:r>
                        <a:rPr lang="en-US" dirty="0" smtClean="0"/>
                        <a:t>2</a:t>
                      </a:r>
                      <a:endParaRPr lang="en-US" dirty="0"/>
                    </a:p>
                  </a:txBody>
                  <a:tcPr>
                    <a:lnB w="12700" cap="flat" cmpd="sng" algn="ctr">
                      <a:solidFill>
                        <a:schemeClr val="tx1"/>
                      </a:solidFill>
                      <a:prstDash val="solid"/>
                      <a:round/>
                      <a:headEnd type="none" w="med" len="med"/>
                      <a:tailEnd type="none" w="med" len="med"/>
                    </a:lnB>
                  </a:tcPr>
                </a:tc>
                <a:tc>
                  <a:txBody>
                    <a:bodyPr/>
                    <a:lstStyle/>
                    <a:p>
                      <a:r>
                        <a:rPr lang="en-US" dirty="0" smtClean="0"/>
                        <a:t>3</a:t>
                      </a:r>
                      <a:endParaRPr lang="en-US" dirty="0"/>
                    </a:p>
                  </a:txBody>
                  <a:tcPr>
                    <a:lnB w="12700" cap="flat" cmpd="sng" algn="ctr">
                      <a:solidFill>
                        <a:schemeClr val="tx1"/>
                      </a:solidFill>
                      <a:prstDash val="solid"/>
                      <a:round/>
                      <a:headEnd type="none" w="med" len="med"/>
                      <a:tailEnd type="none" w="med" len="med"/>
                    </a:lnB>
                  </a:tcPr>
                </a:tc>
                <a:tc>
                  <a:txBody>
                    <a:bodyPr/>
                    <a:lstStyle/>
                    <a:p>
                      <a:r>
                        <a:rPr lang="en-US" dirty="0" smtClean="0"/>
                        <a:t>4</a:t>
                      </a:r>
                      <a:endParaRPr lang="en-US" dirty="0"/>
                    </a:p>
                  </a:txBody>
                  <a:tcPr>
                    <a:lnB w="12700" cap="flat" cmpd="sng" algn="ctr">
                      <a:solidFill>
                        <a:schemeClr val="tx1"/>
                      </a:solidFill>
                      <a:prstDash val="solid"/>
                      <a:round/>
                      <a:headEnd type="none" w="med" len="med"/>
                      <a:tailEnd type="none" w="med" len="med"/>
                    </a:lnB>
                  </a:tcPr>
                </a:tc>
              </a:tr>
              <a:tr h="370840">
                <a:tc>
                  <a:txBody>
                    <a:bodyPr/>
                    <a:lstStyle/>
                    <a:p>
                      <a:r>
                        <a:rPr lang="en-US" dirty="0" smtClean="0"/>
                        <a:t>Capital</a:t>
                      </a:r>
                      <a:endParaRPr lang="en-US" dirty="0"/>
                    </a:p>
                  </a:txBody>
                  <a:tcPr>
                    <a:lnT w="12700" cap="flat" cmpd="sng" algn="ctr">
                      <a:solidFill>
                        <a:schemeClr val="tx1"/>
                      </a:solidFill>
                      <a:prstDash val="solid"/>
                      <a:round/>
                      <a:headEnd type="none" w="med" len="med"/>
                      <a:tailEnd type="none" w="med" len="med"/>
                    </a:lnT>
                  </a:tcPr>
                </a:tc>
                <a:tc>
                  <a:txBody>
                    <a:bodyPr/>
                    <a:lstStyle/>
                    <a:p>
                      <a:r>
                        <a:rPr lang="en-US" dirty="0" smtClean="0"/>
                        <a:t>$60,000</a:t>
                      </a:r>
                      <a:endParaRPr lang="en-US" dirty="0"/>
                    </a:p>
                  </a:txBody>
                  <a:tcPr>
                    <a:lnT w="12700" cap="flat" cmpd="sng" algn="ctr">
                      <a:solidFill>
                        <a:schemeClr val="tx1"/>
                      </a:solidFill>
                      <a:prstDash val="solid"/>
                      <a:round/>
                      <a:headEnd type="none" w="med" len="med"/>
                      <a:tailEnd type="none" w="med" len="med"/>
                    </a:lnT>
                  </a:tcPr>
                </a:tc>
                <a:tc>
                  <a:txBody>
                    <a:bodyPr/>
                    <a:lstStyle/>
                    <a:p>
                      <a:r>
                        <a:rPr lang="en-US" dirty="0" smtClean="0"/>
                        <a:t>$45,000</a:t>
                      </a:r>
                      <a:endParaRPr lang="en-US" dirty="0"/>
                    </a:p>
                  </a:txBody>
                  <a:tcPr>
                    <a:lnT w="12700" cap="flat" cmpd="sng" algn="ctr">
                      <a:solidFill>
                        <a:schemeClr val="tx1"/>
                      </a:solidFill>
                      <a:prstDash val="solid"/>
                      <a:round/>
                      <a:headEnd type="none" w="med" len="med"/>
                      <a:tailEnd type="none" w="med" len="med"/>
                    </a:lnT>
                  </a:tcPr>
                </a:tc>
                <a:tc>
                  <a:txBody>
                    <a:bodyPr/>
                    <a:lstStyle/>
                    <a:p>
                      <a:r>
                        <a:rPr lang="en-US" dirty="0" smtClean="0"/>
                        <a:t>$30,000</a:t>
                      </a:r>
                      <a:endParaRPr lang="en-US" dirty="0"/>
                    </a:p>
                  </a:txBody>
                  <a:tcPr>
                    <a:lnT w="12700" cap="flat" cmpd="sng" algn="ctr">
                      <a:solidFill>
                        <a:schemeClr val="tx1"/>
                      </a:solidFill>
                      <a:prstDash val="solid"/>
                      <a:round/>
                      <a:headEnd type="none" w="med" len="med"/>
                      <a:tailEnd type="none" w="med" len="med"/>
                    </a:lnT>
                  </a:tcPr>
                </a:tc>
                <a:tc>
                  <a:txBody>
                    <a:bodyPr/>
                    <a:lstStyle/>
                    <a:p>
                      <a:r>
                        <a:rPr lang="en-US" dirty="0" smtClean="0"/>
                        <a:t>$15,000</a:t>
                      </a:r>
                      <a:endParaRPr lang="en-US" dirty="0"/>
                    </a:p>
                  </a:txBody>
                  <a:tcPr>
                    <a:lnT w="12700" cap="flat" cmpd="sng" algn="ctr">
                      <a:solidFill>
                        <a:schemeClr val="tx1"/>
                      </a:solidFill>
                      <a:prstDash val="solid"/>
                      <a:round/>
                      <a:headEnd type="none" w="med" len="med"/>
                      <a:tailEnd type="none" w="med" len="med"/>
                    </a:lnT>
                  </a:tcPr>
                </a:tc>
                <a:tc>
                  <a:txBody>
                    <a:bodyPr/>
                    <a:lstStyle/>
                    <a:p>
                      <a:r>
                        <a:rPr lang="en-US" dirty="0" smtClean="0"/>
                        <a:t>$0</a:t>
                      </a:r>
                      <a:endParaRPr lang="en-US" dirty="0"/>
                    </a:p>
                  </a:txBody>
                  <a:tcPr>
                    <a:lnT w="12700" cap="flat" cmpd="sng" algn="ctr">
                      <a:solidFill>
                        <a:schemeClr val="tx1"/>
                      </a:solidFill>
                      <a:prstDash val="solid"/>
                      <a:round/>
                      <a:headEnd type="none" w="med" len="med"/>
                      <a:tailEnd type="none" w="med" len="med"/>
                    </a:lnT>
                  </a:tcPr>
                </a:tc>
              </a:tr>
              <a:tr h="370840">
                <a:tc>
                  <a:txBody>
                    <a:bodyPr/>
                    <a:lstStyle/>
                    <a:p>
                      <a:r>
                        <a:rPr lang="en-US" dirty="0" smtClean="0"/>
                        <a:t>Cash</a:t>
                      </a:r>
                      <a:r>
                        <a:rPr lang="en-US" baseline="0" dirty="0" smtClean="0"/>
                        <a:t> Flow</a:t>
                      </a:r>
                      <a:endParaRPr lang="en-US" dirty="0"/>
                    </a:p>
                  </a:txBody>
                  <a:tcPr/>
                </a:tc>
                <a:tc>
                  <a:txBody>
                    <a:bodyPr/>
                    <a:lstStyle/>
                    <a:p>
                      <a:endParaRPr lang="en-US" dirty="0"/>
                    </a:p>
                  </a:txBody>
                  <a:tcPr/>
                </a:tc>
                <a:tc>
                  <a:txBody>
                    <a:bodyPr/>
                    <a:lstStyle/>
                    <a:p>
                      <a:r>
                        <a:rPr lang="en-US" dirty="0" smtClean="0"/>
                        <a:t>$20,000</a:t>
                      </a:r>
                      <a:endParaRPr lang="en-US" dirty="0"/>
                    </a:p>
                  </a:txBody>
                  <a:tcPr/>
                </a:tc>
                <a:tc>
                  <a:txBody>
                    <a:bodyPr/>
                    <a:lstStyle/>
                    <a:p>
                      <a:r>
                        <a:rPr lang="en-US" dirty="0" smtClean="0"/>
                        <a:t>$20,000</a:t>
                      </a:r>
                      <a:endParaRPr lang="en-US" dirty="0"/>
                    </a:p>
                  </a:txBody>
                  <a:tcPr/>
                </a:tc>
                <a:tc>
                  <a:txBody>
                    <a:bodyPr/>
                    <a:lstStyle/>
                    <a:p>
                      <a:r>
                        <a:rPr lang="en-US" dirty="0" smtClean="0"/>
                        <a:t>$20,000</a:t>
                      </a:r>
                      <a:endParaRPr lang="en-US" dirty="0"/>
                    </a:p>
                  </a:txBody>
                  <a:tcPr/>
                </a:tc>
                <a:tc>
                  <a:txBody>
                    <a:bodyPr/>
                    <a:lstStyle/>
                    <a:p>
                      <a:r>
                        <a:rPr lang="en-US" dirty="0" smtClean="0"/>
                        <a:t>$20,000</a:t>
                      </a:r>
                      <a:endParaRPr lang="en-US" dirty="0"/>
                    </a:p>
                  </a:txBody>
                  <a:tcPr/>
                </a:tc>
              </a:tr>
              <a:tr h="370840">
                <a:tc>
                  <a:txBody>
                    <a:bodyPr/>
                    <a:lstStyle/>
                    <a:p>
                      <a:r>
                        <a:rPr lang="en-US" dirty="0" smtClean="0"/>
                        <a:t>Capital Charge</a:t>
                      </a:r>
                      <a:endParaRPr lang="en-US" dirty="0"/>
                    </a:p>
                  </a:txBody>
                  <a:tcPr/>
                </a:tc>
                <a:tc>
                  <a:txBody>
                    <a:bodyPr/>
                    <a:lstStyle/>
                    <a:p>
                      <a:endParaRPr lang="en-US"/>
                    </a:p>
                  </a:txBody>
                  <a:tcPr/>
                </a:tc>
                <a:tc>
                  <a:txBody>
                    <a:bodyPr/>
                    <a:lstStyle/>
                    <a:p>
                      <a:r>
                        <a:rPr lang="en-US" dirty="0" smtClean="0"/>
                        <a:t>($3,000)</a:t>
                      </a:r>
                      <a:endParaRPr lang="en-US" dirty="0"/>
                    </a:p>
                  </a:txBody>
                  <a:tcPr/>
                </a:tc>
                <a:tc>
                  <a:txBody>
                    <a:bodyPr/>
                    <a:lstStyle/>
                    <a:p>
                      <a:r>
                        <a:rPr lang="en-US" dirty="0" smtClean="0"/>
                        <a:t>($2,250)</a:t>
                      </a:r>
                      <a:endParaRPr lang="en-US" dirty="0"/>
                    </a:p>
                  </a:txBody>
                  <a:tcPr/>
                </a:tc>
                <a:tc>
                  <a:txBody>
                    <a:bodyPr/>
                    <a:lstStyle/>
                    <a:p>
                      <a:r>
                        <a:rPr lang="en-US" smtClean="0"/>
                        <a:t>($1,500)</a:t>
                      </a:r>
                      <a:endParaRPr lang="en-US"/>
                    </a:p>
                  </a:txBody>
                  <a:tcPr/>
                </a:tc>
                <a:tc>
                  <a:txBody>
                    <a:bodyPr/>
                    <a:lstStyle/>
                    <a:p>
                      <a:r>
                        <a:rPr lang="en-US" dirty="0" smtClean="0"/>
                        <a:t>($750)</a:t>
                      </a:r>
                      <a:endParaRPr lang="en-US" dirty="0"/>
                    </a:p>
                  </a:txBody>
                  <a:tcPr/>
                </a:tc>
              </a:tr>
              <a:tr h="370840">
                <a:tc>
                  <a:txBody>
                    <a:bodyPr/>
                    <a:lstStyle/>
                    <a:p>
                      <a:r>
                        <a:rPr lang="en-US" dirty="0" smtClean="0"/>
                        <a:t>Depreciation</a:t>
                      </a:r>
                      <a:endParaRPr lang="en-US" dirty="0"/>
                    </a:p>
                  </a:txBody>
                  <a:tcPr>
                    <a:lnB w="12700" cap="flat" cmpd="sng" algn="ctr">
                      <a:solidFill>
                        <a:schemeClr val="tx1"/>
                      </a:solidFill>
                      <a:prstDash val="solid"/>
                      <a:round/>
                      <a:headEnd type="none" w="med" len="med"/>
                      <a:tailEnd type="none" w="med" len="med"/>
                    </a:lnB>
                  </a:tcPr>
                </a:tc>
                <a:tc>
                  <a:txBody>
                    <a:bodyPr/>
                    <a:lstStyle/>
                    <a:p>
                      <a:endParaRPr lang="en-US" dirty="0"/>
                    </a:p>
                  </a:txBody>
                  <a:tcPr>
                    <a:lnB w="12700" cap="flat" cmpd="sng" algn="ctr">
                      <a:solidFill>
                        <a:schemeClr val="tx1"/>
                      </a:solidFill>
                      <a:prstDash val="solid"/>
                      <a:round/>
                      <a:headEnd type="none" w="med" len="med"/>
                      <a:tailEnd type="none" w="med" len="med"/>
                    </a:lnB>
                  </a:tcPr>
                </a:tc>
                <a:tc>
                  <a:txBody>
                    <a:bodyPr/>
                    <a:lstStyle/>
                    <a:p>
                      <a:r>
                        <a:rPr lang="en-US" dirty="0" smtClean="0"/>
                        <a:t>($15,000)</a:t>
                      </a:r>
                      <a:endParaRPr lang="en-US" dirty="0"/>
                    </a:p>
                  </a:txBody>
                  <a:tcPr>
                    <a:lnB w="12700" cap="flat" cmpd="sng" algn="ctr">
                      <a:solidFill>
                        <a:schemeClr val="tx1"/>
                      </a:solidFill>
                      <a:prstDash val="solid"/>
                      <a:round/>
                      <a:headEnd type="none" w="med" len="med"/>
                      <a:tailEnd type="none" w="med" len="med"/>
                    </a:lnB>
                  </a:tcPr>
                </a:tc>
                <a:tc>
                  <a:txBody>
                    <a:bodyPr/>
                    <a:lstStyle/>
                    <a:p>
                      <a:r>
                        <a:rPr lang="en-US" dirty="0" smtClean="0"/>
                        <a:t>($15,000)</a:t>
                      </a:r>
                      <a:endParaRPr lang="en-US" dirty="0"/>
                    </a:p>
                  </a:txBody>
                  <a:tcPr>
                    <a:lnB w="12700" cap="flat" cmpd="sng" algn="ctr">
                      <a:solidFill>
                        <a:schemeClr val="tx1"/>
                      </a:solidFill>
                      <a:prstDash val="solid"/>
                      <a:round/>
                      <a:headEnd type="none" w="med" len="med"/>
                      <a:tailEnd type="none" w="med" len="med"/>
                    </a:lnB>
                  </a:tcPr>
                </a:tc>
                <a:tc>
                  <a:txBody>
                    <a:bodyPr/>
                    <a:lstStyle/>
                    <a:p>
                      <a:r>
                        <a:rPr lang="en-US" dirty="0" smtClean="0"/>
                        <a:t>($15,000)</a:t>
                      </a:r>
                      <a:endParaRPr lang="en-US" dirty="0"/>
                    </a:p>
                  </a:txBody>
                  <a:tcPr>
                    <a:lnB w="12700" cap="flat" cmpd="sng" algn="ctr">
                      <a:solidFill>
                        <a:schemeClr val="tx1"/>
                      </a:solidFill>
                      <a:prstDash val="solid"/>
                      <a:round/>
                      <a:headEnd type="none" w="med" len="med"/>
                      <a:tailEnd type="none" w="med" len="med"/>
                    </a:lnB>
                  </a:tcPr>
                </a:tc>
                <a:tc>
                  <a:txBody>
                    <a:bodyPr/>
                    <a:lstStyle/>
                    <a:p>
                      <a:r>
                        <a:rPr lang="en-US" dirty="0" smtClean="0"/>
                        <a:t>($15,000)</a:t>
                      </a:r>
                      <a:endParaRPr lang="en-US" dirty="0"/>
                    </a:p>
                  </a:txBody>
                  <a:tcPr>
                    <a:lnB w="12700" cap="flat" cmpd="sng" algn="ctr">
                      <a:solidFill>
                        <a:schemeClr val="tx1"/>
                      </a:solidFill>
                      <a:prstDash val="solid"/>
                      <a:round/>
                      <a:headEnd type="none" w="med" len="med"/>
                      <a:tailEnd type="none" w="med" len="med"/>
                    </a:lnB>
                  </a:tcPr>
                </a:tc>
              </a:tr>
              <a:tr h="370840">
                <a:tc>
                  <a:txBody>
                    <a:bodyPr/>
                    <a:lstStyle/>
                    <a:p>
                      <a:r>
                        <a:rPr lang="en-US" dirty="0" err="1" smtClean="0"/>
                        <a:t>EVA</a:t>
                      </a:r>
                      <a:r>
                        <a:rPr lang="en-US" baseline="-25000" dirty="0" err="1" smtClean="0"/>
                        <a:t>n</a:t>
                      </a:r>
                      <a:endParaRPr lang="en-US" dirty="0"/>
                    </a:p>
                  </a:txBody>
                  <a:tcPr>
                    <a:lnT w="12700" cap="flat" cmpd="sng" algn="ctr">
                      <a:solidFill>
                        <a:schemeClr val="tx1"/>
                      </a:solidFill>
                      <a:prstDash val="solid"/>
                      <a:round/>
                      <a:headEnd type="none" w="med" len="med"/>
                      <a:tailEnd type="none" w="med" len="med"/>
                    </a:lnT>
                  </a:tcPr>
                </a:tc>
                <a:tc>
                  <a:txBody>
                    <a:bodyPr/>
                    <a:lstStyle/>
                    <a:p>
                      <a:endParaRPr lang="en-US"/>
                    </a:p>
                  </a:txBody>
                  <a:tcPr>
                    <a:lnT w="12700" cap="flat" cmpd="sng" algn="ctr">
                      <a:solidFill>
                        <a:schemeClr val="tx1"/>
                      </a:solidFill>
                      <a:prstDash val="solid"/>
                      <a:round/>
                      <a:headEnd type="none" w="med" len="med"/>
                      <a:tailEnd type="none" w="med" len="med"/>
                    </a:lnT>
                  </a:tcPr>
                </a:tc>
                <a:tc>
                  <a:txBody>
                    <a:bodyPr/>
                    <a:lstStyle/>
                    <a:p>
                      <a:r>
                        <a:rPr lang="en-US" dirty="0" smtClean="0"/>
                        <a:t>$2,000</a:t>
                      </a:r>
                      <a:endParaRPr lang="en-US" dirty="0"/>
                    </a:p>
                  </a:txBody>
                  <a:tcPr>
                    <a:lnT w="12700" cap="flat" cmpd="sng" algn="ctr">
                      <a:solidFill>
                        <a:schemeClr val="tx1"/>
                      </a:solidFill>
                      <a:prstDash val="solid"/>
                      <a:round/>
                      <a:headEnd type="none" w="med" len="med"/>
                      <a:tailEnd type="none" w="med" len="med"/>
                    </a:lnT>
                  </a:tcPr>
                </a:tc>
                <a:tc>
                  <a:txBody>
                    <a:bodyPr/>
                    <a:lstStyle/>
                    <a:p>
                      <a:r>
                        <a:rPr lang="en-US" dirty="0" smtClean="0"/>
                        <a:t>$2,750</a:t>
                      </a:r>
                      <a:endParaRPr lang="en-US" dirty="0"/>
                    </a:p>
                  </a:txBody>
                  <a:tcPr>
                    <a:lnT w="12700" cap="flat" cmpd="sng" algn="ctr">
                      <a:solidFill>
                        <a:schemeClr val="tx1"/>
                      </a:solidFill>
                      <a:prstDash val="solid"/>
                      <a:round/>
                      <a:headEnd type="none" w="med" len="med"/>
                      <a:tailEnd type="none" w="med" len="med"/>
                    </a:lnT>
                  </a:tcPr>
                </a:tc>
                <a:tc>
                  <a:txBody>
                    <a:bodyPr/>
                    <a:lstStyle/>
                    <a:p>
                      <a:r>
                        <a:rPr lang="en-US" dirty="0" smtClean="0"/>
                        <a:t>$3,500</a:t>
                      </a:r>
                      <a:endParaRPr lang="en-US" dirty="0"/>
                    </a:p>
                  </a:txBody>
                  <a:tcPr>
                    <a:lnT w="12700" cap="flat" cmpd="sng" algn="ctr">
                      <a:solidFill>
                        <a:schemeClr val="tx1"/>
                      </a:solidFill>
                      <a:prstDash val="solid"/>
                      <a:round/>
                      <a:headEnd type="none" w="med" len="med"/>
                      <a:tailEnd type="none" w="med" len="med"/>
                    </a:lnT>
                  </a:tcPr>
                </a:tc>
                <a:tc>
                  <a:txBody>
                    <a:bodyPr/>
                    <a:lstStyle/>
                    <a:p>
                      <a:r>
                        <a:rPr lang="en-US" dirty="0" smtClean="0"/>
                        <a:t>$4,250</a:t>
                      </a:r>
                      <a:endParaRPr lang="en-US" dirty="0"/>
                    </a:p>
                  </a:txBody>
                  <a:tcPr>
                    <a:lnT w="12700" cap="flat" cmpd="sng" algn="ctr">
                      <a:solidFill>
                        <a:schemeClr val="tx1"/>
                      </a:solidFill>
                      <a:prstDash val="solid"/>
                      <a:round/>
                      <a:headEnd type="none" w="med" len="med"/>
                      <a:tailEnd type="none" w="med" len="med"/>
                    </a:lnT>
                  </a:tcPr>
                </a:tc>
              </a:tr>
            </a:tbl>
          </a:graphicData>
        </a:graphic>
      </p:graphicFrame>
      <p:graphicFrame>
        <p:nvGraphicFramePr>
          <p:cNvPr id="5" name="Object 4"/>
          <p:cNvGraphicFramePr>
            <a:graphicFrameLocks noChangeAspect="1"/>
          </p:cNvGraphicFramePr>
          <p:nvPr/>
        </p:nvGraphicFramePr>
        <p:xfrm>
          <a:off x="1295400" y="5626100"/>
          <a:ext cx="7422126" cy="774700"/>
        </p:xfrm>
        <a:graphic>
          <a:graphicData uri="http://schemas.openxmlformats.org/presentationml/2006/ole">
            <p:oleObj spid="_x0000_s105474" name="Equation" r:id="rId4" imgW="3771720" imgH="393480" progId="Equation.3">
              <p:embed/>
            </p:oleObj>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a:t>Internal Rate of Return</a:t>
            </a:r>
          </a:p>
        </p:txBody>
      </p:sp>
      <p:sp>
        <p:nvSpPr>
          <p:cNvPr id="25603" name="Rectangle 3"/>
          <p:cNvSpPr>
            <a:spLocks noGrp="1" noChangeArrowheads="1"/>
          </p:cNvSpPr>
          <p:nvPr>
            <p:ph type="body" idx="1"/>
          </p:nvPr>
        </p:nvSpPr>
        <p:spPr/>
        <p:txBody>
          <a:bodyPr/>
          <a:lstStyle/>
          <a:p>
            <a:pPr>
              <a:lnSpc>
                <a:spcPct val="90000"/>
              </a:lnSpc>
            </a:pPr>
            <a:r>
              <a:rPr lang="en-US" sz="2400" dirty="0"/>
              <a:t>Definition: The discount rate that sets the NPV of a project to zero </a:t>
            </a:r>
            <a:r>
              <a:rPr lang="en-US" sz="2400" dirty="0" smtClean="0"/>
              <a:t>is </a:t>
            </a:r>
            <a:r>
              <a:rPr lang="en-US" sz="2400" dirty="0"/>
              <a:t>the project’s IRR.</a:t>
            </a:r>
          </a:p>
          <a:p>
            <a:pPr lvl="1">
              <a:lnSpc>
                <a:spcPct val="90000"/>
              </a:lnSpc>
            </a:pPr>
            <a:r>
              <a:rPr lang="en-US" sz="2400" dirty="0" smtClean="0"/>
              <a:t>Conceptually, IRR </a:t>
            </a:r>
            <a:r>
              <a:rPr lang="en-US" sz="2400" dirty="0"/>
              <a:t>asks: “What is the project’s rate of return?”</a:t>
            </a:r>
          </a:p>
          <a:p>
            <a:pPr>
              <a:lnSpc>
                <a:spcPct val="90000"/>
              </a:lnSpc>
            </a:pPr>
            <a:r>
              <a:rPr lang="en-US" sz="2400" i="1" dirty="0"/>
              <a:t>Standard Rule</a:t>
            </a:r>
            <a:r>
              <a:rPr lang="en-US" sz="2400" dirty="0"/>
              <a:t>: Accept a project if its IRR is greater than the appropriate market based discount rate, reject if it is less.  Why does this make sense?</a:t>
            </a:r>
          </a:p>
          <a:p>
            <a:pPr>
              <a:lnSpc>
                <a:spcPct val="90000"/>
              </a:lnSpc>
            </a:pPr>
            <a:r>
              <a:rPr lang="en-US" sz="2400" dirty="0"/>
              <a:t>For independent projects with “normal cash flow patterns” IRR and NPV give the same conclusions.</a:t>
            </a:r>
          </a:p>
          <a:p>
            <a:pPr>
              <a:lnSpc>
                <a:spcPct val="90000"/>
              </a:lnSpc>
            </a:pPr>
            <a:r>
              <a:rPr lang="en-US" sz="2400" dirty="0"/>
              <a:t>IRR is completely internal to the project.  To use the rule effectively we compare the IRR to a market rate.</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US" sz="3600"/>
              <a:t>IRR – “Normal” Cash Flow Pattern</a:t>
            </a:r>
          </a:p>
        </p:txBody>
      </p:sp>
      <p:sp>
        <p:nvSpPr>
          <p:cNvPr id="35843" name="Rectangle 3"/>
          <p:cNvSpPr>
            <a:spLocks noGrp="1" noChangeArrowheads="1"/>
          </p:cNvSpPr>
          <p:nvPr>
            <p:ph type="body" idx="1"/>
          </p:nvPr>
        </p:nvSpPr>
        <p:spPr/>
        <p:txBody>
          <a:bodyPr/>
          <a:lstStyle/>
          <a:p>
            <a:r>
              <a:rPr lang="en-US" sz="2800"/>
              <a:t>Consider the following stream of cash flows:</a:t>
            </a:r>
          </a:p>
          <a:p>
            <a:endParaRPr lang="en-US" sz="2800"/>
          </a:p>
          <a:p>
            <a:endParaRPr lang="en-US" sz="2800"/>
          </a:p>
          <a:p>
            <a:endParaRPr lang="en-US" sz="2800"/>
          </a:p>
          <a:p>
            <a:r>
              <a:rPr lang="en-US" sz="2800"/>
              <a:t>Calculate the NPV at different discount rates until you find the discount rate where the NPV of this set of cash flows equals zero.</a:t>
            </a:r>
          </a:p>
          <a:p>
            <a:r>
              <a:rPr lang="en-US" sz="2800"/>
              <a:t>That’s all you do to find IRR.</a:t>
            </a:r>
          </a:p>
        </p:txBody>
      </p:sp>
      <p:grpSp>
        <p:nvGrpSpPr>
          <p:cNvPr id="35845" name="Group 5"/>
          <p:cNvGrpSpPr>
            <a:grpSpLocks/>
          </p:cNvGrpSpPr>
          <p:nvPr/>
        </p:nvGrpSpPr>
        <p:grpSpPr bwMode="auto">
          <a:xfrm>
            <a:off x="990600" y="2514600"/>
            <a:ext cx="6386513" cy="1524000"/>
            <a:chOff x="710" y="1958"/>
            <a:chExt cx="4023" cy="960"/>
          </a:xfrm>
        </p:grpSpPr>
        <p:grpSp>
          <p:nvGrpSpPr>
            <p:cNvPr id="35846" name="Group 6"/>
            <p:cNvGrpSpPr>
              <a:grpSpLocks/>
            </p:cNvGrpSpPr>
            <p:nvPr/>
          </p:nvGrpSpPr>
          <p:grpSpPr bwMode="auto">
            <a:xfrm>
              <a:off x="931" y="1958"/>
              <a:ext cx="3802" cy="634"/>
              <a:chOff x="931" y="1958"/>
              <a:chExt cx="3802" cy="634"/>
            </a:xfrm>
          </p:grpSpPr>
          <p:sp>
            <p:nvSpPr>
              <p:cNvPr id="35847" name="Line 7"/>
              <p:cNvSpPr>
                <a:spLocks noChangeShapeType="1"/>
              </p:cNvSpPr>
              <p:nvPr/>
            </p:nvSpPr>
            <p:spPr bwMode="auto">
              <a:xfrm>
                <a:off x="931" y="2352"/>
                <a:ext cx="3485" cy="0"/>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35848" name="Line 8"/>
              <p:cNvSpPr>
                <a:spLocks noChangeShapeType="1"/>
              </p:cNvSpPr>
              <p:nvPr/>
            </p:nvSpPr>
            <p:spPr bwMode="auto">
              <a:xfrm>
                <a:off x="931" y="2112"/>
                <a:ext cx="0" cy="480"/>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35849" name="Line 9"/>
              <p:cNvSpPr>
                <a:spLocks noChangeShapeType="1"/>
              </p:cNvSpPr>
              <p:nvPr/>
            </p:nvSpPr>
            <p:spPr bwMode="auto">
              <a:xfrm>
                <a:off x="2131" y="2112"/>
                <a:ext cx="0" cy="480"/>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35850" name="Line 10"/>
              <p:cNvSpPr>
                <a:spLocks noChangeShapeType="1"/>
              </p:cNvSpPr>
              <p:nvPr/>
            </p:nvSpPr>
            <p:spPr bwMode="auto">
              <a:xfrm>
                <a:off x="3379" y="2112"/>
                <a:ext cx="0" cy="480"/>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35851" name="Line 11"/>
              <p:cNvSpPr>
                <a:spLocks noChangeShapeType="1"/>
              </p:cNvSpPr>
              <p:nvPr/>
            </p:nvSpPr>
            <p:spPr bwMode="auto">
              <a:xfrm>
                <a:off x="4435" y="2112"/>
                <a:ext cx="0" cy="480"/>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35852" name="Rectangle 12"/>
              <p:cNvSpPr>
                <a:spLocks noChangeArrowheads="1"/>
              </p:cNvSpPr>
              <p:nvPr/>
            </p:nvSpPr>
            <p:spPr bwMode="auto">
              <a:xfrm>
                <a:off x="1017" y="1958"/>
                <a:ext cx="212" cy="288"/>
              </a:xfrm>
              <a:prstGeom prst="rect">
                <a:avLst/>
              </a:prstGeom>
              <a:noFill/>
              <a:ln w="9525">
                <a:noFill/>
                <a:miter lim="800000"/>
                <a:headEnd/>
                <a:tailEnd/>
              </a:ln>
              <a:effectLst/>
            </p:spPr>
            <p:txBody>
              <a:bodyPr wrap="none" lIns="92075" tIns="46038" rIns="92075" bIns="46038">
                <a:spAutoFit/>
              </a:bodyPr>
              <a:lstStyle/>
              <a:p>
                <a:pPr eaLnBrk="0" hangingPunct="0"/>
                <a:r>
                  <a:rPr lang="en-US">
                    <a:latin typeface="Times New Roman" pitchFamily="18" charset="0"/>
                  </a:rPr>
                  <a:t>0</a:t>
                </a:r>
              </a:p>
            </p:txBody>
          </p:sp>
          <p:sp>
            <p:nvSpPr>
              <p:cNvPr id="35853" name="Rectangle 13"/>
              <p:cNvSpPr>
                <a:spLocks noChangeArrowheads="1"/>
              </p:cNvSpPr>
              <p:nvPr/>
            </p:nvSpPr>
            <p:spPr bwMode="auto">
              <a:xfrm>
                <a:off x="2217" y="1958"/>
                <a:ext cx="212" cy="288"/>
              </a:xfrm>
              <a:prstGeom prst="rect">
                <a:avLst/>
              </a:prstGeom>
              <a:noFill/>
              <a:ln w="9525">
                <a:noFill/>
                <a:miter lim="800000"/>
                <a:headEnd/>
                <a:tailEnd/>
              </a:ln>
              <a:effectLst/>
            </p:spPr>
            <p:txBody>
              <a:bodyPr wrap="none" lIns="92075" tIns="46038" rIns="92075" bIns="46038">
                <a:spAutoFit/>
              </a:bodyPr>
              <a:lstStyle/>
              <a:p>
                <a:pPr eaLnBrk="0" hangingPunct="0"/>
                <a:r>
                  <a:rPr lang="en-US">
                    <a:latin typeface="Times New Roman" pitchFamily="18" charset="0"/>
                  </a:rPr>
                  <a:t>1</a:t>
                </a:r>
              </a:p>
            </p:txBody>
          </p:sp>
          <p:sp>
            <p:nvSpPr>
              <p:cNvPr id="35854" name="Rectangle 14"/>
              <p:cNvSpPr>
                <a:spLocks noChangeArrowheads="1"/>
              </p:cNvSpPr>
              <p:nvPr/>
            </p:nvSpPr>
            <p:spPr bwMode="auto">
              <a:xfrm>
                <a:off x="3513" y="1958"/>
                <a:ext cx="212" cy="288"/>
              </a:xfrm>
              <a:prstGeom prst="rect">
                <a:avLst/>
              </a:prstGeom>
              <a:noFill/>
              <a:ln w="9525">
                <a:noFill/>
                <a:miter lim="800000"/>
                <a:headEnd/>
                <a:tailEnd/>
              </a:ln>
              <a:effectLst/>
            </p:spPr>
            <p:txBody>
              <a:bodyPr wrap="none" lIns="92075" tIns="46038" rIns="92075" bIns="46038">
                <a:spAutoFit/>
              </a:bodyPr>
              <a:lstStyle/>
              <a:p>
                <a:pPr eaLnBrk="0" hangingPunct="0"/>
                <a:r>
                  <a:rPr lang="en-US">
                    <a:latin typeface="Times New Roman" pitchFamily="18" charset="0"/>
                  </a:rPr>
                  <a:t>2</a:t>
                </a:r>
              </a:p>
            </p:txBody>
          </p:sp>
          <p:sp>
            <p:nvSpPr>
              <p:cNvPr id="35855" name="Rectangle 15"/>
              <p:cNvSpPr>
                <a:spLocks noChangeArrowheads="1"/>
              </p:cNvSpPr>
              <p:nvPr/>
            </p:nvSpPr>
            <p:spPr bwMode="auto">
              <a:xfrm>
                <a:off x="4521" y="1958"/>
                <a:ext cx="212" cy="288"/>
              </a:xfrm>
              <a:prstGeom prst="rect">
                <a:avLst/>
              </a:prstGeom>
              <a:noFill/>
              <a:ln w="9525">
                <a:noFill/>
                <a:miter lim="800000"/>
                <a:headEnd/>
                <a:tailEnd/>
              </a:ln>
              <a:effectLst/>
            </p:spPr>
            <p:txBody>
              <a:bodyPr wrap="none" lIns="92075" tIns="46038" rIns="92075" bIns="46038">
                <a:spAutoFit/>
              </a:bodyPr>
              <a:lstStyle/>
              <a:p>
                <a:pPr eaLnBrk="0" hangingPunct="0"/>
                <a:r>
                  <a:rPr lang="en-US">
                    <a:latin typeface="Times New Roman" pitchFamily="18" charset="0"/>
                  </a:rPr>
                  <a:t>3</a:t>
                </a:r>
              </a:p>
            </p:txBody>
          </p:sp>
        </p:grpSp>
        <p:sp>
          <p:nvSpPr>
            <p:cNvPr id="35856" name="Rectangle 16"/>
            <p:cNvSpPr>
              <a:spLocks noChangeArrowheads="1"/>
            </p:cNvSpPr>
            <p:nvPr/>
          </p:nvSpPr>
          <p:spPr bwMode="auto">
            <a:xfrm>
              <a:off x="710" y="2630"/>
              <a:ext cx="708" cy="288"/>
            </a:xfrm>
            <a:prstGeom prst="rect">
              <a:avLst/>
            </a:prstGeom>
            <a:noFill/>
            <a:ln w="9525">
              <a:noFill/>
              <a:miter lim="800000"/>
              <a:headEnd/>
              <a:tailEnd/>
            </a:ln>
            <a:effectLst/>
          </p:spPr>
          <p:txBody>
            <a:bodyPr wrap="none" lIns="92075" tIns="46038" rIns="92075" bIns="46038">
              <a:spAutoFit/>
            </a:bodyPr>
            <a:lstStyle/>
            <a:p>
              <a:pPr eaLnBrk="0" hangingPunct="0"/>
              <a:r>
                <a:rPr lang="en-US">
                  <a:latin typeface="Times New Roman" pitchFamily="18" charset="0"/>
                </a:rPr>
                <a:t>-$1,000</a:t>
              </a:r>
            </a:p>
          </p:txBody>
        </p:sp>
        <p:sp>
          <p:nvSpPr>
            <p:cNvPr id="35857" name="Rectangle 17"/>
            <p:cNvSpPr>
              <a:spLocks noChangeArrowheads="1"/>
            </p:cNvSpPr>
            <p:nvPr/>
          </p:nvSpPr>
          <p:spPr bwMode="auto">
            <a:xfrm>
              <a:off x="1910" y="2582"/>
              <a:ext cx="500" cy="288"/>
            </a:xfrm>
            <a:prstGeom prst="rect">
              <a:avLst/>
            </a:prstGeom>
            <a:noFill/>
            <a:ln w="9525">
              <a:noFill/>
              <a:miter lim="800000"/>
              <a:headEnd/>
              <a:tailEnd/>
            </a:ln>
            <a:effectLst/>
          </p:spPr>
          <p:txBody>
            <a:bodyPr wrap="none" lIns="92075" tIns="46038" rIns="92075" bIns="46038">
              <a:spAutoFit/>
            </a:bodyPr>
            <a:lstStyle/>
            <a:p>
              <a:pPr eaLnBrk="0" hangingPunct="0"/>
              <a:r>
                <a:rPr lang="en-US">
                  <a:latin typeface="Times New Roman" pitchFamily="18" charset="0"/>
                </a:rPr>
                <a:t>$400</a:t>
              </a:r>
            </a:p>
          </p:txBody>
        </p:sp>
        <p:sp>
          <p:nvSpPr>
            <p:cNvPr id="35858" name="Rectangle 18"/>
            <p:cNvSpPr>
              <a:spLocks noChangeArrowheads="1"/>
            </p:cNvSpPr>
            <p:nvPr/>
          </p:nvSpPr>
          <p:spPr bwMode="auto">
            <a:xfrm>
              <a:off x="3158" y="2582"/>
              <a:ext cx="500" cy="288"/>
            </a:xfrm>
            <a:prstGeom prst="rect">
              <a:avLst/>
            </a:prstGeom>
            <a:noFill/>
            <a:ln w="9525">
              <a:noFill/>
              <a:miter lim="800000"/>
              <a:headEnd/>
              <a:tailEnd/>
            </a:ln>
            <a:effectLst/>
          </p:spPr>
          <p:txBody>
            <a:bodyPr wrap="none" lIns="92075" tIns="46038" rIns="92075" bIns="46038">
              <a:spAutoFit/>
            </a:bodyPr>
            <a:lstStyle/>
            <a:p>
              <a:pPr eaLnBrk="0" hangingPunct="0"/>
              <a:r>
                <a:rPr lang="en-US">
                  <a:latin typeface="Times New Roman" pitchFamily="18" charset="0"/>
                </a:rPr>
                <a:t>$400</a:t>
              </a:r>
            </a:p>
          </p:txBody>
        </p:sp>
        <p:sp>
          <p:nvSpPr>
            <p:cNvPr id="35859" name="Rectangle 19"/>
            <p:cNvSpPr>
              <a:spLocks noChangeArrowheads="1"/>
            </p:cNvSpPr>
            <p:nvPr/>
          </p:nvSpPr>
          <p:spPr bwMode="auto">
            <a:xfrm>
              <a:off x="4214" y="2582"/>
              <a:ext cx="500" cy="288"/>
            </a:xfrm>
            <a:prstGeom prst="rect">
              <a:avLst/>
            </a:prstGeom>
            <a:noFill/>
            <a:ln w="9525">
              <a:noFill/>
              <a:miter lim="800000"/>
              <a:headEnd/>
              <a:tailEnd/>
            </a:ln>
            <a:effectLst/>
          </p:spPr>
          <p:txBody>
            <a:bodyPr wrap="none" lIns="92075" tIns="46038" rIns="92075" bIns="46038">
              <a:spAutoFit/>
            </a:bodyPr>
            <a:lstStyle/>
            <a:p>
              <a:pPr eaLnBrk="0" hangingPunct="0"/>
              <a:r>
                <a:rPr lang="en-US">
                  <a:latin typeface="Times New Roman" pitchFamily="18" charset="0"/>
                </a:rPr>
                <a:t>$400</a:t>
              </a:r>
            </a:p>
          </p:txBody>
        </p:sp>
      </p:gr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US"/>
              <a:t>IRR – NPV Profile Diagram</a:t>
            </a:r>
          </a:p>
        </p:txBody>
      </p:sp>
      <p:sp>
        <p:nvSpPr>
          <p:cNvPr id="36867" name="Rectangle 3"/>
          <p:cNvSpPr>
            <a:spLocks noGrp="1" noChangeArrowheads="1"/>
          </p:cNvSpPr>
          <p:nvPr>
            <p:ph type="body" idx="1"/>
          </p:nvPr>
        </p:nvSpPr>
        <p:spPr/>
        <p:txBody>
          <a:bodyPr/>
          <a:lstStyle/>
          <a:p>
            <a:pPr>
              <a:lnSpc>
                <a:spcPct val="90000"/>
              </a:lnSpc>
            </a:pPr>
            <a:r>
              <a:rPr lang="en-US" sz="2400"/>
              <a:t>Evaluate the NPV at various discount rates:</a:t>
            </a:r>
          </a:p>
          <a:p>
            <a:pPr>
              <a:lnSpc>
                <a:spcPct val="90000"/>
              </a:lnSpc>
            </a:pPr>
            <a:endParaRPr lang="en-US" sz="2400"/>
          </a:p>
          <a:p>
            <a:pPr>
              <a:lnSpc>
                <a:spcPct val="90000"/>
              </a:lnSpc>
              <a:buFont typeface="Wingdings" pitchFamily="2" charset="2"/>
              <a:buNone/>
            </a:pPr>
            <a:r>
              <a:rPr lang="en-US" sz="2400" u="sng"/>
              <a:t>Rate</a:t>
            </a:r>
            <a:r>
              <a:rPr lang="en-US" sz="2400"/>
              <a:t>	</a:t>
            </a:r>
            <a:r>
              <a:rPr lang="en-US" sz="2400" u="sng"/>
              <a:t>NPV</a:t>
            </a:r>
            <a:endParaRPr lang="en-US" sz="2400"/>
          </a:p>
          <a:p>
            <a:pPr>
              <a:lnSpc>
                <a:spcPct val="90000"/>
              </a:lnSpc>
              <a:buFont typeface="Wingdings" pitchFamily="2" charset="2"/>
              <a:buNone/>
            </a:pPr>
            <a:r>
              <a:rPr lang="en-US" sz="2400"/>
              <a:t>  0	 $200</a:t>
            </a:r>
          </a:p>
          <a:p>
            <a:pPr>
              <a:lnSpc>
                <a:spcPct val="90000"/>
              </a:lnSpc>
              <a:buFont typeface="Wingdings" pitchFamily="2" charset="2"/>
              <a:buNone/>
            </a:pPr>
            <a:r>
              <a:rPr lang="en-US" sz="2400"/>
              <a:t>10		-$5.3</a:t>
            </a:r>
          </a:p>
          <a:p>
            <a:pPr>
              <a:lnSpc>
                <a:spcPct val="90000"/>
              </a:lnSpc>
              <a:buFont typeface="Wingdings" pitchFamily="2" charset="2"/>
              <a:buNone/>
            </a:pPr>
            <a:r>
              <a:rPr lang="en-US" sz="2400"/>
              <a:t>20		-$157.4</a:t>
            </a:r>
          </a:p>
          <a:p>
            <a:pPr>
              <a:lnSpc>
                <a:spcPct val="90000"/>
              </a:lnSpc>
            </a:pPr>
            <a:endParaRPr lang="en-US" sz="2400"/>
          </a:p>
          <a:p>
            <a:pPr>
              <a:lnSpc>
                <a:spcPct val="90000"/>
              </a:lnSpc>
            </a:pPr>
            <a:endParaRPr lang="en-US" sz="2400"/>
          </a:p>
          <a:p>
            <a:pPr>
              <a:lnSpc>
                <a:spcPct val="90000"/>
              </a:lnSpc>
            </a:pPr>
            <a:r>
              <a:rPr lang="en-US" sz="2400"/>
              <a:t>At r = 9.7%, </a:t>
            </a:r>
          </a:p>
          <a:p>
            <a:pPr>
              <a:lnSpc>
                <a:spcPct val="90000"/>
              </a:lnSpc>
              <a:buFont typeface="Wingdings" pitchFamily="2" charset="2"/>
              <a:buNone/>
            </a:pPr>
            <a:r>
              <a:rPr lang="en-US" sz="2400"/>
              <a:t>	NPV = 0</a:t>
            </a:r>
          </a:p>
        </p:txBody>
      </p:sp>
      <p:graphicFrame>
        <p:nvGraphicFramePr>
          <p:cNvPr id="36868" name="Object 4"/>
          <p:cNvGraphicFramePr>
            <a:graphicFrameLocks/>
          </p:cNvGraphicFramePr>
          <p:nvPr/>
        </p:nvGraphicFramePr>
        <p:xfrm>
          <a:off x="4048125" y="2438400"/>
          <a:ext cx="5095875" cy="3595688"/>
        </p:xfrm>
        <a:graphic>
          <a:graphicData uri="http://schemas.openxmlformats.org/presentationml/2006/ole">
            <p:oleObj spid="_x0000_s36868" name="Chart" r:id="rId4" imgW="5095752" imgH="3581459" progId="MSGraph.Chart.8">
              <p:embed followColorScheme="full"/>
            </p:oleObj>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US"/>
              <a:t>The Merit to the IRR Approach</a:t>
            </a:r>
          </a:p>
        </p:txBody>
      </p:sp>
      <p:sp>
        <p:nvSpPr>
          <p:cNvPr id="38915" name="Rectangle 3"/>
          <p:cNvSpPr>
            <a:spLocks noGrp="1" noChangeArrowheads="1"/>
          </p:cNvSpPr>
          <p:nvPr>
            <p:ph type="body" idx="1"/>
          </p:nvPr>
        </p:nvSpPr>
        <p:spPr/>
        <p:txBody>
          <a:bodyPr/>
          <a:lstStyle/>
          <a:p>
            <a:r>
              <a:rPr lang="en-US" sz="2800" dirty="0"/>
              <a:t>The IRR </a:t>
            </a:r>
            <a:r>
              <a:rPr lang="en-US" sz="2800" dirty="0" smtClean="0"/>
              <a:t>is </a:t>
            </a:r>
            <a:r>
              <a:rPr lang="en-US" sz="2800" dirty="0"/>
              <a:t>an approximation for the return generated over the life of a project on the initial investment.</a:t>
            </a:r>
          </a:p>
          <a:p>
            <a:r>
              <a:rPr lang="en-US" sz="2800" dirty="0"/>
              <a:t>As with NPV, the IRR is based on incremental cash flows, does not ignore any cash flows, and (by comparison to the appropriate discount rate, r) take proper account of the time value of money and risk.</a:t>
            </a:r>
          </a:p>
          <a:p>
            <a:r>
              <a:rPr lang="en-US" sz="2800" dirty="0"/>
              <a:t>In short, it can be useful.</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US"/>
              <a:t>Pitfalls of the IRR Approach</a:t>
            </a:r>
          </a:p>
        </p:txBody>
      </p:sp>
      <p:sp>
        <p:nvSpPr>
          <p:cNvPr id="39939" name="Rectangle 3"/>
          <p:cNvSpPr>
            <a:spLocks noGrp="1" noChangeArrowheads="1"/>
          </p:cNvSpPr>
          <p:nvPr>
            <p:ph type="body" idx="1"/>
          </p:nvPr>
        </p:nvSpPr>
        <p:spPr/>
        <p:txBody>
          <a:bodyPr/>
          <a:lstStyle/>
          <a:p>
            <a:r>
              <a:rPr lang="en-US" sz="2800"/>
              <a:t>Multiple IRRs</a:t>
            </a:r>
          </a:p>
          <a:p>
            <a:pPr lvl="1"/>
            <a:r>
              <a:rPr lang="en-US" sz="2400"/>
              <a:t>There can be as many solutions to the IRR definition as there are changes of sign in the time ordered cash flow series.</a:t>
            </a:r>
          </a:p>
          <a:p>
            <a:pPr lvl="1"/>
            <a:r>
              <a:rPr lang="en-US" sz="2400"/>
              <a:t>Consider:</a:t>
            </a:r>
          </a:p>
          <a:p>
            <a:pPr lvl="1"/>
            <a:endParaRPr lang="en-US" sz="2400"/>
          </a:p>
          <a:p>
            <a:pPr lvl="1"/>
            <a:endParaRPr lang="en-US" sz="2400"/>
          </a:p>
          <a:p>
            <a:pPr lvl="1"/>
            <a:endParaRPr lang="en-US" sz="2400"/>
          </a:p>
          <a:p>
            <a:pPr lvl="1"/>
            <a:r>
              <a:rPr lang="en-US" sz="2400"/>
              <a:t>This can (and does) have two IRRs.</a:t>
            </a:r>
          </a:p>
        </p:txBody>
      </p:sp>
      <p:grpSp>
        <p:nvGrpSpPr>
          <p:cNvPr id="39940" name="Group 4"/>
          <p:cNvGrpSpPr>
            <a:grpSpLocks/>
          </p:cNvGrpSpPr>
          <p:nvPr/>
        </p:nvGrpSpPr>
        <p:grpSpPr bwMode="auto">
          <a:xfrm>
            <a:off x="2743200" y="3962400"/>
            <a:ext cx="4435475" cy="1006475"/>
            <a:chOff x="1732" y="2630"/>
            <a:chExt cx="2794" cy="634"/>
          </a:xfrm>
        </p:grpSpPr>
        <p:sp>
          <p:nvSpPr>
            <p:cNvPr id="39941" name="Line 5"/>
            <p:cNvSpPr>
              <a:spLocks noChangeShapeType="1"/>
            </p:cNvSpPr>
            <p:nvPr/>
          </p:nvSpPr>
          <p:spPr bwMode="auto">
            <a:xfrm>
              <a:off x="1732" y="3024"/>
              <a:ext cx="2429" cy="0"/>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39942" name="Line 6"/>
            <p:cNvSpPr>
              <a:spLocks noChangeShapeType="1"/>
            </p:cNvSpPr>
            <p:nvPr/>
          </p:nvSpPr>
          <p:spPr bwMode="auto">
            <a:xfrm>
              <a:off x="1732" y="2784"/>
              <a:ext cx="0" cy="480"/>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39943" name="Line 7"/>
            <p:cNvSpPr>
              <a:spLocks noChangeShapeType="1"/>
            </p:cNvSpPr>
            <p:nvPr/>
          </p:nvSpPr>
          <p:spPr bwMode="auto">
            <a:xfrm>
              <a:off x="2932" y="2784"/>
              <a:ext cx="0" cy="480"/>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39944" name="Line 8"/>
            <p:cNvSpPr>
              <a:spLocks noChangeShapeType="1"/>
            </p:cNvSpPr>
            <p:nvPr/>
          </p:nvSpPr>
          <p:spPr bwMode="auto">
            <a:xfrm>
              <a:off x="4180" y="2784"/>
              <a:ext cx="0" cy="480"/>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39945" name="Rectangle 9"/>
            <p:cNvSpPr>
              <a:spLocks noChangeArrowheads="1"/>
            </p:cNvSpPr>
            <p:nvPr/>
          </p:nvSpPr>
          <p:spPr bwMode="auto">
            <a:xfrm>
              <a:off x="1818" y="2630"/>
              <a:ext cx="212" cy="288"/>
            </a:xfrm>
            <a:prstGeom prst="rect">
              <a:avLst/>
            </a:prstGeom>
            <a:noFill/>
            <a:ln w="9525">
              <a:noFill/>
              <a:miter lim="800000"/>
              <a:headEnd/>
              <a:tailEnd/>
            </a:ln>
            <a:effectLst/>
          </p:spPr>
          <p:txBody>
            <a:bodyPr wrap="none" lIns="92075" tIns="46038" rIns="92075" bIns="46038">
              <a:spAutoFit/>
            </a:bodyPr>
            <a:lstStyle/>
            <a:p>
              <a:pPr eaLnBrk="0" hangingPunct="0"/>
              <a:r>
                <a:rPr lang="en-US">
                  <a:latin typeface="Times New Roman" pitchFamily="18" charset="0"/>
                </a:rPr>
                <a:t>0</a:t>
              </a:r>
            </a:p>
          </p:txBody>
        </p:sp>
        <p:sp>
          <p:nvSpPr>
            <p:cNvPr id="39946" name="Rectangle 10"/>
            <p:cNvSpPr>
              <a:spLocks noChangeArrowheads="1"/>
            </p:cNvSpPr>
            <p:nvPr/>
          </p:nvSpPr>
          <p:spPr bwMode="auto">
            <a:xfrm>
              <a:off x="3018" y="2630"/>
              <a:ext cx="212" cy="288"/>
            </a:xfrm>
            <a:prstGeom prst="rect">
              <a:avLst/>
            </a:prstGeom>
            <a:noFill/>
            <a:ln w="9525">
              <a:noFill/>
              <a:miter lim="800000"/>
              <a:headEnd/>
              <a:tailEnd/>
            </a:ln>
            <a:effectLst/>
          </p:spPr>
          <p:txBody>
            <a:bodyPr wrap="none" lIns="92075" tIns="46038" rIns="92075" bIns="46038">
              <a:spAutoFit/>
            </a:bodyPr>
            <a:lstStyle/>
            <a:p>
              <a:pPr eaLnBrk="0" hangingPunct="0"/>
              <a:r>
                <a:rPr lang="en-US">
                  <a:latin typeface="Times New Roman" pitchFamily="18" charset="0"/>
                </a:rPr>
                <a:t>1</a:t>
              </a:r>
            </a:p>
          </p:txBody>
        </p:sp>
        <p:sp>
          <p:nvSpPr>
            <p:cNvPr id="39947" name="Rectangle 11"/>
            <p:cNvSpPr>
              <a:spLocks noChangeArrowheads="1"/>
            </p:cNvSpPr>
            <p:nvPr/>
          </p:nvSpPr>
          <p:spPr bwMode="auto">
            <a:xfrm>
              <a:off x="4314" y="2630"/>
              <a:ext cx="212" cy="288"/>
            </a:xfrm>
            <a:prstGeom prst="rect">
              <a:avLst/>
            </a:prstGeom>
            <a:noFill/>
            <a:ln w="9525">
              <a:noFill/>
              <a:miter lim="800000"/>
              <a:headEnd/>
              <a:tailEnd/>
            </a:ln>
            <a:effectLst/>
          </p:spPr>
          <p:txBody>
            <a:bodyPr wrap="none" lIns="92075" tIns="46038" rIns="92075" bIns="46038">
              <a:spAutoFit/>
            </a:bodyPr>
            <a:lstStyle/>
            <a:p>
              <a:pPr eaLnBrk="0" hangingPunct="0"/>
              <a:r>
                <a:rPr lang="en-US">
                  <a:latin typeface="Times New Roman" pitchFamily="18" charset="0"/>
                </a:rPr>
                <a:t>2</a:t>
              </a:r>
            </a:p>
          </p:txBody>
        </p:sp>
      </p:grpSp>
      <p:sp>
        <p:nvSpPr>
          <p:cNvPr id="39948" name="Text Box 12"/>
          <p:cNvSpPr txBox="1">
            <a:spLocks noChangeArrowheads="1"/>
          </p:cNvSpPr>
          <p:nvPr/>
        </p:nvSpPr>
        <p:spPr bwMode="auto">
          <a:xfrm>
            <a:off x="2362200" y="4876800"/>
            <a:ext cx="895350" cy="457200"/>
          </a:xfrm>
          <a:prstGeom prst="rect">
            <a:avLst/>
          </a:prstGeom>
          <a:noFill/>
          <a:ln w="9525">
            <a:noFill/>
            <a:miter lim="800000"/>
            <a:headEnd/>
            <a:tailEnd/>
          </a:ln>
          <a:effectLst/>
        </p:spPr>
        <p:txBody>
          <a:bodyPr wrap="none">
            <a:spAutoFit/>
          </a:bodyPr>
          <a:lstStyle/>
          <a:p>
            <a:r>
              <a:rPr lang="en-US">
                <a:latin typeface="Times New Roman" pitchFamily="18" charset="0"/>
              </a:rPr>
              <a:t>-$100</a:t>
            </a:r>
          </a:p>
        </p:txBody>
      </p:sp>
      <p:sp>
        <p:nvSpPr>
          <p:cNvPr id="39949" name="Text Box 13"/>
          <p:cNvSpPr txBox="1">
            <a:spLocks noChangeArrowheads="1"/>
          </p:cNvSpPr>
          <p:nvPr/>
        </p:nvSpPr>
        <p:spPr bwMode="auto">
          <a:xfrm>
            <a:off x="4267200" y="4876800"/>
            <a:ext cx="793750" cy="457200"/>
          </a:xfrm>
          <a:prstGeom prst="rect">
            <a:avLst/>
          </a:prstGeom>
          <a:noFill/>
          <a:ln w="9525">
            <a:noFill/>
            <a:miter lim="800000"/>
            <a:headEnd/>
            <a:tailEnd/>
          </a:ln>
          <a:effectLst/>
        </p:spPr>
        <p:txBody>
          <a:bodyPr wrap="none">
            <a:spAutoFit/>
          </a:bodyPr>
          <a:lstStyle/>
          <a:p>
            <a:r>
              <a:rPr lang="en-US">
                <a:latin typeface="Times New Roman" pitchFamily="18" charset="0"/>
              </a:rPr>
              <a:t>$230</a:t>
            </a:r>
          </a:p>
        </p:txBody>
      </p:sp>
      <p:sp>
        <p:nvSpPr>
          <p:cNvPr id="39950" name="Text Box 14"/>
          <p:cNvSpPr txBox="1">
            <a:spLocks noChangeArrowheads="1"/>
          </p:cNvSpPr>
          <p:nvPr/>
        </p:nvSpPr>
        <p:spPr bwMode="auto">
          <a:xfrm>
            <a:off x="6172200" y="4876800"/>
            <a:ext cx="895350" cy="457200"/>
          </a:xfrm>
          <a:prstGeom prst="rect">
            <a:avLst/>
          </a:prstGeom>
          <a:noFill/>
          <a:ln w="9525">
            <a:noFill/>
            <a:miter lim="800000"/>
            <a:headEnd/>
            <a:tailEnd/>
          </a:ln>
          <a:effectLst/>
        </p:spPr>
        <p:txBody>
          <a:bodyPr wrap="none">
            <a:spAutoFit/>
          </a:bodyPr>
          <a:lstStyle/>
          <a:p>
            <a:r>
              <a:rPr lang="en-US">
                <a:latin typeface="Times New Roman" pitchFamily="18" charset="0"/>
              </a:rPr>
              <a:t>-$132</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685800" y="0"/>
            <a:ext cx="7772400" cy="1143000"/>
          </a:xfrm>
        </p:spPr>
        <p:txBody>
          <a:bodyPr/>
          <a:lstStyle/>
          <a:p>
            <a:r>
              <a:rPr lang="en-US"/>
              <a:t>Pitfalls of IRR cont…</a:t>
            </a:r>
          </a:p>
        </p:txBody>
      </p:sp>
      <p:sp>
        <p:nvSpPr>
          <p:cNvPr id="40963" name="Rectangle 3"/>
          <p:cNvSpPr>
            <a:spLocks noGrp="1" noChangeArrowheads="1"/>
          </p:cNvSpPr>
          <p:nvPr>
            <p:ph type="body" idx="1"/>
          </p:nvPr>
        </p:nvSpPr>
        <p:spPr/>
        <p:txBody>
          <a:bodyPr/>
          <a:lstStyle/>
          <a:p>
            <a:pPr>
              <a:buFontTx/>
              <a:buNone/>
            </a:pPr>
            <a:r>
              <a:rPr lang="en-US"/>
              <a:t> </a:t>
            </a:r>
          </a:p>
        </p:txBody>
      </p:sp>
      <p:graphicFrame>
        <p:nvGraphicFramePr>
          <p:cNvPr id="40964" name="Object 4"/>
          <p:cNvGraphicFramePr>
            <a:graphicFrameLocks/>
          </p:cNvGraphicFramePr>
          <p:nvPr/>
        </p:nvGraphicFramePr>
        <p:xfrm>
          <a:off x="461963" y="1376363"/>
          <a:ext cx="8124825" cy="1860550"/>
        </p:xfrm>
        <a:graphic>
          <a:graphicData uri="http://schemas.openxmlformats.org/presentationml/2006/ole">
            <p:oleObj spid="_x0000_s40964" name="Document" r:id="rId4" imgW="8225440" imgH="1869919" progId="Word.Document.8">
              <p:embed/>
            </p:oleObj>
          </a:graphicData>
        </a:graphic>
      </p:graphicFrame>
      <p:graphicFrame>
        <p:nvGraphicFramePr>
          <p:cNvPr id="40965" name="Object 5"/>
          <p:cNvGraphicFramePr>
            <a:graphicFrameLocks/>
          </p:cNvGraphicFramePr>
          <p:nvPr/>
        </p:nvGraphicFramePr>
        <p:xfrm>
          <a:off x="1219200" y="2667000"/>
          <a:ext cx="5953125" cy="4383088"/>
        </p:xfrm>
        <a:graphic>
          <a:graphicData uri="http://schemas.openxmlformats.org/presentationml/2006/ole">
            <p:oleObj spid="_x0000_s40965" name="Chart" r:id="rId5" imgW="5534045" imgH="4086129" progId="MSGraph.Chart.8">
              <p:embed followColorScheme="full"/>
            </p:oleObj>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n-US"/>
              <a:t>Pitfalls of IRR cont…</a:t>
            </a:r>
          </a:p>
        </p:txBody>
      </p:sp>
      <p:graphicFrame>
        <p:nvGraphicFramePr>
          <p:cNvPr id="44035" name="Object 3"/>
          <p:cNvGraphicFramePr>
            <a:graphicFrameLocks/>
          </p:cNvGraphicFramePr>
          <p:nvPr/>
        </p:nvGraphicFramePr>
        <p:xfrm>
          <a:off x="1447800" y="1789113"/>
          <a:ext cx="5953125" cy="4383087"/>
        </p:xfrm>
        <a:graphic>
          <a:graphicData uri="http://schemas.openxmlformats.org/presentationml/2006/ole">
            <p:oleObj spid="_x0000_s44035" name="Chart" r:id="rId4" imgW="6536160" imgH="4826160" progId="MSGraph.Chart.8">
              <p:embed followColorScheme="full"/>
            </p:oleObj>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Blends">
  <a:themeElements>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Blends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D:\Program Files\Microsoft Office\Templates\Presentation Designs\Blends.pot</Template>
  <TotalTime>7858</TotalTime>
  <Words>1356</Words>
  <Application>Microsoft Office PowerPoint</Application>
  <PresentationFormat>On-screen Show (4:3)</PresentationFormat>
  <Paragraphs>214</Paragraphs>
  <Slides>25</Slides>
  <Notes>18</Notes>
  <HiddenSlides>0</HiddenSlides>
  <MMClips>0</MMClips>
  <ScaleCrop>false</ScaleCrop>
  <HeadingPairs>
    <vt:vector size="8" baseType="variant">
      <vt:variant>
        <vt:lpstr>Fonts Used</vt:lpstr>
      </vt:variant>
      <vt:variant>
        <vt:i4>4</vt:i4>
      </vt:variant>
      <vt:variant>
        <vt:lpstr>Theme</vt:lpstr>
      </vt:variant>
      <vt:variant>
        <vt:i4>2</vt:i4>
      </vt:variant>
      <vt:variant>
        <vt:lpstr>Embedded OLE Servers</vt:lpstr>
      </vt:variant>
      <vt:variant>
        <vt:i4>3</vt:i4>
      </vt:variant>
      <vt:variant>
        <vt:lpstr>Slide Titles</vt:lpstr>
      </vt:variant>
      <vt:variant>
        <vt:i4>25</vt:i4>
      </vt:variant>
    </vt:vector>
  </HeadingPairs>
  <TitlesOfParts>
    <vt:vector size="34" baseType="lpstr">
      <vt:lpstr>Arial</vt:lpstr>
      <vt:lpstr>Tahoma</vt:lpstr>
      <vt:lpstr>Wingdings</vt:lpstr>
      <vt:lpstr>Times New Roman</vt:lpstr>
      <vt:lpstr>Blends</vt:lpstr>
      <vt:lpstr>Default Design</vt:lpstr>
      <vt:lpstr>Chart</vt:lpstr>
      <vt:lpstr>Document</vt:lpstr>
      <vt:lpstr>Equation</vt:lpstr>
      <vt:lpstr>Capital Budgeting Decision Rules</vt:lpstr>
      <vt:lpstr>NPV Analysis</vt:lpstr>
      <vt:lpstr>Internal Rate of Return</vt:lpstr>
      <vt:lpstr>IRR – “Normal” Cash Flow Pattern</vt:lpstr>
      <vt:lpstr>IRR – NPV Profile Diagram</vt:lpstr>
      <vt:lpstr>The Merit to the IRR Approach</vt:lpstr>
      <vt:lpstr>Pitfalls of the IRR Approach</vt:lpstr>
      <vt:lpstr>Pitfalls of IRR cont…</vt:lpstr>
      <vt:lpstr>Pitfalls of IRR cont…</vt:lpstr>
      <vt:lpstr>Pitfalls of IRR cont…</vt:lpstr>
      <vt:lpstr>Mutually Exclusive Projects and IRR</vt:lpstr>
      <vt:lpstr> </vt:lpstr>
      <vt:lpstr>Project Scale and the IRR</vt:lpstr>
      <vt:lpstr>Summary of IRR vs. NPV</vt:lpstr>
      <vt:lpstr>Payback Period Rule</vt:lpstr>
      <vt:lpstr>Payback Period Rule</vt:lpstr>
      <vt:lpstr>Economic Profit or EVA</vt:lpstr>
      <vt:lpstr>Economic Profit or EVA</vt:lpstr>
      <vt:lpstr>Economic Profit or EVA</vt:lpstr>
      <vt:lpstr>Example</vt:lpstr>
      <vt:lpstr>Example</vt:lpstr>
      <vt:lpstr>Economic Profit or EVA</vt:lpstr>
      <vt:lpstr>Example</vt:lpstr>
      <vt:lpstr>Example</vt:lpstr>
      <vt:lpstr>Example</vt:lpstr>
    </vt:vector>
  </TitlesOfParts>
  <Company>University of Colorado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Capital Budgeting Decision Rules</dc:title>
  <dc:creator>zender</dc:creator>
  <cp:lastModifiedBy>zender</cp:lastModifiedBy>
  <cp:revision>115</cp:revision>
  <dcterms:created xsi:type="dcterms:W3CDTF">2001-10-15T21:36:26Z</dcterms:created>
  <dcterms:modified xsi:type="dcterms:W3CDTF">2010-08-11T16:18:40Z</dcterms:modified>
</cp:coreProperties>
</file>