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tags/tag5.xml" ContentType="application/vnd.openxmlformats-officedocument.presentationml.tags+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tags/tag2.xml" ContentType="application/vnd.openxmlformats-officedocument.presentationml.tags+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0" r:id="rId1"/>
  </p:sldMasterIdLst>
  <p:notesMasterIdLst>
    <p:notesMasterId r:id="rId48"/>
  </p:notesMasterIdLst>
  <p:sldIdLst>
    <p:sldId id="256" r:id="rId2"/>
    <p:sldId id="259" r:id="rId3"/>
    <p:sldId id="261" r:id="rId4"/>
    <p:sldId id="262" r:id="rId5"/>
    <p:sldId id="263" r:id="rId6"/>
    <p:sldId id="264" r:id="rId7"/>
    <p:sldId id="266" r:id="rId8"/>
    <p:sldId id="270" r:id="rId9"/>
    <p:sldId id="272" r:id="rId10"/>
    <p:sldId id="273" r:id="rId11"/>
    <p:sldId id="274" r:id="rId12"/>
    <p:sldId id="277" r:id="rId13"/>
    <p:sldId id="278" r:id="rId14"/>
    <p:sldId id="288" r:id="rId15"/>
    <p:sldId id="289" r:id="rId16"/>
    <p:sldId id="290" r:id="rId17"/>
    <p:sldId id="293" r:id="rId18"/>
    <p:sldId id="294" r:id="rId19"/>
    <p:sldId id="295" r:id="rId20"/>
    <p:sldId id="297" r:id="rId21"/>
    <p:sldId id="298" r:id="rId22"/>
    <p:sldId id="299" r:id="rId23"/>
    <p:sldId id="300" r:id="rId24"/>
    <p:sldId id="349" r:id="rId25"/>
    <p:sldId id="350" r:id="rId26"/>
    <p:sldId id="303" r:id="rId27"/>
    <p:sldId id="304" r:id="rId28"/>
    <p:sldId id="305" r:id="rId29"/>
    <p:sldId id="306" r:id="rId30"/>
    <p:sldId id="307" r:id="rId31"/>
    <p:sldId id="309" r:id="rId32"/>
    <p:sldId id="310" r:id="rId33"/>
    <p:sldId id="313" r:id="rId34"/>
    <p:sldId id="314" r:id="rId35"/>
    <p:sldId id="315" r:id="rId36"/>
    <p:sldId id="316" r:id="rId37"/>
    <p:sldId id="317" r:id="rId38"/>
    <p:sldId id="318" r:id="rId39"/>
    <p:sldId id="329" r:id="rId40"/>
    <p:sldId id="331" r:id="rId41"/>
    <p:sldId id="332" r:id="rId42"/>
    <p:sldId id="344" r:id="rId43"/>
    <p:sldId id="345" r:id="rId44"/>
    <p:sldId id="346" r:id="rId45"/>
    <p:sldId id="347" r:id="rId46"/>
    <p:sldId id="348" r:id="rId4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48" charset="-128"/>
        <a:cs typeface="+mn-cs"/>
      </a:defRPr>
    </a:lvl5pPr>
    <a:lvl6pPr marL="2286000" algn="l" defTabSz="914400" rtl="0" eaLnBrk="1" latinLnBrk="0" hangingPunct="1">
      <a:defRPr sz="2400" kern="1200">
        <a:solidFill>
          <a:schemeClr val="tx1"/>
        </a:solidFill>
        <a:latin typeface="Arial" charset="0"/>
        <a:ea typeface="ＭＳ Ｐゴシック" pitchFamily="48" charset="-128"/>
        <a:cs typeface="+mn-cs"/>
      </a:defRPr>
    </a:lvl6pPr>
    <a:lvl7pPr marL="2743200" algn="l" defTabSz="914400" rtl="0" eaLnBrk="1" latinLnBrk="0" hangingPunct="1">
      <a:defRPr sz="2400" kern="1200">
        <a:solidFill>
          <a:schemeClr val="tx1"/>
        </a:solidFill>
        <a:latin typeface="Arial" charset="0"/>
        <a:ea typeface="ＭＳ Ｐゴシック" pitchFamily="48" charset="-128"/>
        <a:cs typeface="+mn-cs"/>
      </a:defRPr>
    </a:lvl7pPr>
    <a:lvl8pPr marL="3200400" algn="l" defTabSz="914400" rtl="0" eaLnBrk="1" latinLnBrk="0" hangingPunct="1">
      <a:defRPr sz="2400" kern="1200">
        <a:solidFill>
          <a:schemeClr val="tx1"/>
        </a:solidFill>
        <a:latin typeface="Arial" charset="0"/>
        <a:ea typeface="ＭＳ Ｐゴシック" pitchFamily="48" charset="-128"/>
        <a:cs typeface="+mn-cs"/>
      </a:defRPr>
    </a:lvl8pPr>
    <a:lvl9pPr marL="3657600" algn="l" defTabSz="914400" rtl="0" eaLnBrk="1" latinLnBrk="0" hangingPunct="1">
      <a:defRPr sz="2400" kern="1200">
        <a:solidFill>
          <a:schemeClr val="tx1"/>
        </a:solidFill>
        <a:latin typeface="Arial" charset="0"/>
        <a:ea typeface="ＭＳ Ｐゴシック" pitchFamily="48"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AA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8" autoAdjust="0"/>
    <p:restoredTop sz="94660" autoAdjust="0"/>
  </p:normalViewPr>
  <p:slideViewPr>
    <p:cSldViewPr>
      <p:cViewPr>
        <p:scale>
          <a:sx n="100" d="100"/>
          <a:sy n="100" d="100"/>
        </p:scale>
        <p:origin x="-294" y="-258"/>
      </p:cViewPr>
      <p:guideLst>
        <p:guide orient="horz" pos="940"/>
        <p:guide orient="horz" pos="1031"/>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1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2938F709-FD1B-4006-881F-407D7BCBAA2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48"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48"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48"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48"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4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F8A1CF-45D4-41D2-9797-A8F718CCBB2B}" type="slidenum">
              <a:rPr lang="en-US"/>
              <a:pPr/>
              <a:t>1</a:t>
            </a:fld>
            <a:endParaRPr lang="en-US"/>
          </a:p>
        </p:txBody>
      </p:sp>
      <p:sp>
        <p:nvSpPr>
          <p:cNvPr id="1536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536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632A98-7225-4DEC-B735-354144908EAF}" type="slidenum">
              <a:rPr lang="en-US"/>
              <a:pPr/>
              <a:t>10</a:t>
            </a:fld>
            <a:endParaRPr lang="en-US"/>
          </a:p>
        </p:txBody>
      </p:sp>
      <p:sp>
        <p:nvSpPr>
          <p:cNvPr id="5017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017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F8ED6D-EAE1-4662-B853-13BFD5C98498}" type="slidenum">
              <a:rPr lang="en-US"/>
              <a:pPr/>
              <a:t>11</a:t>
            </a:fld>
            <a:endParaRPr lang="en-US"/>
          </a:p>
        </p:txBody>
      </p:sp>
      <p:sp>
        <p:nvSpPr>
          <p:cNvPr id="5222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222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E78E0C-ABF3-4714-9104-8203B0DC5002}" type="slidenum">
              <a:rPr lang="en-US"/>
              <a:pPr/>
              <a:t>12</a:t>
            </a:fld>
            <a:endParaRPr lang="en-US"/>
          </a:p>
        </p:txBody>
      </p:sp>
      <p:sp>
        <p:nvSpPr>
          <p:cNvPr id="5837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837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12E516-50E2-4E26-A190-DD5E52AFFF1A}" type="slidenum">
              <a:rPr lang="en-US"/>
              <a:pPr/>
              <a:t>13</a:t>
            </a:fld>
            <a:endParaRPr lang="en-US"/>
          </a:p>
        </p:txBody>
      </p:sp>
      <p:sp>
        <p:nvSpPr>
          <p:cNvPr id="6041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6041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4D4C81-FD93-428E-9344-920A73AB591A}" type="slidenum">
              <a:rPr lang="en-US"/>
              <a:pPr/>
              <a:t>14</a:t>
            </a:fld>
            <a:endParaRPr lang="en-US"/>
          </a:p>
        </p:txBody>
      </p:sp>
      <p:sp>
        <p:nvSpPr>
          <p:cNvPr id="8089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089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D47D10-B2AA-4DFE-98C2-CB70C52C2D44}" type="slidenum">
              <a:rPr lang="en-US"/>
              <a:pPr/>
              <a:t>15</a:t>
            </a:fld>
            <a:endParaRPr lang="en-US"/>
          </a:p>
        </p:txBody>
      </p:sp>
      <p:sp>
        <p:nvSpPr>
          <p:cNvPr id="8294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294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5D5158-E39F-45C9-A54D-9B52007C4011}" type="slidenum">
              <a:rPr lang="en-US"/>
              <a:pPr/>
              <a:t>16</a:t>
            </a:fld>
            <a:endParaRPr lang="en-US"/>
          </a:p>
        </p:txBody>
      </p:sp>
      <p:sp>
        <p:nvSpPr>
          <p:cNvPr id="849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499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09CD28-C918-4CBB-B48F-5A2C02D6CE52}" type="slidenum">
              <a:rPr lang="en-US"/>
              <a:pPr/>
              <a:t>17</a:t>
            </a:fld>
            <a:endParaRPr lang="en-US"/>
          </a:p>
        </p:txBody>
      </p:sp>
      <p:sp>
        <p:nvSpPr>
          <p:cNvPr id="9113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113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5D7118-56EE-41D8-B741-66BA3EF456D5}" type="slidenum">
              <a:rPr lang="en-US"/>
              <a:pPr/>
              <a:t>18</a:t>
            </a:fld>
            <a:endParaRPr lang="en-US"/>
          </a:p>
        </p:txBody>
      </p:sp>
      <p:sp>
        <p:nvSpPr>
          <p:cNvPr id="9318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318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3B948D-78AB-4F17-8798-941A3BD897D6}" type="slidenum">
              <a:rPr lang="en-US"/>
              <a:pPr/>
              <a:t>19</a:t>
            </a:fld>
            <a:endParaRPr lang="en-US"/>
          </a:p>
        </p:txBody>
      </p:sp>
      <p:sp>
        <p:nvSpPr>
          <p:cNvPr id="952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523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E53BE2-B70C-4CA1-8A86-3C3E52888A0D}" type="slidenum">
              <a:rPr lang="en-US"/>
              <a:pPr/>
              <a:t>2</a:t>
            </a:fld>
            <a:endParaRPr lang="en-US"/>
          </a:p>
        </p:txBody>
      </p:sp>
      <p:sp>
        <p:nvSpPr>
          <p:cNvPr id="2150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150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EBBF07-A95A-482F-B1BA-A653C67E43F7}" type="slidenum">
              <a:rPr lang="en-US"/>
              <a:pPr/>
              <a:t>20</a:t>
            </a:fld>
            <a:endParaRPr lang="en-US"/>
          </a:p>
        </p:txBody>
      </p:sp>
      <p:sp>
        <p:nvSpPr>
          <p:cNvPr id="9933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9933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4566C5-BE56-490C-8B4B-38A5D79E004F}" type="slidenum">
              <a:rPr lang="en-US"/>
              <a:pPr/>
              <a:t>21</a:t>
            </a:fld>
            <a:endParaRPr lang="en-US"/>
          </a:p>
        </p:txBody>
      </p:sp>
      <p:sp>
        <p:nvSpPr>
          <p:cNvPr id="10137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137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BD23D8-D9E3-42C1-9D0C-AA7235337A2C}" type="slidenum">
              <a:rPr lang="en-US"/>
              <a:pPr/>
              <a:t>22</a:t>
            </a:fld>
            <a:endParaRPr lang="en-US"/>
          </a:p>
        </p:txBody>
      </p:sp>
      <p:sp>
        <p:nvSpPr>
          <p:cNvPr id="10342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342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DAEA30-F5A3-4132-93E4-6F807F1DB2F5}" type="slidenum">
              <a:rPr lang="en-US"/>
              <a:pPr/>
              <a:t>23</a:t>
            </a:fld>
            <a:endParaRPr lang="en-US"/>
          </a:p>
        </p:txBody>
      </p:sp>
      <p:sp>
        <p:nvSpPr>
          <p:cNvPr id="10547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547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09A6C2-304B-4BE5-ADE0-76FD1A0E76DF}" type="slidenum">
              <a:rPr lang="en-US"/>
              <a:pPr/>
              <a:t>26</a:t>
            </a:fld>
            <a:endParaRPr lang="en-US"/>
          </a:p>
        </p:txBody>
      </p:sp>
      <p:sp>
        <p:nvSpPr>
          <p:cNvPr id="11161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161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96CB96-C54D-495E-A713-8D61D1FCECDF}" type="slidenum">
              <a:rPr lang="en-US"/>
              <a:pPr/>
              <a:t>27</a:t>
            </a:fld>
            <a:endParaRPr lang="en-US"/>
          </a:p>
        </p:txBody>
      </p:sp>
      <p:sp>
        <p:nvSpPr>
          <p:cNvPr id="11366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366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68F297-54EF-4D5F-BEB3-6D2EDE056ACE}" type="slidenum">
              <a:rPr lang="en-US"/>
              <a:pPr/>
              <a:t>28</a:t>
            </a:fld>
            <a:endParaRPr lang="en-US"/>
          </a:p>
        </p:txBody>
      </p:sp>
      <p:sp>
        <p:nvSpPr>
          <p:cNvPr id="11571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571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3BAC33-07DE-4A1C-9827-2CD0B35BFBBC}" type="slidenum">
              <a:rPr lang="en-US"/>
              <a:pPr/>
              <a:t>29</a:t>
            </a:fld>
            <a:endParaRPr lang="en-US"/>
          </a:p>
        </p:txBody>
      </p:sp>
      <p:sp>
        <p:nvSpPr>
          <p:cNvPr id="11776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776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2681D0-AF9E-4860-A46F-3D0982E7C9A4}" type="slidenum">
              <a:rPr lang="en-US"/>
              <a:pPr/>
              <a:t>30</a:t>
            </a:fld>
            <a:endParaRPr lang="en-US"/>
          </a:p>
        </p:txBody>
      </p:sp>
      <p:sp>
        <p:nvSpPr>
          <p:cNvPr id="11981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981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EB7977-4EF7-47DD-B969-0B3310640CAF}" type="slidenum">
              <a:rPr lang="en-US"/>
              <a:pPr/>
              <a:t>31</a:t>
            </a:fld>
            <a:endParaRPr lang="en-US"/>
          </a:p>
        </p:txBody>
      </p:sp>
      <p:sp>
        <p:nvSpPr>
          <p:cNvPr id="12390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2390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A4B287-73E3-401D-9A16-81526A31CBE3}" type="slidenum">
              <a:rPr lang="en-US"/>
              <a:pPr/>
              <a:t>3</a:t>
            </a:fld>
            <a:endParaRPr lang="en-US"/>
          </a:p>
        </p:txBody>
      </p:sp>
      <p:sp>
        <p:nvSpPr>
          <p:cNvPr id="2560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560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E86F93-CE87-4E6C-BEBF-4E9086BE5CD8}" type="slidenum">
              <a:rPr lang="en-US"/>
              <a:pPr/>
              <a:t>32</a:t>
            </a:fld>
            <a:endParaRPr lang="en-US"/>
          </a:p>
        </p:txBody>
      </p:sp>
      <p:sp>
        <p:nvSpPr>
          <p:cNvPr id="1259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2595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FCBCA5-38E5-4A27-B89A-879274BFC76E}" type="slidenum">
              <a:rPr lang="en-US"/>
              <a:pPr/>
              <a:t>33</a:t>
            </a:fld>
            <a:endParaRPr lang="en-US"/>
          </a:p>
        </p:txBody>
      </p:sp>
      <p:sp>
        <p:nvSpPr>
          <p:cNvPr id="13209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209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A48118-6718-485F-A403-C76822063E80}" type="slidenum">
              <a:rPr lang="en-US"/>
              <a:pPr/>
              <a:t>34</a:t>
            </a:fld>
            <a:endParaRPr lang="en-US"/>
          </a:p>
        </p:txBody>
      </p:sp>
      <p:sp>
        <p:nvSpPr>
          <p:cNvPr id="13414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414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39C90F-AEFB-45B5-8DA3-6AEACD076C2B}" type="slidenum">
              <a:rPr lang="en-US"/>
              <a:pPr/>
              <a:t>35</a:t>
            </a:fld>
            <a:endParaRPr lang="en-US"/>
          </a:p>
        </p:txBody>
      </p:sp>
      <p:sp>
        <p:nvSpPr>
          <p:cNvPr id="13619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619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8694DF-DC83-4738-8908-78C499B33603}" type="slidenum">
              <a:rPr lang="en-US"/>
              <a:pPr/>
              <a:t>36</a:t>
            </a:fld>
            <a:endParaRPr lang="en-US"/>
          </a:p>
        </p:txBody>
      </p:sp>
      <p:sp>
        <p:nvSpPr>
          <p:cNvPr id="13824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824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4119F7-C767-41E3-9934-2665EA830549}" type="slidenum">
              <a:rPr lang="en-US"/>
              <a:pPr/>
              <a:t>37</a:t>
            </a:fld>
            <a:endParaRPr lang="en-US"/>
          </a:p>
        </p:txBody>
      </p:sp>
      <p:sp>
        <p:nvSpPr>
          <p:cNvPr id="14029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4029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CE4577-B71E-4113-98F9-D6F053208477}" type="slidenum">
              <a:rPr lang="en-US"/>
              <a:pPr/>
              <a:t>38</a:t>
            </a:fld>
            <a:endParaRPr lang="en-US"/>
          </a:p>
        </p:txBody>
      </p:sp>
      <p:sp>
        <p:nvSpPr>
          <p:cNvPr id="14233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4233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1FAEB8-75BF-4F02-A898-6B58A2785B7F}" type="slidenum">
              <a:rPr lang="en-US"/>
              <a:pPr/>
              <a:t>39</a:t>
            </a:fld>
            <a:endParaRPr lang="en-US"/>
          </a:p>
        </p:txBody>
      </p:sp>
      <p:sp>
        <p:nvSpPr>
          <p:cNvPr id="16486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6486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74291D-9784-41C0-AFB2-15613D35C319}" type="slidenum">
              <a:rPr lang="en-US"/>
              <a:pPr/>
              <a:t>40</a:t>
            </a:fld>
            <a:endParaRPr lang="en-US"/>
          </a:p>
        </p:txBody>
      </p:sp>
      <p:sp>
        <p:nvSpPr>
          <p:cNvPr id="16896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6896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00EF16-AC99-4F93-9134-796C160585A2}" type="slidenum">
              <a:rPr lang="en-US"/>
              <a:pPr/>
              <a:t>41</a:t>
            </a:fld>
            <a:endParaRPr lang="en-US"/>
          </a:p>
        </p:txBody>
      </p:sp>
      <p:sp>
        <p:nvSpPr>
          <p:cNvPr id="17101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7101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9A8293-A4D6-436E-93D2-CD0B8263A5A9}" type="slidenum">
              <a:rPr lang="en-US"/>
              <a:pPr/>
              <a:t>4</a:t>
            </a:fld>
            <a:endParaRPr lang="en-US"/>
          </a:p>
        </p:txBody>
      </p:sp>
      <p:sp>
        <p:nvSpPr>
          <p:cNvPr id="2765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765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21C65F-9538-4C58-A45D-43884CEEE1C2}" type="slidenum">
              <a:rPr lang="en-US"/>
              <a:pPr/>
              <a:t>5</a:t>
            </a:fld>
            <a:endParaRPr lang="en-US"/>
          </a:p>
        </p:txBody>
      </p:sp>
      <p:sp>
        <p:nvSpPr>
          <p:cNvPr id="2969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9699"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534755-951F-46BA-B3B9-179A9F4F00CA}" type="slidenum">
              <a:rPr lang="en-US"/>
              <a:pPr/>
              <a:t>6</a:t>
            </a:fld>
            <a:endParaRPr lang="en-US"/>
          </a:p>
        </p:txBody>
      </p:sp>
      <p:sp>
        <p:nvSpPr>
          <p:cNvPr id="31746"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174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08B020-3D4F-46F5-82CF-C751ECC45344}" type="slidenum">
              <a:rPr lang="en-US"/>
              <a:pPr/>
              <a:t>7</a:t>
            </a:fld>
            <a:endParaRPr lang="en-US"/>
          </a:p>
        </p:txBody>
      </p:sp>
      <p:sp>
        <p:nvSpPr>
          <p:cNvPr id="3584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5843"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594E0B-E032-46DC-BC15-13A6753D7F9A}" type="slidenum">
              <a:rPr lang="en-US"/>
              <a:pPr/>
              <a:t>8</a:t>
            </a:fld>
            <a:endParaRPr lang="en-US"/>
          </a:p>
        </p:txBody>
      </p:sp>
      <p:sp>
        <p:nvSpPr>
          <p:cNvPr id="440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4035"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5FE48B-59AD-4783-9E6F-20AC17E0C6CB}" type="slidenum">
              <a:rPr lang="en-US"/>
              <a:pPr/>
              <a:t>9</a:t>
            </a:fld>
            <a:endParaRPr lang="en-US"/>
          </a:p>
        </p:txBody>
      </p:sp>
      <p:sp>
        <p:nvSpPr>
          <p:cNvPr id="48130"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8131"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8/6/2009</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8/6/2009</a:t>
            </a:fld>
            <a:endParaRPr lang="en-US"/>
          </a:p>
        </p:txBody>
      </p:sp>
      <p:sp>
        <p:nvSpPr>
          <p:cNvPr id="5" name="Footer Placeholder 4"/>
          <p:cNvSpPr>
            <a:spLocks noGrp="1"/>
          </p:cNvSpPr>
          <p:nvPr>
            <p:ph type="ftr" sz="quarter" idx="11"/>
          </p:nvPr>
        </p:nvSpPr>
        <p:spPr/>
        <p:txBody>
          <a:bodyPr/>
          <a:lstStyle/>
          <a:p>
            <a:r>
              <a:rPr lang="en-US" smtClean="0"/>
              <a:t>Copyright © 2007 Pearson Addison-Wesley. All rights reserved.</a:t>
            </a:r>
            <a:endParaRPr lang="en-US"/>
          </a:p>
        </p:txBody>
      </p:sp>
      <p:sp>
        <p:nvSpPr>
          <p:cNvPr id="6" name="Slide Number Placeholder 5"/>
          <p:cNvSpPr>
            <a:spLocks noGrp="1"/>
          </p:cNvSpPr>
          <p:nvPr>
            <p:ph type="sldNum" sz="quarter" idx="12"/>
          </p:nvPr>
        </p:nvSpPr>
        <p:spPr/>
        <p:txBody>
          <a:bodyPr/>
          <a:lstStyle/>
          <a:p>
            <a:r>
              <a:rPr lang="en-US" smtClean="0"/>
              <a:t>20-</a:t>
            </a:r>
            <a:fld id="{C1737BF8-5267-4DEE-AB40-DE817E658B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8/6/2009</a:t>
            </a:fld>
            <a:endParaRPr lang="en-US"/>
          </a:p>
        </p:txBody>
      </p:sp>
      <p:sp>
        <p:nvSpPr>
          <p:cNvPr id="5" name="Footer Placeholder 4"/>
          <p:cNvSpPr>
            <a:spLocks noGrp="1"/>
          </p:cNvSpPr>
          <p:nvPr>
            <p:ph type="ftr" sz="quarter" idx="11"/>
          </p:nvPr>
        </p:nvSpPr>
        <p:spPr>
          <a:xfrm>
            <a:off x="2640597" y="6377459"/>
            <a:ext cx="3836404" cy="365125"/>
          </a:xfrm>
        </p:spPr>
        <p:txBody>
          <a:bodyPr/>
          <a:lstStyle/>
          <a:p>
            <a:r>
              <a:rPr lang="en-US" smtClean="0"/>
              <a:t>Copyright © 2007 Pearson Addison-Wesley. All rights reserved.</a:t>
            </a:r>
            <a:endParaRPr lang="en-US"/>
          </a:p>
        </p:txBody>
      </p:sp>
      <p:sp>
        <p:nvSpPr>
          <p:cNvPr id="6" name="Slide Number Placeholder 5"/>
          <p:cNvSpPr>
            <a:spLocks noGrp="1"/>
          </p:cNvSpPr>
          <p:nvPr>
            <p:ph type="sldNum" sz="quarter" idx="12"/>
          </p:nvPr>
        </p:nvSpPr>
        <p:spPr/>
        <p:txBody>
          <a:bodyPr/>
          <a:lstStyle/>
          <a:p>
            <a:r>
              <a:rPr lang="en-US" smtClean="0"/>
              <a:t>20-</a:t>
            </a:r>
            <a:fld id="{47687135-4078-4CD9-B350-CE03A37E891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8/6/2009</a:t>
            </a:fld>
            <a:endParaRPr lang="en-US"/>
          </a:p>
        </p:txBody>
      </p:sp>
      <p:sp>
        <p:nvSpPr>
          <p:cNvPr id="5" name="Footer Placeholder 4"/>
          <p:cNvSpPr>
            <a:spLocks noGrp="1"/>
          </p:cNvSpPr>
          <p:nvPr>
            <p:ph type="ftr" sz="quarter" idx="11"/>
          </p:nvPr>
        </p:nvSpPr>
        <p:spPr/>
        <p:txBody>
          <a:bodyPr/>
          <a:lstStyle/>
          <a:p>
            <a:r>
              <a:rPr lang="en-US" smtClean="0"/>
              <a:t>Copyright © 2007 Pearson Addison-Wesley. All rights reserved.</a:t>
            </a:r>
            <a:endParaRPr lang="en-US"/>
          </a:p>
        </p:txBody>
      </p:sp>
      <p:sp>
        <p:nvSpPr>
          <p:cNvPr id="6" name="Slide Number Placeholder 5"/>
          <p:cNvSpPr>
            <a:spLocks noGrp="1"/>
          </p:cNvSpPr>
          <p:nvPr>
            <p:ph type="sldNum" sz="quarter" idx="12"/>
          </p:nvPr>
        </p:nvSpPr>
        <p:spPr/>
        <p:txBody>
          <a:bodyPr/>
          <a:lstStyle/>
          <a:p>
            <a:r>
              <a:rPr lang="en-US" smtClean="0"/>
              <a:t>20-</a:t>
            </a:r>
            <a:fld id="{F521C0B7-0107-422F-A45C-1028470074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8/6/2009</a:t>
            </a:fld>
            <a:endParaRPr lang="en-US"/>
          </a:p>
        </p:txBody>
      </p:sp>
      <p:sp>
        <p:nvSpPr>
          <p:cNvPr id="5" name="Footer Placeholder 4"/>
          <p:cNvSpPr>
            <a:spLocks noGrp="1"/>
          </p:cNvSpPr>
          <p:nvPr>
            <p:ph type="ftr" sz="quarter" idx="11"/>
          </p:nvPr>
        </p:nvSpPr>
        <p:spPr/>
        <p:txBody>
          <a:bodyPr/>
          <a:lstStyle/>
          <a:p>
            <a:r>
              <a:rPr lang="en-US" smtClean="0"/>
              <a:t>Copyright © 2007 Pearson Addison-Wesley. All rights reserved.</a:t>
            </a:r>
            <a:endParaRPr lang="en-US"/>
          </a:p>
        </p:txBody>
      </p:sp>
      <p:sp>
        <p:nvSpPr>
          <p:cNvPr id="6" name="Slide Number Placeholder 5"/>
          <p:cNvSpPr>
            <a:spLocks noGrp="1"/>
          </p:cNvSpPr>
          <p:nvPr>
            <p:ph type="sldNum" sz="quarter" idx="12"/>
          </p:nvPr>
        </p:nvSpPr>
        <p:spPr/>
        <p:txBody>
          <a:bodyPr/>
          <a:lstStyle/>
          <a:p>
            <a:r>
              <a:rPr lang="en-US" smtClean="0"/>
              <a:t>20-</a:t>
            </a:r>
            <a:fld id="{F61B17AD-8121-4816-9761-9CDE14E2898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8/6/2009</a:t>
            </a:fld>
            <a:endParaRPr lang="en-US"/>
          </a:p>
        </p:txBody>
      </p:sp>
      <p:sp>
        <p:nvSpPr>
          <p:cNvPr id="6" name="Footer Placeholder 5"/>
          <p:cNvSpPr>
            <a:spLocks noGrp="1"/>
          </p:cNvSpPr>
          <p:nvPr>
            <p:ph type="ftr" sz="quarter" idx="11"/>
          </p:nvPr>
        </p:nvSpPr>
        <p:spPr/>
        <p:txBody>
          <a:bodyPr/>
          <a:lstStyle/>
          <a:p>
            <a:r>
              <a:rPr lang="en-US" smtClean="0"/>
              <a:t>Copyright © 2007 Pearson Addison-Wesley. All rights reserved.</a:t>
            </a:r>
            <a:endParaRPr lang="en-US"/>
          </a:p>
        </p:txBody>
      </p:sp>
      <p:sp>
        <p:nvSpPr>
          <p:cNvPr id="7" name="Slide Number Placeholder 6"/>
          <p:cNvSpPr>
            <a:spLocks noGrp="1"/>
          </p:cNvSpPr>
          <p:nvPr>
            <p:ph type="sldNum" sz="quarter" idx="12"/>
          </p:nvPr>
        </p:nvSpPr>
        <p:spPr/>
        <p:txBody>
          <a:bodyPr/>
          <a:lstStyle/>
          <a:p>
            <a:r>
              <a:rPr lang="en-US" smtClean="0"/>
              <a:t>20-</a:t>
            </a:r>
            <a:fld id="{C80D0EB7-9519-4A5C-9D8A-911160C4BA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8/6/2009</a:t>
            </a:fld>
            <a:endParaRPr lang="en-US"/>
          </a:p>
        </p:txBody>
      </p:sp>
      <p:sp>
        <p:nvSpPr>
          <p:cNvPr id="8" name="Footer Placeholder 7"/>
          <p:cNvSpPr>
            <a:spLocks noGrp="1"/>
          </p:cNvSpPr>
          <p:nvPr>
            <p:ph type="ftr" sz="quarter" idx="11"/>
          </p:nvPr>
        </p:nvSpPr>
        <p:spPr/>
        <p:txBody>
          <a:bodyPr/>
          <a:lstStyle/>
          <a:p>
            <a:r>
              <a:rPr lang="en-US" smtClean="0"/>
              <a:t>Copyright © 2007 Pearson Addison-Wesley. All rights reserved.</a:t>
            </a:r>
            <a:endParaRPr lang="en-US"/>
          </a:p>
        </p:txBody>
      </p:sp>
      <p:sp>
        <p:nvSpPr>
          <p:cNvPr id="9" name="Slide Number Placeholder 8"/>
          <p:cNvSpPr>
            <a:spLocks noGrp="1"/>
          </p:cNvSpPr>
          <p:nvPr>
            <p:ph type="sldNum" sz="quarter" idx="12"/>
          </p:nvPr>
        </p:nvSpPr>
        <p:spPr/>
        <p:txBody>
          <a:bodyPr/>
          <a:lstStyle/>
          <a:p>
            <a:r>
              <a:rPr lang="en-US" smtClean="0"/>
              <a:t>20-</a:t>
            </a:r>
            <a:fld id="{4FBF461C-786A-4184-9F72-0A8F3AE4C2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7C3A134-F1C3-464B-BF47-54DC2DE08F52}" type="datetimeFigureOut">
              <a:rPr lang="en-US" smtClean="0"/>
              <a:pPr/>
              <a:t>8/6/2009</a:t>
            </a:fld>
            <a:endParaRPr lang="en-US"/>
          </a:p>
        </p:txBody>
      </p:sp>
      <p:sp>
        <p:nvSpPr>
          <p:cNvPr id="4" name="Footer Placeholder 3"/>
          <p:cNvSpPr>
            <a:spLocks noGrp="1"/>
          </p:cNvSpPr>
          <p:nvPr>
            <p:ph type="ftr" sz="quarter" idx="11"/>
          </p:nvPr>
        </p:nvSpPr>
        <p:spPr/>
        <p:txBody>
          <a:bodyPr/>
          <a:lstStyle/>
          <a:p>
            <a:r>
              <a:rPr lang="en-US" smtClean="0"/>
              <a:t>Copyright © 2007 Pearson Addison-Wesley. All rights reserved.</a:t>
            </a:r>
            <a:endParaRPr lang="en-US"/>
          </a:p>
        </p:txBody>
      </p:sp>
      <p:sp>
        <p:nvSpPr>
          <p:cNvPr id="5" name="Slide Number Placeholder 4"/>
          <p:cNvSpPr>
            <a:spLocks noGrp="1"/>
          </p:cNvSpPr>
          <p:nvPr>
            <p:ph type="sldNum" sz="quarter" idx="12"/>
          </p:nvPr>
        </p:nvSpPr>
        <p:spPr/>
        <p:txBody>
          <a:bodyPr/>
          <a:lstStyle/>
          <a:p>
            <a:r>
              <a:rPr lang="en-US" smtClean="0"/>
              <a:t>20-</a:t>
            </a:r>
            <a:fld id="{B60FB7E2-715D-41DE-93C9-6E6581BE58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8/6/2009</a:t>
            </a:fld>
            <a:endParaRPr lang="en-US"/>
          </a:p>
        </p:txBody>
      </p:sp>
      <p:sp>
        <p:nvSpPr>
          <p:cNvPr id="3" name="Footer Placeholder 2"/>
          <p:cNvSpPr>
            <a:spLocks noGrp="1"/>
          </p:cNvSpPr>
          <p:nvPr>
            <p:ph type="ftr" sz="quarter" idx="11"/>
          </p:nvPr>
        </p:nvSpPr>
        <p:spPr/>
        <p:txBody>
          <a:bodyPr/>
          <a:lstStyle/>
          <a:p>
            <a:r>
              <a:rPr lang="en-US" smtClean="0"/>
              <a:t>Copyright © 2007 Pearson Addison-Wesley. All rights reserved.</a:t>
            </a:r>
            <a:endParaRPr lang="en-US"/>
          </a:p>
        </p:txBody>
      </p:sp>
      <p:sp>
        <p:nvSpPr>
          <p:cNvPr id="4" name="Slide Number Placeholder 3"/>
          <p:cNvSpPr>
            <a:spLocks noGrp="1"/>
          </p:cNvSpPr>
          <p:nvPr>
            <p:ph type="sldNum" sz="quarter" idx="12"/>
          </p:nvPr>
        </p:nvSpPr>
        <p:spPr/>
        <p:txBody>
          <a:bodyPr/>
          <a:lstStyle/>
          <a:p>
            <a:r>
              <a:rPr lang="en-US" smtClean="0"/>
              <a:t>20-</a:t>
            </a:r>
            <a:fld id="{9CB0D13A-1310-4E30-AE44-29FDD037241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8/6/2009</a:t>
            </a:fld>
            <a:endParaRPr lang="en-US"/>
          </a:p>
        </p:txBody>
      </p:sp>
      <p:sp>
        <p:nvSpPr>
          <p:cNvPr id="6" name="Footer Placeholder 5"/>
          <p:cNvSpPr>
            <a:spLocks noGrp="1"/>
          </p:cNvSpPr>
          <p:nvPr>
            <p:ph type="ftr" sz="quarter" idx="11"/>
          </p:nvPr>
        </p:nvSpPr>
        <p:spPr/>
        <p:txBody>
          <a:bodyPr/>
          <a:lstStyle/>
          <a:p>
            <a:r>
              <a:rPr lang="en-US" smtClean="0"/>
              <a:t>Copyright © 2007 Pearson Addison-Wesley. All rights reserved.</a:t>
            </a:r>
            <a:endParaRPr lang="en-US"/>
          </a:p>
        </p:txBody>
      </p:sp>
      <p:sp>
        <p:nvSpPr>
          <p:cNvPr id="7" name="Slide Number Placeholder 6"/>
          <p:cNvSpPr>
            <a:spLocks noGrp="1"/>
          </p:cNvSpPr>
          <p:nvPr>
            <p:ph type="sldNum" sz="quarter" idx="12"/>
          </p:nvPr>
        </p:nvSpPr>
        <p:spPr/>
        <p:txBody>
          <a:bodyPr/>
          <a:lstStyle/>
          <a:p>
            <a:r>
              <a:rPr lang="en-US" smtClean="0"/>
              <a:t>20-</a:t>
            </a:r>
            <a:fld id="{BB60CACD-633A-4BC8-AC6B-C54AC7316A51}"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8/6/2009</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lang="en-US" smtClean="0"/>
              <a:t>Copyright © 2007 Pearson Addison-Wesley. All rights reserved.</a:t>
            </a:r>
            <a:endParaRPr lang="en-US"/>
          </a:p>
        </p:txBody>
      </p:sp>
      <p:sp>
        <p:nvSpPr>
          <p:cNvPr id="7" name="Slide Number Placeholder 6"/>
          <p:cNvSpPr>
            <a:spLocks noGrp="1"/>
          </p:cNvSpPr>
          <p:nvPr>
            <p:ph type="sldNum" sz="quarter" idx="12"/>
          </p:nvPr>
        </p:nvSpPr>
        <p:spPr>
          <a:xfrm>
            <a:off x="8339328" y="1170432"/>
            <a:ext cx="733864" cy="201168"/>
          </a:xfrm>
        </p:spPr>
        <p:txBody>
          <a:bodyPr/>
          <a:lstStyle/>
          <a:p>
            <a:r>
              <a:rPr lang="en-US" smtClean="0"/>
              <a:t>20-</a:t>
            </a:r>
            <a:fld id="{AF7BF3B5-A984-4A1E-A270-F757C40D435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8/6/2009</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r>
              <a:rPr lang="en-US" smtClean="0"/>
              <a:t>Copyright © 2007 Pearson Addison-Wesley. All rights reserved.</a:t>
            </a:r>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r>
              <a:rPr lang="en-US" smtClean="0"/>
              <a:t>20-</a:t>
            </a:r>
            <a:fld id="{4D472B0F-B253-4E8D-A57D-26D1FFC5B47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8.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oleObject" Target="../embeddings/oleObject11.bin"/></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ctrTitle"/>
          </p:nvPr>
        </p:nvSpPr>
        <p:spPr/>
        <p:txBody>
          <a:bodyPr/>
          <a:lstStyle/>
          <a:p>
            <a:r>
              <a:rPr lang="en-US" dirty="0" smtClean="0"/>
              <a:t>Financial Options</a:t>
            </a:r>
            <a:endParaRPr lang="en-US" dirty="0"/>
          </a:p>
        </p:txBody>
      </p:sp>
      <p:sp>
        <p:nvSpPr>
          <p:cNvPr id="14341" name="Rectangle 5"/>
          <p:cNvSpPr>
            <a:spLocks noGrp="1" noChangeArrowheads="1"/>
          </p:cNvSpPr>
          <p:nvPr>
            <p:ph type="subTitle" idx="1"/>
          </p:nvPr>
        </p:nvSpPr>
        <p:spPr/>
        <p:txBody>
          <a:bodyPr/>
          <a:lstStyle/>
          <a:p>
            <a:endParaRPr lang="en-US" dirty="0"/>
          </a:p>
        </p:txBody>
      </p:sp>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r>
              <a:rPr lang="en-US" dirty="0" smtClean="0"/>
              <a:t>Payoff </a:t>
            </a:r>
            <a:r>
              <a:rPr lang="en-US" dirty="0"/>
              <a:t>of a Call Option with a Strike Price of $20 at Expiration</a:t>
            </a:r>
          </a:p>
        </p:txBody>
      </p:sp>
      <p:pic>
        <p:nvPicPr>
          <p:cNvPr id="49159" name="Picture 7" descr="BD20_04_20F01"/>
          <p:cNvPicPr preferRelativeResize="0">
            <a:picLocks noGrp="1" noChangeAspect="1" noChangeArrowheads="1"/>
          </p:cNvPicPr>
          <p:nvPr>
            <p:ph idx="1"/>
            <p:custDataLst>
              <p:tags r:id="rId1"/>
            </p:custDataLst>
          </p:nvPr>
        </p:nvPicPr>
        <p:blipFill>
          <a:blip r:embed="rId4" cstate="print"/>
          <a:stretch>
            <a:fillRect/>
          </a:stretch>
        </p:blipFill>
        <p:spPr>
          <a:xfrm>
            <a:off x="1334335" y="1774825"/>
            <a:ext cx="6475329" cy="4625975"/>
          </a:xfrm>
          <a:noFill/>
          <a:ln/>
        </p:spPr>
      </p:pic>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a:bodyPr>
          <a:lstStyle/>
          <a:p>
            <a:r>
              <a:rPr lang="en-US" dirty="0" smtClean="0"/>
              <a:t>Option </a:t>
            </a:r>
            <a:r>
              <a:rPr lang="en-US" dirty="0"/>
              <a:t>Payoffs at </a:t>
            </a:r>
            <a:r>
              <a:rPr lang="en-US" dirty="0" smtClean="0"/>
              <a:t>Expiration</a:t>
            </a:r>
            <a:endParaRPr lang="en-US" dirty="0"/>
          </a:p>
        </p:txBody>
      </p:sp>
      <p:sp>
        <p:nvSpPr>
          <p:cNvPr id="51203" name="Rectangle 3"/>
          <p:cNvSpPr>
            <a:spLocks noGrp="1" noChangeArrowheads="1"/>
          </p:cNvSpPr>
          <p:nvPr>
            <p:ph idx="1"/>
          </p:nvPr>
        </p:nvSpPr>
        <p:spPr/>
        <p:txBody>
          <a:bodyPr/>
          <a:lstStyle/>
          <a:p>
            <a:r>
              <a:rPr lang="en-US"/>
              <a:t>Long Position in an Option Contract</a:t>
            </a:r>
          </a:p>
          <a:p>
            <a:pPr lvl="1">
              <a:spcBef>
                <a:spcPct val="50000"/>
              </a:spcBef>
            </a:pPr>
            <a:r>
              <a:rPr lang="en-US"/>
              <a:t>The value of a put option at expiration is</a:t>
            </a:r>
          </a:p>
          <a:p>
            <a:pPr lvl="2">
              <a:spcBef>
                <a:spcPct val="300000"/>
              </a:spcBef>
            </a:pPr>
            <a:r>
              <a:rPr lang="en-US"/>
              <a:t>Where </a:t>
            </a:r>
            <a:r>
              <a:rPr lang="en-US" i="1"/>
              <a:t>S</a:t>
            </a:r>
            <a:r>
              <a:rPr lang="en-US"/>
              <a:t> is the stock price at expiration, </a:t>
            </a:r>
            <a:r>
              <a:rPr lang="en-US" i="1"/>
              <a:t>K</a:t>
            </a:r>
            <a:r>
              <a:rPr lang="en-US"/>
              <a:t> is the exercise price, </a:t>
            </a:r>
            <a:r>
              <a:rPr lang="en-US" i="1"/>
              <a:t>P</a:t>
            </a:r>
            <a:r>
              <a:rPr lang="en-US"/>
              <a:t> is the value of the put option, and </a:t>
            </a:r>
            <a:r>
              <a:rPr lang="en-US" i="1"/>
              <a:t>max</a:t>
            </a:r>
            <a:r>
              <a:rPr lang="en-US"/>
              <a:t> is the maximum of the two quantities in the parentheses</a:t>
            </a:r>
          </a:p>
        </p:txBody>
      </p:sp>
      <p:graphicFrame>
        <p:nvGraphicFramePr>
          <p:cNvPr id="199680" name="Object 1024"/>
          <p:cNvGraphicFramePr>
            <a:graphicFrameLocks noChangeAspect="1"/>
          </p:cNvGraphicFramePr>
          <p:nvPr/>
        </p:nvGraphicFramePr>
        <p:xfrm>
          <a:off x="973138" y="3213100"/>
          <a:ext cx="3648075" cy="520700"/>
        </p:xfrm>
        <a:graphic>
          <a:graphicData uri="http://schemas.openxmlformats.org/presentationml/2006/ole">
            <p:oleObj spid="_x0000_s199680" name="Equation" r:id="rId4" imgW="1434960" imgH="203040" progId="Equation.DSMT4">
              <p:embed/>
            </p:oleObj>
          </a:graphicData>
        </a:graphic>
      </p:graphicFrame>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a:bodyPr>
          <a:lstStyle/>
          <a:p>
            <a:r>
              <a:rPr lang="en-US" dirty="0"/>
              <a:t>Short Position in an </a:t>
            </a:r>
            <a:r>
              <a:rPr lang="en-US" dirty="0" smtClean="0"/>
              <a:t>Option</a:t>
            </a:r>
            <a:endParaRPr lang="en-US" dirty="0"/>
          </a:p>
        </p:txBody>
      </p:sp>
      <p:sp>
        <p:nvSpPr>
          <p:cNvPr id="57347" name="Rectangle 3"/>
          <p:cNvSpPr>
            <a:spLocks noGrp="1" noChangeArrowheads="1"/>
          </p:cNvSpPr>
          <p:nvPr>
            <p:ph idx="1"/>
          </p:nvPr>
        </p:nvSpPr>
        <p:spPr/>
        <p:txBody>
          <a:bodyPr/>
          <a:lstStyle/>
          <a:p>
            <a:r>
              <a:rPr lang="en-US"/>
              <a:t>An investor that sells an option has an obligation. </a:t>
            </a:r>
          </a:p>
          <a:p>
            <a:pPr lvl="1">
              <a:spcBef>
                <a:spcPct val="50000"/>
              </a:spcBef>
            </a:pPr>
            <a:r>
              <a:rPr lang="en-US"/>
              <a:t>This investor takes the opposite side of the contract to the investor who bought the option. Thus the seller’s cash flows are the negative of the buyer’s cash flows.</a:t>
            </a:r>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fontScale="90000"/>
          </a:bodyPr>
          <a:lstStyle/>
          <a:p>
            <a:r>
              <a:rPr lang="en-US" dirty="0" smtClean="0"/>
              <a:t>Short Position in </a:t>
            </a:r>
            <a:r>
              <a:rPr lang="en-US" dirty="0"/>
              <a:t>a Call Option </a:t>
            </a:r>
            <a:r>
              <a:rPr lang="en-US" dirty="0" smtClean="0"/>
              <a:t/>
            </a:r>
            <a:br>
              <a:rPr lang="en-US" dirty="0" smtClean="0"/>
            </a:br>
            <a:r>
              <a:rPr lang="en-US" dirty="0" smtClean="0"/>
              <a:t>at </a:t>
            </a:r>
            <a:r>
              <a:rPr lang="en-US" dirty="0"/>
              <a:t>Expiration</a:t>
            </a:r>
          </a:p>
        </p:txBody>
      </p:sp>
      <p:pic>
        <p:nvPicPr>
          <p:cNvPr id="59397" name="Picture 5" descr="BD20_07_20F02"/>
          <p:cNvPicPr preferRelativeResize="0">
            <a:picLocks noGrp="1" noChangeAspect="1" noChangeArrowheads="1"/>
          </p:cNvPicPr>
          <p:nvPr>
            <p:ph idx="1"/>
            <p:custDataLst>
              <p:tags r:id="rId1"/>
            </p:custDataLst>
          </p:nvPr>
        </p:nvPicPr>
        <p:blipFill>
          <a:blip r:embed="rId4" cstate="print"/>
          <a:stretch>
            <a:fillRect/>
          </a:stretch>
        </p:blipFill>
        <p:spPr>
          <a:xfrm>
            <a:off x="1252557" y="1774825"/>
            <a:ext cx="6638885" cy="4625975"/>
          </a:xfrm>
          <a:noFill/>
          <a:ln/>
        </p:spPr>
      </p:pic>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a:t>Combinations of Options</a:t>
            </a:r>
          </a:p>
        </p:txBody>
      </p:sp>
      <p:sp>
        <p:nvSpPr>
          <p:cNvPr id="79875" name="Rectangle 3"/>
          <p:cNvSpPr>
            <a:spLocks noGrp="1" noChangeArrowheads="1"/>
          </p:cNvSpPr>
          <p:nvPr>
            <p:ph idx="1"/>
          </p:nvPr>
        </p:nvSpPr>
        <p:spPr/>
        <p:txBody>
          <a:bodyPr/>
          <a:lstStyle/>
          <a:p>
            <a:r>
              <a:rPr lang="en-US" dirty="0"/>
              <a:t>Straddle</a:t>
            </a:r>
          </a:p>
          <a:p>
            <a:pPr lvl="1">
              <a:spcBef>
                <a:spcPct val="50000"/>
              </a:spcBef>
            </a:pPr>
            <a:r>
              <a:rPr lang="en-US" dirty="0"/>
              <a:t>A portfolio that is long a call option and a put option </a:t>
            </a:r>
            <a:r>
              <a:rPr lang="en-US" dirty="0" smtClean="0"/>
              <a:t>on </a:t>
            </a:r>
            <a:r>
              <a:rPr lang="en-US" dirty="0"/>
              <a:t>the same stock with the same exercise date and strike price</a:t>
            </a:r>
          </a:p>
          <a:p>
            <a:pPr lvl="2">
              <a:spcBef>
                <a:spcPct val="30000"/>
              </a:spcBef>
            </a:pPr>
            <a:r>
              <a:rPr lang="en-US" dirty="0"/>
              <a:t>This strategy may be used if investors expect the stock to be very volatile and move up or down a large amount, but do not necessarily have a view on which direction the stock will move.</a:t>
            </a:r>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normAutofit fontScale="90000"/>
          </a:bodyPr>
          <a:lstStyle/>
          <a:p>
            <a:r>
              <a:rPr lang="en-US" dirty="0"/>
              <a:t/>
            </a:r>
            <a:br>
              <a:rPr lang="en-US" dirty="0"/>
            </a:br>
            <a:r>
              <a:rPr lang="en-US" dirty="0"/>
              <a:t>Payoff and Profit from a Straddle</a:t>
            </a:r>
          </a:p>
        </p:txBody>
      </p:sp>
      <p:pic>
        <p:nvPicPr>
          <p:cNvPr id="81925" name="Picture 5" descr="BD20_14_20F05"/>
          <p:cNvPicPr preferRelativeResize="0">
            <a:picLocks noGrp="1" noChangeAspect="1" noChangeArrowheads="1"/>
          </p:cNvPicPr>
          <p:nvPr>
            <p:ph idx="1"/>
            <p:custDataLst>
              <p:tags r:id="rId1"/>
            </p:custDataLst>
          </p:nvPr>
        </p:nvPicPr>
        <p:blipFill>
          <a:blip r:embed="rId4" cstate="print"/>
          <a:srcRect/>
          <a:stretch>
            <a:fillRect/>
          </a:stretch>
        </p:blipFill>
        <p:spPr>
          <a:xfrm>
            <a:off x="839788" y="1504950"/>
            <a:ext cx="7462837" cy="4800600"/>
          </a:xfrm>
          <a:noFill/>
          <a:ln/>
        </p:spPr>
      </p:pic>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a:bodyPr>
          <a:lstStyle/>
          <a:p>
            <a:r>
              <a:rPr lang="en-US" dirty="0"/>
              <a:t>Combinations of </a:t>
            </a:r>
            <a:r>
              <a:rPr lang="en-US" dirty="0" smtClean="0"/>
              <a:t>Options</a:t>
            </a:r>
            <a:endParaRPr lang="en-US" dirty="0"/>
          </a:p>
        </p:txBody>
      </p:sp>
      <p:sp>
        <p:nvSpPr>
          <p:cNvPr id="83971" name="Rectangle 3"/>
          <p:cNvSpPr>
            <a:spLocks noGrp="1" noChangeArrowheads="1"/>
          </p:cNvSpPr>
          <p:nvPr>
            <p:ph idx="1"/>
          </p:nvPr>
        </p:nvSpPr>
        <p:spPr/>
        <p:txBody>
          <a:bodyPr/>
          <a:lstStyle/>
          <a:p>
            <a:r>
              <a:rPr lang="en-US" dirty="0"/>
              <a:t>Strangle</a:t>
            </a:r>
          </a:p>
          <a:p>
            <a:pPr lvl="1">
              <a:spcBef>
                <a:spcPct val="50000"/>
              </a:spcBef>
            </a:pPr>
            <a:r>
              <a:rPr lang="en-US" dirty="0"/>
              <a:t>A portfolio that is long a call option and a put option </a:t>
            </a:r>
            <a:r>
              <a:rPr lang="en-US" dirty="0" smtClean="0"/>
              <a:t>on </a:t>
            </a:r>
            <a:r>
              <a:rPr lang="en-US" dirty="0"/>
              <a:t>the same stock with the same exercise date but </a:t>
            </a:r>
            <a:r>
              <a:rPr lang="en-US" dirty="0" smtClean="0"/>
              <a:t>the </a:t>
            </a:r>
            <a:r>
              <a:rPr lang="en-US" dirty="0"/>
              <a:t>strike price on the call exceeds the strike price </a:t>
            </a:r>
            <a:r>
              <a:rPr lang="en-US" dirty="0" smtClean="0"/>
              <a:t>on </a:t>
            </a:r>
            <a:r>
              <a:rPr lang="en-US" dirty="0"/>
              <a:t>the put</a:t>
            </a:r>
          </a:p>
        </p:txBody>
      </p:sp>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normAutofit/>
          </a:bodyPr>
          <a:lstStyle/>
          <a:p>
            <a:r>
              <a:rPr lang="en-US" dirty="0"/>
              <a:t>Combinations of </a:t>
            </a:r>
            <a:r>
              <a:rPr lang="en-US" dirty="0" smtClean="0"/>
              <a:t>Options</a:t>
            </a:r>
            <a:endParaRPr lang="en-US" dirty="0"/>
          </a:p>
        </p:txBody>
      </p:sp>
      <p:sp>
        <p:nvSpPr>
          <p:cNvPr id="90115" name="Rectangle 3"/>
          <p:cNvSpPr>
            <a:spLocks noGrp="1" noChangeArrowheads="1"/>
          </p:cNvSpPr>
          <p:nvPr>
            <p:ph idx="1"/>
          </p:nvPr>
        </p:nvSpPr>
        <p:spPr/>
        <p:txBody>
          <a:bodyPr/>
          <a:lstStyle/>
          <a:p>
            <a:r>
              <a:rPr lang="en-US" dirty="0"/>
              <a:t>Butterfly Spread</a:t>
            </a:r>
          </a:p>
          <a:p>
            <a:pPr lvl="1">
              <a:spcBef>
                <a:spcPct val="50000"/>
              </a:spcBef>
            </a:pPr>
            <a:r>
              <a:rPr lang="en-US" dirty="0"/>
              <a:t>A portfolio that is long two call options with differing strike prices, and short two call options with a strike price equal to the average strike price of the first </a:t>
            </a:r>
            <a:r>
              <a:rPr lang="en-US" dirty="0" smtClean="0"/>
              <a:t>two </a:t>
            </a:r>
            <a:r>
              <a:rPr lang="en-US" dirty="0"/>
              <a:t>calls</a:t>
            </a:r>
          </a:p>
          <a:p>
            <a:pPr lvl="2">
              <a:spcBef>
                <a:spcPct val="30000"/>
              </a:spcBef>
            </a:pPr>
            <a:r>
              <a:rPr lang="en-US" dirty="0"/>
              <a:t>While a straddle strategy makes money when the stock and strike prices are far apart, a butterfly spread makes money when the stock and strike prices are close. </a:t>
            </a:r>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dirty="0" smtClean="0"/>
              <a:t>Butterfly </a:t>
            </a:r>
            <a:r>
              <a:rPr lang="en-US" dirty="0"/>
              <a:t>Spread</a:t>
            </a:r>
          </a:p>
        </p:txBody>
      </p:sp>
      <p:pic>
        <p:nvPicPr>
          <p:cNvPr id="92165" name="Picture 5" descr="BD20_17_20F06"/>
          <p:cNvPicPr preferRelativeResize="0">
            <a:picLocks noGrp="1" noChangeAspect="1" noChangeArrowheads="1"/>
          </p:cNvPicPr>
          <p:nvPr>
            <p:ph idx="1"/>
            <p:custDataLst>
              <p:tags r:id="rId1"/>
            </p:custDataLst>
          </p:nvPr>
        </p:nvPicPr>
        <p:blipFill>
          <a:blip r:embed="rId4" cstate="print"/>
          <a:stretch>
            <a:fillRect/>
          </a:stretch>
        </p:blipFill>
        <p:spPr>
          <a:xfrm>
            <a:off x="1334335" y="1774825"/>
            <a:ext cx="6475329" cy="4625975"/>
          </a:xfrm>
          <a:noFill/>
          <a:ln/>
        </p:spPr>
      </p:pic>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normAutofit/>
          </a:bodyPr>
          <a:lstStyle/>
          <a:p>
            <a:r>
              <a:rPr lang="en-US" dirty="0"/>
              <a:t>Combinations of </a:t>
            </a:r>
            <a:r>
              <a:rPr lang="en-US" dirty="0" smtClean="0"/>
              <a:t>Options</a:t>
            </a:r>
            <a:endParaRPr lang="en-US" dirty="0"/>
          </a:p>
        </p:txBody>
      </p:sp>
      <p:sp>
        <p:nvSpPr>
          <p:cNvPr id="94211" name="Rectangle 3"/>
          <p:cNvSpPr>
            <a:spLocks noGrp="1" noChangeArrowheads="1"/>
          </p:cNvSpPr>
          <p:nvPr>
            <p:ph idx="1"/>
          </p:nvPr>
        </p:nvSpPr>
        <p:spPr/>
        <p:txBody>
          <a:bodyPr>
            <a:normAutofit fontScale="92500" lnSpcReduction="10000"/>
          </a:bodyPr>
          <a:lstStyle/>
          <a:p>
            <a:r>
              <a:rPr lang="en-US" dirty="0"/>
              <a:t>Protective Put</a:t>
            </a:r>
          </a:p>
          <a:p>
            <a:pPr lvl="1">
              <a:spcBef>
                <a:spcPct val="30000"/>
              </a:spcBef>
            </a:pPr>
            <a:r>
              <a:rPr lang="en-US" dirty="0"/>
              <a:t>A long position in a put held on a stock you already own</a:t>
            </a:r>
          </a:p>
          <a:p>
            <a:pPr>
              <a:spcBef>
                <a:spcPct val="60000"/>
              </a:spcBef>
            </a:pPr>
            <a:r>
              <a:rPr lang="en-US" dirty="0"/>
              <a:t>Portfolio Insurance</a:t>
            </a:r>
          </a:p>
          <a:p>
            <a:pPr lvl="1">
              <a:spcBef>
                <a:spcPct val="30000"/>
              </a:spcBef>
            </a:pPr>
            <a:r>
              <a:rPr lang="en-US" dirty="0"/>
              <a:t>A protective put written on a portfolio rather than </a:t>
            </a:r>
            <a:br>
              <a:rPr lang="en-US" dirty="0"/>
            </a:br>
            <a:r>
              <a:rPr lang="en-US" dirty="0"/>
              <a:t>a single stock. When the put </a:t>
            </a:r>
            <a:r>
              <a:rPr lang="en-US" dirty="0" smtClean="0"/>
              <a:t>itself does </a:t>
            </a:r>
            <a:r>
              <a:rPr lang="en-US" dirty="0"/>
              <a:t>not </a:t>
            </a:r>
            <a:r>
              <a:rPr lang="en-US" dirty="0" smtClean="0"/>
              <a:t>trade</a:t>
            </a:r>
            <a:r>
              <a:rPr lang="en-US" dirty="0"/>
              <a:t>, </a:t>
            </a:r>
            <a:br>
              <a:rPr lang="en-US" dirty="0"/>
            </a:br>
            <a:r>
              <a:rPr lang="en-US" dirty="0"/>
              <a:t>it is synthetically created by constructing a </a:t>
            </a:r>
            <a:r>
              <a:rPr lang="en-US" dirty="0" smtClean="0"/>
              <a:t>replicating portfolio</a:t>
            </a:r>
          </a:p>
          <a:p>
            <a:pPr lvl="1">
              <a:spcBef>
                <a:spcPct val="30000"/>
              </a:spcBef>
            </a:pPr>
            <a:r>
              <a:rPr lang="en-US" dirty="0" smtClean="0"/>
              <a:t>Portfolio insurance can also be achieved by purchasing a bond and a call option.</a:t>
            </a:r>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dirty="0" smtClean="0"/>
              <a:t>Option </a:t>
            </a:r>
            <a:r>
              <a:rPr lang="en-US" dirty="0"/>
              <a:t>Basics</a:t>
            </a:r>
          </a:p>
        </p:txBody>
      </p:sp>
      <p:sp>
        <p:nvSpPr>
          <p:cNvPr id="20483" name="Rectangle 3"/>
          <p:cNvSpPr>
            <a:spLocks noGrp="1" noChangeArrowheads="1"/>
          </p:cNvSpPr>
          <p:nvPr>
            <p:ph idx="1"/>
          </p:nvPr>
        </p:nvSpPr>
        <p:spPr>
          <a:xfrm>
            <a:off x="457200" y="1775191"/>
            <a:ext cx="8229600" cy="4778009"/>
          </a:xfrm>
        </p:spPr>
        <p:txBody>
          <a:bodyPr>
            <a:normAutofit fontScale="85000" lnSpcReduction="20000"/>
          </a:bodyPr>
          <a:lstStyle/>
          <a:p>
            <a:r>
              <a:rPr lang="en-US" dirty="0"/>
              <a:t>Financial Option</a:t>
            </a:r>
          </a:p>
          <a:p>
            <a:pPr lvl="1">
              <a:spcBef>
                <a:spcPct val="30000"/>
              </a:spcBef>
            </a:pPr>
            <a:r>
              <a:rPr lang="en-US" dirty="0"/>
              <a:t>A contract that gives its owner the right (but not the obligation) to purchase or sell an asset at a fixed price as some future date</a:t>
            </a:r>
          </a:p>
          <a:p>
            <a:pPr>
              <a:spcBef>
                <a:spcPct val="60000"/>
              </a:spcBef>
            </a:pPr>
            <a:r>
              <a:rPr lang="en-US" dirty="0"/>
              <a:t>Call Option</a:t>
            </a:r>
          </a:p>
          <a:p>
            <a:pPr lvl="1">
              <a:spcBef>
                <a:spcPct val="30000"/>
              </a:spcBef>
            </a:pPr>
            <a:r>
              <a:rPr lang="en-US" dirty="0"/>
              <a:t>A financial option that gives its owner the right to buy an </a:t>
            </a:r>
            <a:r>
              <a:rPr lang="en-US" dirty="0" smtClean="0"/>
              <a:t>asset</a:t>
            </a:r>
          </a:p>
          <a:p>
            <a:r>
              <a:rPr lang="en-US" dirty="0" smtClean="0"/>
              <a:t>Put Option</a:t>
            </a:r>
          </a:p>
          <a:p>
            <a:pPr lvl="1">
              <a:spcBef>
                <a:spcPct val="30000"/>
              </a:spcBef>
            </a:pPr>
            <a:r>
              <a:rPr lang="en-US" dirty="0" smtClean="0"/>
              <a:t>A financial option that gives its owner the right to sell an asset</a:t>
            </a:r>
          </a:p>
          <a:p>
            <a:pPr>
              <a:spcBef>
                <a:spcPct val="60000"/>
              </a:spcBef>
            </a:pPr>
            <a:r>
              <a:rPr lang="en-US" dirty="0" smtClean="0"/>
              <a:t>Option Writer</a:t>
            </a:r>
          </a:p>
          <a:p>
            <a:pPr lvl="1">
              <a:spcBef>
                <a:spcPct val="30000"/>
              </a:spcBef>
            </a:pPr>
            <a:r>
              <a:rPr lang="en-US" dirty="0" smtClean="0"/>
              <a:t>The seller of an option contract</a:t>
            </a:r>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dirty="0" smtClean="0"/>
              <a:t>Portfolio </a:t>
            </a:r>
            <a:r>
              <a:rPr lang="en-US" dirty="0"/>
              <a:t>Insurance</a:t>
            </a:r>
          </a:p>
        </p:txBody>
      </p:sp>
      <p:pic>
        <p:nvPicPr>
          <p:cNvPr id="98309" name="Picture 5" descr="BD20_18_20F07"/>
          <p:cNvPicPr preferRelativeResize="0">
            <a:picLocks noGrp="1" noChangeAspect="1" noChangeArrowheads="1"/>
          </p:cNvPicPr>
          <p:nvPr>
            <p:ph idx="1"/>
            <p:custDataLst>
              <p:tags r:id="rId1"/>
            </p:custDataLst>
          </p:nvPr>
        </p:nvPicPr>
        <p:blipFill>
          <a:blip r:embed="rId4" cstate="print"/>
          <a:srcRect/>
          <a:stretch>
            <a:fillRect/>
          </a:stretch>
        </p:blipFill>
        <p:spPr>
          <a:xfrm>
            <a:off x="209550" y="1600200"/>
            <a:ext cx="8723313" cy="3771900"/>
          </a:xfrm>
          <a:noFill/>
          <a:ln/>
        </p:spPr>
      </p:pic>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dirty="0" smtClean="0"/>
              <a:t>Put-Call </a:t>
            </a:r>
            <a:r>
              <a:rPr lang="en-US" dirty="0"/>
              <a:t>Parity</a:t>
            </a:r>
          </a:p>
        </p:txBody>
      </p:sp>
      <p:sp>
        <p:nvSpPr>
          <p:cNvPr id="100355" name="Rectangle 3"/>
          <p:cNvSpPr>
            <a:spLocks noGrp="1" noChangeArrowheads="1"/>
          </p:cNvSpPr>
          <p:nvPr>
            <p:ph idx="1"/>
          </p:nvPr>
        </p:nvSpPr>
        <p:spPr/>
        <p:txBody>
          <a:bodyPr/>
          <a:lstStyle/>
          <a:p>
            <a:pPr>
              <a:lnSpc>
                <a:spcPct val="90000"/>
              </a:lnSpc>
            </a:pPr>
            <a:r>
              <a:rPr lang="en-US"/>
              <a:t>Consider the two different ways to construct portfolio insurance discussed above.</a:t>
            </a:r>
          </a:p>
          <a:p>
            <a:pPr lvl="1">
              <a:lnSpc>
                <a:spcPct val="90000"/>
              </a:lnSpc>
              <a:spcBef>
                <a:spcPct val="30000"/>
              </a:spcBef>
            </a:pPr>
            <a:r>
              <a:rPr lang="en-US"/>
              <a:t>Purchase the stock and a put </a:t>
            </a:r>
          </a:p>
          <a:p>
            <a:pPr lvl="1">
              <a:lnSpc>
                <a:spcPct val="90000"/>
              </a:lnSpc>
              <a:spcBef>
                <a:spcPct val="30000"/>
              </a:spcBef>
            </a:pPr>
            <a:r>
              <a:rPr lang="en-US"/>
              <a:t>Purchase a bond and a call </a:t>
            </a:r>
          </a:p>
          <a:p>
            <a:pPr>
              <a:lnSpc>
                <a:spcPct val="90000"/>
              </a:lnSpc>
              <a:spcBef>
                <a:spcPct val="60000"/>
              </a:spcBef>
            </a:pPr>
            <a:r>
              <a:rPr lang="en-US"/>
              <a:t>Because both positions provide exactly the same payoff, the Law of One Price requires that they must have the same price.</a:t>
            </a:r>
          </a:p>
        </p:txBody>
      </p:sp>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dirty="0" smtClean="0"/>
              <a:t>Put-Call Parity</a:t>
            </a:r>
            <a:endParaRPr lang="en-US" dirty="0"/>
          </a:p>
        </p:txBody>
      </p:sp>
      <p:sp>
        <p:nvSpPr>
          <p:cNvPr id="102403" name="Rectangle 3"/>
          <p:cNvSpPr>
            <a:spLocks noGrp="1" noChangeArrowheads="1"/>
          </p:cNvSpPr>
          <p:nvPr>
            <p:ph idx="1"/>
          </p:nvPr>
        </p:nvSpPr>
        <p:spPr/>
        <p:txBody>
          <a:bodyPr/>
          <a:lstStyle/>
          <a:p>
            <a:r>
              <a:rPr lang="en-US" dirty="0"/>
              <a:t>Therefore,</a:t>
            </a:r>
          </a:p>
          <a:p>
            <a:pPr lvl="1">
              <a:spcBef>
                <a:spcPct val="300000"/>
              </a:spcBef>
            </a:pPr>
            <a:r>
              <a:rPr lang="en-US" dirty="0"/>
              <a:t>Where </a:t>
            </a:r>
            <a:r>
              <a:rPr lang="en-US" i="1" dirty="0"/>
              <a:t>K</a:t>
            </a:r>
            <a:r>
              <a:rPr lang="en-US" dirty="0"/>
              <a:t> is the strike price of the option (the price </a:t>
            </a:r>
            <a:br>
              <a:rPr lang="en-US" dirty="0"/>
            </a:br>
            <a:r>
              <a:rPr lang="en-US" dirty="0"/>
              <a:t>you want to ensure that the stock will not drop </a:t>
            </a:r>
            <a:r>
              <a:rPr lang="en-US" dirty="0" smtClean="0"/>
              <a:t>below in the case of portfolio insurance), </a:t>
            </a:r>
            <a:r>
              <a:rPr lang="en-US" i="1" dirty="0"/>
              <a:t>C</a:t>
            </a:r>
            <a:r>
              <a:rPr lang="en-US" dirty="0"/>
              <a:t> is the call price, </a:t>
            </a:r>
            <a:r>
              <a:rPr lang="en-US" i="1" dirty="0"/>
              <a:t>P</a:t>
            </a:r>
            <a:r>
              <a:rPr lang="en-US" dirty="0"/>
              <a:t> is the put price, and </a:t>
            </a:r>
            <a:r>
              <a:rPr lang="en-US" i="1" dirty="0"/>
              <a:t>S</a:t>
            </a:r>
            <a:r>
              <a:rPr lang="en-US" dirty="0"/>
              <a:t> is the </a:t>
            </a:r>
            <a:r>
              <a:rPr lang="en-US" dirty="0" smtClean="0"/>
              <a:t>stock </a:t>
            </a:r>
            <a:r>
              <a:rPr lang="en-US" dirty="0"/>
              <a:t>price</a:t>
            </a:r>
          </a:p>
        </p:txBody>
      </p:sp>
      <p:graphicFrame>
        <p:nvGraphicFramePr>
          <p:cNvPr id="200704" name="Object 1024"/>
          <p:cNvGraphicFramePr>
            <a:graphicFrameLocks noChangeAspect="1"/>
          </p:cNvGraphicFramePr>
          <p:nvPr/>
        </p:nvGraphicFramePr>
        <p:xfrm>
          <a:off x="1155700" y="2679700"/>
          <a:ext cx="3873500" cy="520700"/>
        </p:xfrm>
        <a:graphic>
          <a:graphicData uri="http://schemas.openxmlformats.org/presentationml/2006/ole">
            <p:oleObj spid="_x0000_s200704" name="Equation" r:id="rId4" imgW="1523880" imgH="203040" progId="Equation.DSMT4">
              <p:embed/>
            </p:oleObj>
          </a:graphicData>
        </a:graphic>
      </p:graphicFrame>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dirty="0" smtClean="0"/>
              <a:t>Put-Call Parity</a:t>
            </a:r>
            <a:endParaRPr lang="en-US" dirty="0"/>
          </a:p>
        </p:txBody>
      </p:sp>
      <p:sp>
        <p:nvSpPr>
          <p:cNvPr id="104451" name="Rectangle 3"/>
          <p:cNvSpPr>
            <a:spLocks noGrp="1" noChangeArrowheads="1"/>
          </p:cNvSpPr>
          <p:nvPr>
            <p:ph idx="1"/>
          </p:nvPr>
        </p:nvSpPr>
        <p:spPr/>
        <p:txBody>
          <a:bodyPr/>
          <a:lstStyle/>
          <a:p>
            <a:r>
              <a:rPr lang="en-US"/>
              <a:t>Rearranging the terms gives an expression for the price of a European call option for a non-dividend-paying stock.</a:t>
            </a:r>
          </a:p>
          <a:p>
            <a:pPr lvl="1">
              <a:spcBef>
                <a:spcPct val="300000"/>
              </a:spcBef>
            </a:pPr>
            <a:r>
              <a:rPr lang="en-US"/>
              <a:t>This relationship between the value of the stock, </a:t>
            </a:r>
            <a:br>
              <a:rPr lang="en-US"/>
            </a:br>
            <a:r>
              <a:rPr lang="en-US"/>
              <a:t>the bond, and call and put options is known as </a:t>
            </a:r>
            <a:br>
              <a:rPr lang="en-US"/>
            </a:br>
            <a:r>
              <a:rPr lang="en-US" b="1"/>
              <a:t>put-call parity</a:t>
            </a:r>
            <a:r>
              <a:rPr lang="en-US"/>
              <a:t>.</a:t>
            </a:r>
          </a:p>
        </p:txBody>
      </p:sp>
      <p:graphicFrame>
        <p:nvGraphicFramePr>
          <p:cNvPr id="201728" name="Object 1024"/>
          <p:cNvGraphicFramePr>
            <a:graphicFrameLocks noChangeAspect="1"/>
          </p:cNvGraphicFramePr>
          <p:nvPr/>
        </p:nvGraphicFramePr>
        <p:xfrm>
          <a:off x="1079500" y="3517900"/>
          <a:ext cx="3873500" cy="520700"/>
        </p:xfrm>
        <a:graphic>
          <a:graphicData uri="http://schemas.openxmlformats.org/presentationml/2006/ole">
            <p:oleObj spid="_x0000_s201728" name="Equation" r:id="rId4" imgW="1523880" imgH="203040" progId="Equation.DSMT4">
              <p:embed/>
            </p:oleObj>
          </a:graphicData>
        </a:graphic>
      </p:graphicFrame>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92500"/>
          </a:bodyPr>
          <a:lstStyle/>
          <a:p>
            <a:pPr>
              <a:spcBef>
                <a:spcPct val="40000"/>
              </a:spcBef>
            </a:pPr>
            <a:r>
              <a:rPr lang="en-US" dirty="0" smtClean="0"/>
              <a:t>Problem</a:t>
            </a:r>
          </a:p>
          <a:p>
            <a:pPr lvl="1">
              <a:spcBef>
                <a:spcPct val="60000"/>
              </a:spcBef>
            </a:pPr>
            <a:r>
              <a:rPr lang="en-US" dirty="0" smtClean="0"/>
              <a:t>Assume:</a:t>
            </a:r>
          </a:p>
          <a:p>
            <a:pPr lvl="2">
              <a:spcBef>
                <a:spcPct val="40000"/>
              </a:spcBef>
            </a:pPr>
            <a:r>
              <a:rPr lang="en-US" dirty="0" smtClean="0"/>
              <a:t>You want to buy a one-year call option and put option on Dell. </a:t>
            </a:r>
          </a:p>
          <a:p>
            <a:pPr lvl="2">
              <a:spcBef>
                <a:spcPct val="40000"/>
              </a:spcBef>
            </a:pPr>
            <a:r>
              <a:rPr lang="en-US" dirty="0" smtClean="0"/>
              <a:t>The strike price for each is $25.</a:t>
            </a:r>
          </a:p>
          <a:p>
            <a:pPr lvl="2">
              <a:spcBef>
                <a:spcPct val="40000"/>
              </a:spcBef>
            </a:pPr>
            <a:r>
              <a:rPr lang="en-US" dirty="0" smtClean="0"/>
              <a:t>The current price per share of Dell is $21.87.</a:t>
            </a:r>
          </a:p>
          <a:p>
            <a:pPr lvl="2">
              <a:spcBef>
                <a:spcPct val="40000"/>
              </a:spcBef>
            </a:pPr>
            <a:r>
              <a:rPr lang="en-US" dirty="0" smtClean="0"/>
              <a:t>The risk-free rate is 5.5%.</a:t>
            </a:r>
          </a:p>
          <a:p>
            <a:pPr lvl="2">
              <a:spcBef>
                <a:spcPct val="40000"/>
              </a:spcBef>
            </a:pPr>
            <a:r>
              <a:rPr lang="en-US" dirty="0" smtClean="0"/>
              <a:t>The price of each call is $2.85</a:t>
            </a:r>
          </a:p>
          <a:p>
            <a:pPr lvl="1">
              <a:spcBef>
                <a:spcPct val="60000"/>
              </a:spcBef>
            </a:pPr>
            <a:r>
              <a:rPr lang="en-US" b="1" dirty="0" smtClean="0"/>
              <a:t>Using put-call parity, what should be the price of each put?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Solution</a:t>
            </a:r>
          </a:p>
          <a:p>
            <a:pPr lvl="1"/>
            <a:r>
              <a:rPr lang="en-US" dirty="0" smtClean="0"/>
              <a:t>Put-Call Parity states:</a:t>
            </a:r>
          </a:p>
        </p:txBody>
      </p:sp>
      <p:graphicFrame>
        <p:nvGraphicFramePr>
          <p:cNvPr id="362498" name="Object 2"/>
          <p:cNvGraphicFramePr>
            <a:graphicFrameLocks noChangeAspect="1"/>
          </p:cNvGraphicFramePr>
          <p:nvPr/>
        </p:nvGraphicFramePr>
        <p:xfrm>
          <a:off x="2755900" y="3136900"/>
          <a:ext cx="3873500" cy="520700"/>
        </p:xfrm>
        <a:graphic>
          <a:graphicData uri="http://schemas.openxmlformats.org/presentationml/2006/ole">
            <p:oleObj spid="_x0000_s362498" name="Equation" r:id="rId3" imgW="1523880" imgH="203040" progId="Equation.DSMT4">
              <p:embed/>
            </p:oleObj>
          </a:graphicData>
        </a:graphic>
      </p:graphicFrame>
      <p:graphicFrame>
        <p:nvGraphicFramePr>
          <p:cNvPr id="362499" name="Object 3"/>
          <p:cNvGraphicFramePr>
            <a:graphicFrameLocks noChangeAspect="1"/>
          </p:cNvGraphicFramePr>
          <p:nvPr/>
        </p:nvGraphicFramePr>
        <p:xfrm>
          <a:off x="1966913" y="3716337"/>
          <a:ext cx="5195887" cy="1008063"/>
        </p:xfrm>
        <a:graphic>
          <a:graphicData uri="http://schemas.openxmlformats.org/presentationml/2006/ole">
            <p:oleObj spid="_x0000_s362499" name="Equation" r:id="rId4" imgW="2044440" imgH="393480" progId="Equation.DSMT4">
              <p:embed/>
            </p:oleObj>
          </a:graphicData>
        </a:graphic>
      </p:graphicFrame>
      <p:graphicFrame>
        <p:nvGraphicFramePr>
          <p:cNvPr id="362500" name="Object 4"/>
          <p:cNvGraphicFramePr>
            <a:graphicFrameLocks noChangeAspect="1"/>
          </p:cNvGraphicFramePr>
          <p:nvPr/>
        </p:nvGraphicFramePr>
        <p:xfrm>
          <a:off x="3660775" y="4954587"/>
          <a:ext cx="1901825" cy="455613"/>
        </p:xfrm>
        <a:graphic>
          <a:graphicData uri="http://schemas.openxmlformats.org/presentationml/2006/ole">
            <p:oleObj spid="_x0000_s362500" name="Equation" r:id="rId5" imgW="749160" imgH="177480" progId="Equation.DSMT4">
              <p:embed/>
            </p:oleObj>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dirty="0" smtClean="0"/>
              <a:t>Put-Call Parity</a:t>
            </a:r>
            <a:endParaRPr lang="en-US" dirty="0"/>
          </a:p>
        </p:txBody>
      </p:sp>
      <p:sp>
        <p:nvSpPr>
          <p:cNvPr id="110595" name="Rectangle 3"/>
          <p:cNvSpPr>
            <a:spLocks noGrp="1" noChangeArrowheads="1"/>
          </p:cNvSpPr>
          <p:nvPr>
            <p:ph idx="1"/>
          </p:nvPr>
        </p:nvSpPr>
        <p:spPr/>
        <p:txBody>
          <a:bodyPr/>
          <a:lstStyle/>
          <a:p>
            <a:r>
              <a:rPr lang="en-US"/>
              <a:t>If the stock pays a dividend, put-call </a:t>
            </a:r>
            <a:br>
              <a:rPr lang="en-US"/>
            </a:br>
            <a:r>
              <a:rPr lang="en-US"/>
              <a:t>parity becomes</a:t>
            </a:r>
          </a:p>
        </p:txBody>
      </p:sp>
      <p:graphicFrame>
        <p:nvGraphicFramePr>
          <p:cNvPr id="110596" name="Object 4"/>
          <p:cNvGraphicFramePr>
            <a:graphicFrameLocks noChangeAspect="1"/>
          </p:cNvGraphicFramePr>
          <p:nvPr/>
        </p:nvGraphicFramePr>
        <p:xfrm>
          <a:off x="992187" y="3136900"/>
          <a:ext cx="5713413" cy="520700"/>
        </p:xfrm>
        <a:graphic>
          <a:graphicData uri="http://schemas.openxmlformats.org/presentationml/2006/ole">
            <p:oleObj spid="_x0000_s110596" name="Equation" r:id="rId4" imgW="2247840" imgH="203040" progId="Equation.DSMT4">
              <p:embed/>
            </p:oleObj>
          </a:graphicData>
        </a:graphic>
      </p:graphicFrame>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normAutofit/>
          </a:bodyPr>
          <a:lstStyle/>
          <a:p>
            <a:r>
              <a:rPr lang="en-US" dirty="0" smtClean="0"/>
              <a:t>Factors </a:t>
            </a:r>
            <a:r>
              <a:rPr lang="en-US" dirty="0"/>
              <a:t>Affecting Option Prices</a:t>
            </a:r>
          </a:p>
        </p:txBody>
      </p:sp>
      <p:sp>
        <p:nvSpPr>
          <p:cNvPr id="112643" name="Rectangle 3"/>
          <p:cNvSpPr>
            <a:spLocks noGrp="1" noChangeArrowheads="1"/>
          </p:cNvSpPr>
          <p:nvPr>
            <p:ph idx="1"/>
          </p:nvPr>
        </p:nvSpPr>
        <p:spPr/>
        <p:txBody>
          <a:bodyPr/>
          <a:lstStyle/>
          <a:p>
            <a:r>
              <a:rPr lang="en-US"/>
              <a:t>Strike Price and Stock Price</a:t>
            </a:r>
          </a:p>
          <a:p>
            <a:pPr lvl="1">
              <a:spcBef>
                <a:spcPct val="50000"/>
              </a:spcBef>
            </a:pPr>
            <a:r>
              <a:rPr lang="en-US"/>
              <a:t>The value of a call option increases (decreases) as </a:t>
            </a:r>
            <a:br>
              <a:rPr lang="en-US"/>
            </a:br>
            <a:r>
              <a:rPr lang="en-US"/>
              <a:t>the strike price decreases (increases), all other things held constant.</a:t>
            </a:r>
          </a:p>
          <a:p>
            <a:pPr lvl="1">
              <a:spcBef>
                <a:spcPct val="50000"/>
              </a:spcBef>
            </a:pPr>
            <a:r>
              <a:rPr lang="en-US"/>
              <a:t>The value of a put option increases (decreases) as </a:t>
            </a:r>
            <a:br>
              <a:rPr lang="en-US"/>
            </a:br>
            <a:r>
              <a:rPr lang="en-US"/>
              <a:t>the strike price increases (decreases), all other things held constant.</a:t>
            </a:r>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normAutofit/>
          </a:bodyPr>
          <a:lstStyle/>
          <a:p>
            <a:r>
              <a:rPr lang="en-US" dirty="0" smtClean="0"/>
              <a:t>Factors </a:t>
            </a:r>
            <a:r>
              <a:rPr lang="en-US" dirty="0"/>
              <a:t>Affecting </a:t>
            </a:r>
            <a:r>
              <a:rPr lang="en-US" dirty="0" smtClean="0"/>
              <a:t>Option Prices</a:t>
            </a:r>
            <a:endParaRPr lang="en-US" dirty="0"/>
          </a:p>
        </p:txBody>
      </p:sp>
      <p:sp>
        <p:nvSpPr>
          <p:cNvPr id="114691" name="Rectangle 3"/>
          <p:cNvSpPr>
            <a:spLocks noGrp="1" noChangeArrowheads="1"/>
          </p:cNvSpPr>
          <p:nvPr>
            <p:ph idx="1"/>
          </p:nvPr>
        </p:nvSpPr>
        <p:spPr/>
        <p:txBody>
          <a:bodyPr/>
          <a:lstStyle/>
          <a:p>
            <a:r>
              <a:rPr lang="en-US"/>
              <a:t>Strike Price and Stock Price</a:t>
            </a:r>
          </a:p>
          <a:p>
            <a:pPr lvl="1">
              <a:spcBef>
                <a:spcPct val="50000"/>
              </a:spcBef>
            </a:pPr>
            <a:r>
              <a:rPr lang="en-US"/>
              <a:t>The value of a call option increases (decreases) as </a:t>
            </a:r>
            <a:br>
              <a:rPr lang="en-US"/>
            </a:br>
            <a:r>
              <a:rPr lang="en-US"/>
              <a:t>the stock price increases (decreases), all other things held constant.</a:t>
            </a:r>
          </a:p>
          <a:p>
            <a:pPr lvl="1">
              <a:spcBef>
                <a:spcPct val="50000"/>
              </a:spcBef>
            </a:pPr>
            <a:r>
              <a:rPr lang="en-US"/>
              <a:t>The value of a put option increases (decreases) as </a:t>
            </a:r>
            <a:br>
              <a:rPr lang="en-US"/>
            </a:br>
            <a:r>
              <a:rPr lang="en-US"/>
              <a:t>the stock price decreases (increases), all other things held constant.</a:t>
            </a:r>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normAutofit fontScale="90000"/>
          </a:bodyPr>
          <a:lstStyle/>
          <a:p>
            <a:r>
              <a:rPr lang="en-US"/>
              <a:t>Arbitrage Bounds on Option Prices</a:t>
            </a:r>
          </a:p>
        </p:txBody>
      </p:sp>
      <p:sp>
        <p:nvSpPr>
          <p:cNvPr id="116739" name="Rectangle 3"/>
          <p:cNvSpPr>
            <a:spLocks noGrp="1" noChangeArrowheads="1"/>
          </p:cNvSpPr>
          <p:nvPr>
            <p:ph idx="1"/>
          </p:nvPr>
        </p:nvSpPr>
        <p:spPr/>
        <p:txBody>
          <a:bodyPr/>
          <a:lstStyle/>
          <a:p>
            <a:pPr>
              <a:spcBef>
                <a:spcPct val="60000"/>
              </a:spcBef>
            </a:pPr>
            <a:r>
              <a:rPr lang="en-US" i="1"/>
              <a:t>An American option cannot be worth less than its European counterpart</a:t>
            </a:r>
            <a:r>
              <a:rPr lang="en-US"/>
              <a:t>.</a:t>
            </a:r>
          </a:p>
          <a:p>
            <a:pPr>
              <a:spcBef>
                <a:spcPct val="60000"/>
              </a:spcBef>
            </a:pPr>
            <a:r>
              <a:rPr lang="en-US" i="1"/>
              <a:t>A put option cannot be worth more than its </a:t>
            </a:r>
            <a:br>
              <a:rPr lang="en-US" i="1"/>
            </a:br>
            <a:r>
              <a:rPr lang="en-US" i="1"/>
              <a:t>strike price</a:t>
            </a:r>
            <a:r>
              <a:rPr lang="en-US"/>
              <a:t>.</a:t>
            </a:r>
          </a:p>
          <a:p>
            <a:pPr>
              <a:spcBef>
                <a:spcPct val="60000"/>
              </a:spcBef>
            </a:pPr>
            <a:r>
              <a:rPr lang="en-US" i="1"/>
              <a:t>A call option cannot be worth more than the </a:t>
            </a:r>
            <a:br>
              <a:rPr lang="en-US" i="1"/>
            </a:br>
            <a:r>
              <a:rPr lang="en-US" i="1"/>
              <a:t>stock itself</a:t>
            </a:r>
            <a:r>
              <a:rPr lang="en-US"/>
              <a:t>.</a:t>
            </a:r>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ChangeArrowheads="1"/>
          </p:cNvSpPr>
          <p:nvPr>
            <p:ph type="title"/>
          </p:nvPr>
        </p:nvSpPr>
        <p:spPr/>
        <p:txBody>
          <a:bodyPr/>
          <a:lstStyle/>
          <a:p>
            <a:r>
              <a:rPr lang="en-US"/>
              <a:t>Understanding Option Contracts</a:t>
            </a:r>
          </a:p>
        </p:txBody>
      </p:sp>
      <p:sp>
        <p:nvSpPr>
          <p:cNvPr id="24581" name="Rectangle 5"/>
          <p:cNvSpPr>
            <a:spLocks noGrp="1" noChangeArrowheads="1"/>
          </p:cNvSpPr>
          <p:nvPr>
            <p:ph idx="1"/>
          </p:nvPr>
        </p:nvSpPr>
        <p:spPr/>
        <p:txBody>
          <a:bodyPr>
            <a:normAutofit fontScale="92500"/>
          </a:bodyPr>
          <a:lstStyle/>
          <a:p>
            <a:r>
              <a:rPr lang="en-US"/>
              <a:t>Exercising an Option</a:t>
            </a:r>
          </a:p>
          <a:p>
            <a:pPr lvl="1"/>
            <a:r>
              <a:rPr lang="en-US"/>
              <a:t>When a holder of an option enforces the agreement and buys or sells a share of stock at the agreed-</a:t>
            </a:r>
            <a:br>
              <a:rPr lang="en-US"/>
            </a:br>
            <a:r>
              <a:rPr lang="en-US"/>
              <a:t>upon price</a:t>
            </a:r>
          </a:p>
          <a:p>
            <a:r>
              <a:rPr lang="en-US"/>
              <a:t>Strike Price (Exercise Price)</a:t>
            </a:r>
          </a:p>
          <a:p>
            <a:pPr lvl="1"/>
            <a:r>
              <a:rPr lang="en-US"/>
              <a:t>The price at which an option holder buys or sells a share of stock when the option is exercised</a:t>
            </a:r>
          </a:p>
          <a:p>
            <a:r>
              <a:rPr lang="en-US"/>
              <a:t>Expiration Date</a:t>
            </a:r>
          </a:p>
          <a:p>
            <a:pPr lvl="1"/>
            <a:r>
              <a:rPr lang="en-US"/>
              <a:t>The last date on which an option holder has the right to exercise the option</a:t>
            </a:r>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normAutofit fontScale="90000"/>
          </a:bodyPr>
          <a:lstStyle/>
          <a:p>
            <a:r>
              <a:rPr lang="en-US" dirty="0"/>
              <a:t>Arbitrage Bounds on </a:t>
            </a:r>
            <a:r>
              <a:rPr lang="en-US" dirty="0" smtClean="0"/>
              <a:t>Option Prices</a:t>
            </a:r>
            <a:endParaRPr lang="en-US" dirty="0"/>
          </a:p>
        </p:txBody>
      </p:sp>
      <p:sp>
        <p:nvSpPr>
          <p:cNvPr id="118787" name="Rectangle 3"/>
          <p:cNvSpPr>
            <a:spLocks noGrp="1" noChangeArrowheads="1"/>
          </p:cNvSpPr>
          <p:nvPr>
            <p:ph idx="1"/>
          </p:nvPr>
        </p:nvSpPr>
        <p:spPr/>
        <p:txBody>
          <a:bodyPr>
            <a:normAutofit/>
          </a:bodyPr>
          <a:lstStyle/>
          <a:p>
            <a:r>
              <a:rPr lang="en-US" dirty="0"/>
              <a:t>Intrinsic Value</a:t>
            </a:r>
          </a:p>
          <a:p>
            <a:pPr lvl="1">
              <a:spcBef>
                <a:spcPct val="50000"/>
              </a:spcBef>
            </a:pPr>
            <a:r>
              <a:rPr lang="en-US" dirty="0"/>
              <a:t>The amount by which an option is in-the-money, or zero if the option is out-of-the-money</a:t>
            </a:r>
          </a:p>
          <a:p>
            <a:pPr lvl="2">
              <a:spcBef>
                <a:spcPct val="30000"/>
              </a:spcBef>
            </a:pPr>
            <a:r>
              <a:rPr lang="en-US" i="1" dirty="0"/>
              <a:t>An American option cannot be worth less than its </a:t>
            </a:r>
            <a:br>
              <a:rPr lang="en-US" i="1" dirty="0"/>
            </a:br>
            <a:r>
              <a:rPr lang="en-US" i="1" dirty="0"/>
              <a:t>intrinsic </a:t>
            </a:r>
            <a:r>
              <a:rPr lang="en-US" i="1" dirty="0" smtClean="0"/>
              <a:t>value</a:t>
            </a:r>
          </a:p>
          <a:p>
            <a:r>
              <a:rPr lang="en-US" dirty="0" smtClean="0"/>
              <a:t>Time Value (sometimes called Option Value)</a:t>
            </a:r>
          </a:p>
          <a:p>
            <a:pPr lvl="1">
              <a:spcBef>
                <a:spcPct val="50000"/>
              </a:spcBef>
            </a:pPr>
            <a:r>
              <a:rPr lang="en-US" dirty="0" smtClean="0"/>
              <a:t>The difference between an option’s price and its intrinsic value</a:t>
            </a:r>
          </a:p>
          <a:p>
            <a:pPr lvl="2">
              <a:spcBef>
                <a:spcPct val="30000"/>
              </a:spcBef>
            </a:pPr>
            <a:r>
              <a:rPr lang="en-US" i="1" dirty="0" smtClean="0"/>
              <a:t>An American option cannot have a negative time value</a:t>
            </a:r>
            <a:r>
              <a:rPr lang="en-US" dirty="0" smtClean="0"/>
              <a:t>.</a:t>
            </a:r>
          </a:p>
        </p:txBody>
      </p:sp>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normAutofit fontScale="90000"/>
          </a:bodyPr>
          <a:lstStyle/>
          <a:p>
            <a:r>
              <a:rPr lang="en-US"/>
              <a:t>Option Prices and the Exercise Date</a:t>
            </a:r>
          </a:p>
        </p:txBody>
      </p:sp>
      <p:sp>
        <p:nvSpPr>
          <p:cNvPr id="122883" name="Rectangle 3"/>
          <p:cNvSpPr>
            <a:spLocks noGrp="1" noChangeArrowheads="1"/>
          </p:cNvSpPr>
          <p:nvPr>
            <p:ph idx="1"/>
          </p:nvPr>
        </p:nvSpPr>
        <p:spPr>
          <a:xfrm>
            <a:off x="457200" y="1600200"/>
            <a:ext cx="8229600" cy="4876800"/>
          </a:xfrm>
        </p:spPr>
        <p:txBody>
          <a:bodyPr/>
          <a:lstStyle/>
          <a:p>
            <a:r>
              <a:rPr lang="en-US"/>
              <a:t>For American options, the longer the time to the exercise date, the more valuable the option</a:t>
            </a:r>
          </a:p>
          <a:p>
            <a:pPr lvl="1">
              <a:spcBef>
                <a:spcPct val="50000"/>
              </a:spcBef>
            </a:pPr>
            <a:r>
              <a:rPr lang="en-US" i="1"/>
              <a:t>An American option with a later exercise date cannot be worth less than an otherwise identical American option with an earlier exercise date</a:t>
            </a:r>
            <a:r>
              <a:rPr lang="en-US"/>
              <a:t>.</a:t>
            </a:r>
          </a:p>
          <a:p>
            <a:pPr lvl="2">
              <a:spcBef>
                <a:spcPct val="30000"/>
              </a:spcBef>
            </a:pPr>
            <a:r>
              <a:rPr lang="en-US" i="1"/>
              <a:t>However, a European option with a later exercise date can be worth less than an otherwise identical European option with an earlier exercise date</a:t>
            </a:r>
          </a:p>
        </p:txBody>
      </p:sp>
    </p:spTree>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en-US"/>
              <a:t>Option Prices and Volatility</a:t>
            </a:r>
          </a:p>
        </p:txBody>
      </p:sp>
      <p:sp>
        <p:nvSpPr>
          <p:cNvPr id="124931" name="Rectangle 3"/>
          <p:cNvSpPr>
            <a:spLocks noGrp="1" noChangeArrowheads="1"/>
          </p:cNvSpPr>
          <p:nvPr>
            <p:ph idx="1"/>
          </p:nvPr>
        </p:nvSpPr>
        <p:spPr/>
        <p:txBody>
          <a:bodyPr/>
          <a:lstStyle/>
          <a:p>
            <a:r>
              <a:rPr lang="en-US" i="1"/>
              <a:t>The value of an option generally increases with the volatility of the stock</a:t>
            </a:r>
            <a:r>
              <a:rPr lang="en-US"/>
              <a:t>.</a:t>
            </a:r>
          </a:p>
        </p:txBody>
      </p:sp>
    </p:spTree>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US" dirty="0" smtClean="0"/>
              <a:t>Exercising </a:t>
            </a:r>
            <a:r>
              <a:rPr lang="en-US" dirty="0"/>
              <a:t>Options Early</a:t>
            </a:r>
          </a:p>
        </p:txBody>
      </p:sp>
      <p:sp>
        <p:nvSpPr>
          <p:cNvPr id="131075" name="Rectangle 3"/>
          <p:cNvSpPr>
            <a:spLocks noGrp="1" noChangeArrowheads="1"/>
          </p:cNvSpPr>
          <p:nvPr>
            <p:ph idx="1"/>
          </p:nvPr>
        </p:nvSpPr>
        <p:spPr/>
        <p:txBody>
          <a:bodyPr/>
          <a:lstStyle/>
          <a:p>
            <a:r>
              <a:rPr lang="en-US"/>
              <a:t>Although an American option cannot be worth less than its European counterpart, they may have equal value.</a:t>
            </a:r>
          </a:p>
        </p:txBody>
      </p:sp>
    </p:spTree>
  </p:cSld>
  <p:clrMapOvr>
    <a:masterClrMapping/>
  </p:clrMapOvr>
  <p:transitio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n-US"/>
              <a:t>Non-Dividend-Paying Stocks</a:t>
            </a:r>
          </a:p>
        </p:txBody>
      </p:sp>
      <p:sp>
        <p:nvSpPr>
          <p:cNvPr id="133123" name="Rectangle 3"/>
          <p:cNvSpPr>
            <a:spLocks noGrp="1" noChangeArrowheads="1"/>
          </p:cNvSpPr>
          <p:nvPr>
            <p:ph idx="1"/>
          </p:nvPr>
        </p:nvSpPr>
        <p:spPr>
          <a:xfrm>
            <a:off x="304800" y="2286000"/>
            <a:ext cx="8458200" cy="4038600"/>
          </a:xfrm>
        </p:spPr>
        <p:txBody>
          <a:bodyPr/>
          <a:lstStyle/>
          <a:p>
            <a:r>
              <a:rPr lang="en-US"/>
              <a:t>For a non-dividend paying stock, Put-Call Parity can be written as	</a:t>
            </a:r>
          </a:p>
          <a:p>
            <a:pPr lvl="1">
              <a:spcBef>
                <a:spcPct val="350000"/>
              </a:spcBef>
            </a:pPr>
            <a:r>
              <a:rPr lang="en-US"/>
              <a:t>Where </a:t>
            </a:r>
            <a:r>
              <a:rPr lang="en-US" i="1"/>
              <a:t>dis(K)</a:t>
            </a:r>
            <a:r>
              <a:rPr lang="en-US"/>
              <a:t> is the amount of the discount from face value of the zero-coupon bond </a:t>
            </a:r>
            <a:r>
              <a:rPr lang="en-US" i="1"/>
              <a:t>K</a:t>
            </a:r>
            <a:endParaRPr lang="en-US"/>
          </a:p>
        </p:txBody>
      </p:sp>
      <p:graphicFrame>
        <p:nvGraphicFramePr>
          <p:cNvPr id="202752" name="Object 1024"/>
          <p:cNvGraphicFramePr>
            <a:graphicFrameLocks noChangeAspect="1"/>
          </p:cNvGraphicFramePr>
          <p:nvPr/>
        </p:nvGraphicFramePr>
        <p:xfrm>
          <a:off x="663575" y="1703388"/>
          <a:ext cx="4899025" cy="658812"/>
        </p:xfrm>
        <a:graphic>
          <a:graphicData uri="http://schemas.openxmlformats.org/presentationml/2006/ole">
            <p:oleObj spid="_x0000_s202752" name="Equation" r:id="rId4" imgW="1523880" imgH="203040" progId="Equation.DSMT4">
              <p:embed/>
            </p:oleObj>
          </a:graphicData>
        </a:graphic>
      </p:graphicFrame>
      <p:graphicFrame>
        <p:nvGraphicFramePr>
          <p:cNvPr id="202753" name="Object 1025"/>
          <p:cNvGraphicFramePr>
            <a:graphicFrameLocks noChangeAspect="1"/>
          </p:cNvGraphicFramePr>
          <p:nvPr/>
        </p:nvGraphicFramePr>
        <p:xfrm>
          <a:off x="646113" y="3592513"/>
          <a:ext cx="4840287" cy="979487"/>
        </p:xfrm>
        <a:graphic>
          <a:graphicData uri="http://schemas.openxmlformats.org/presentationml/2006/ole">
            <p:oleObj spid="_x0000_s202753" name="Equation" r:id="rId5" imgW="1904760" imgH="380880" progId="Equation.DSMT4">
              <p:embed/>
            </p:oleObj>
          </a:graphicData>
        </a:graphic>
      </p:graphicFrame>
    </p:spTree>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normAutofit/>
          </a:bodyPr>
          <a:lstStyle/>
          <a:p>
            <a:r>
              <a:rPr lang="en-US" dirty="0"/>
              <a:t>Non-Dividend-Paying </a:t>
            </a:r>
            <a:r>
              <a:rPr lang="en-US" dirty="0" smtClean="0"/>
              <a:t>Stocks</a:t>
            </a:r>
            <a:endParaRPr lang="en-US" dirty="0"/>
          </a:p>
        </p:txBody>
      </p:sp>
      <p:sp>
        <p:nvSpPr>
          <p:cNvPr id="135171" name="Rectangle 3"/>
          <p:cNvSpPr>
            <a:spLocks noGrp="1" noChangeArrowheads="1"/>
          </p:cNvSpPr>
          <p:nvPr>
            <p:ph idx="1"/>
          </p:nvPr>
        </p:nvSpPr>
        <p:spPr/>
        <p:txBody>
          <a:bodyPr/>
          <a:lstStyle/>
          <a:p>
            <a:r>
              <a:rPr lang="en-US"/>
              <a:t>Because </a:t>
            </a:r>
            <a:r>
              <a:rPr lang="en-US" i="1"/>
              <a:t>dis(K)</a:t>
            </a:r>
            <a:r>
              <a:rPr lang="en-US"/>
              <a:t> and </a:t>
            </a:r>
            <a:r>
              <a:rPr lang="en-US" i="1"/>
              <a:t>P</a:t>
            </a:r>
            <a:r>
              <a:rPr lang="en-US"/>
              <a:t> must be positive before the expiration date, a European call always has a positive time value. </a:t>
            </a:r>
          </a:p>
          <a:p>
            <a:pPr lvl="1">
              <a:spcBef>
                <a:spcPct val="50000"/>
              </a:spcBef>
            </a:pPr>
            <a:r>
              <a:rPr lang="en-US"/>
              <a:t>Since an American option is worth at least as much as a European option, it must also have a positive time value before expiration.</a:t>
            </a:r>
          </a:p>
          <a:p>
            <a:pPr lvl="2">
              <a:spcBef>
                <a:spcPct val="30000"/>
              </a:spcBef>
            </a:pPr>
            <a:r>
              <a:rPr lang="en-US"/>
              <a:t>Thus, </a:t>
            </a:r>
            <a:r>
              <a:rPr lang="en-US" i="1"/>
              <a:t>the price of any call option on a non-dividend-paying stock always exceeds its intrinsic value prior to expiration</a:t>
            </a:r>
            <a:r>
              <a:rPr lang="en-US"/>
              <a:t>.</a:t>
            </a:r>
          </a:p>
        </p:txBody>
      </p:sp>
    </p:spTree>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normAutofit/>
          </a:bodyPr>
          <a:lstStyle/>
          <a:p>
            <a:r>
              <a:rPr lang="en-US" dirty="0"/>
              <a:t>Non-Dividend-Paying </a:t>
            </a:r>
            <a:r>
              <a:rPr lang="en-US" dirty="0" smtClean="0"/>
              <a:t>Stocks</a:t>
            </a:r>
            <a:endParaRPr lang="en-US" dirty="0"/>
          </a:p>
        </p:txBody>
      </p:sp>
      <p:sp>
        <p:nvSpPr>
          <p:cNvPr id="137219" name="Rectangle 3"/>
          <p:cNvSpPr>
            <a:spLocks noGrp="1" noChangeArrowheads="1"/>
          </p:cNvSpPr>
          <p:nvPr>
            <p:ph idx="1"/>
          </p:nvPr>
        </p:nvSpPr>
        <p:spPr/>
        <p:txBody>
          <a:bodyPr/>
          <a:lstStyle/>
          <a:p>
            <a:pPr>
              <a:lnSpc>
                <a:spcPct val="90000"/>
              </a:lnSpc>
            </a:pPr>
            <a:r>
              <a:rPr lang="en-US"/>
              <a:t>This implies that it is never optimal to exercise a call option on a non-dividend paying stock early. </a:t>
            </a:r>
          </a:p>
          <a:p>
            <a:pPr lvl="1">
              <a:lnSpc>
                <a:spcPct val="90000"/>
              </a:lnSpc>
              <a:spcBef>
                <a:spcPct val="50000"/>
              </a:spcBef>
            </a:pPr>
            <a:r>
              <a:rPr lang="en-US"/>
              <a:t>You are always better off just selling the option.</a:t>
            </a:r>
          </a:p>
          <a:p>
            <a:pPr lvl="1">
              <a:lnSpc>
                <a:spcPct val="90000"/>
              </a:lnSpc>
              <a:spcBef>
                <a:spcPct val="50000"/>
              </a:spcBef>
            </a:pPr>
            <a:r>
              <a:rPr lang="en-US"/>
              <a:t>Because it is never optimal to exercise an American call on a non-dividend-paying stock early, </a:t>
            </a:r>
            <a:r>
              <a:rPr lang="en-US" i="1"/>
              <a:t>an American call on a non-dividend paying stock has the same price as its European counterpart</a:t>
            </a:r>
            <a:r>
              <a:rPr lang="en-US"/>
              <a:t>.</a:t>
            </a:r>
          </a:p>
        </p:txBody>
      </p:sp>
    </p:spTree>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70" name="Rectangle 6"/>
          <p:cNvSpPr>
            <a:spLocks noGrp="1" noChangeArrowheads="1"/>
          </p:cNvSpPr>
          <p:nvPr>
            <p:ph type="title"/>
          </p:nvPr>
        </p:nvSpPr>
        <p:spPr/>
        <p:txBody>
          <a:bodyPr>
            <a:normAutofit/>
          </a:bodyPr>
          <a:lstStyle/>
          <a:p>
            <a:r>
              <a:rPr lang="en-US" dirty="0"/>
              <a:t>Non-Dividend-Paying </a:t>
            </a:r>
            <a:r>
              <a:rPr lang="en-US" dirty="0" smtClean="0"/>
              <a:t>Stocks</a:t>
            </a:r>
            <a:endParaRPr lang="en-US" dirty="0"/>
          </a:p>
        </p:txBody>
      </p:sp>
      <p:sp>
        <p:nvSpPr>
          <p:cNvPr id="139271" name="Rectangle 7"/>
          <p:cNvSpPr>
            <a:spLocks noGrp="1" noChangeArrowheads="1"/>
          </p:cNvSpPr>
          <p:nvPr>
            <p:ph idx="1"/>
          </p:nvPr>
        </p:nvSpPr>
        <p:spPr/>
        <p:txBody>
          <a:bodyPr/>
          <a:lstStyle/>
          <a:p>
            <a:r>
              <a:rPr lang="en-US" dirty="0"/>
              <a:t>However, it may be optimal to exercise a put option on a non-dividend paying stock early. </a:t>
            </a:r>
          </a:p>
          <a:p>
            <a:pPr lvl="1"/>
            <a:endParaRPr lang="en-US" dirty="0"/>
          </a:p>
        </p:txBody>
      </p:sp>
      <p:graphicFrame>
        <p:nvGraphicFramePr>
          <p:cNvPr id="203776" name="Object 1024"/>
          <p:cNvGraphicFramePr>
            <a:graphicFrameLocks noChangeAspect="1"/>
          </p:cNvGraphicFramePr>
          <p:nvPr/>
        </p:nvGraphicFramePr>
        <p:xfrm>
          <a:off x="995363" y="3135312"/>
          <a:ext cx="4872037" cy="979488"/>
        </p:xfrm>
        <a:graphic>
          <a:graphicData uri="http://schemas.openxmlformats.org/presentationml/2006/ole">
            <p:oleObj spid="_x0000_s203776" name="Equation" r:id="rId4" imgW="1917360" imgH="380880" progId="Equation.DSMT4">
              <p:embed/>
            </p:oleObj>
          </a:graphicData>
        </a:graphic>
      </p:graphicFrame>
    </p:spTree>
  </p:cSld>
  <p:clrMapOvr>
    <a:masterClrMapping/>
  </p:clrMapOvr>
  <p:transition spd="med">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Rectangle 4"/>
          <p:cNvSpPr>
            <a:spLocks noGrp="1" noChangeArrowheads="1"/>
          </p:cNvSpPr>
          <p:nvPr>
            <p:ph type="title"/>
          </p:nvPr>
        </p:nvSpPr>
        <p:spPr/>
        <p:txBody>
          <a:bodyPr>
            <a:normAutofit/>
          </a:bodyPr>
          <a:lstStyle/>
          <a:p>
            <a:r>
              <a:rPr lang="en-US" dirty="0"/>
              <a:t>Non-Dividend-Paying </a:t>
            </a:r>
            <a:r>
              <a:rPr lang="en-US" dirty="0" smtClean="0"/>
              <a:t>Stocks</a:t>
            </a:r>
            <a:endParaRPr lang="en-US" dirty="0"/>
          </a:p>
        </p:txBody>
      </p:sp>
      <p:sp>
        <p:nvSpPr>
          <p:cNvPr id="141317" name="Rectangle 5"/>
          <p:cNvSpPr>
            <a:spLocks noGrp="1" noChangeArrowheads="1"/>
          </p:cNvSpPr>
          <p:nvPr>
            <p:ph idx="1"/>
          </p:nvPr>
        </p:nvSpPr>
        <p:spPr/>
        <p:txBody>
          <a:bodyPr/>
          <a:lstStyle/>
          <a:p>
            <a:pPr>
              <a:lnSpc>
                <a:spcPct val="90000"/>
              </a:lnSpc>
            </a:pPr>
            <a:r>
              <a:rPr lang="en-US"/>
              <a:t>When a put option is sufficiently deep in-the-money, </a:t>
            </a:r>
            <a:r>
              <a:rPr lang="en-US" i="1"/>
              <a:t>dis(K) </a:t>
            </a:r>
            <a:r>
              <a:rPr lang="en-US"/>
              <a:t>will be large relative to the value of the call, and the time value of a European put option will be negative. In that case, the European put will sell for less than its intrinsic value.</a:t>
            </a:r>
          </a:p>
          <a:p>
            <a:pPr lvl="1">
              <a:lnSpc>
                <a:spcPct val="90000"/>
              </a:lnSpc>
              <a:spcBef>
                <a:spcPct val="50000"/>
              </a:spcBef>
            </a:pPr>
            <a:r>
              <a:rPr lang="en-US"/>
              <a:t>However, its American counterpart cannot sell for less than its intrinsic value, which implies that </a:t>
            </a:r>
            <a:r>
              <a:rPr lang="en-US" i="1"/>
              <a:t>an American put option can be worth more than an otherwise identical European option</a:t>
            </a:r>
            <a:r>
              <a:rPr lang="en-US"/>
              <a:t>.</a:t>
            </a:r>
          </a:p>
        </p:txBody>
      </p:sp>
    </p:spTree>
  </p:cSld>
  <p:clrMapOvr>
    <a:masterClrMapping/>
  </p:clrMapOvr>
  <p:transition spd="med">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normAutofit/>
          </a:bodyPr>
          <a:lstStyle/>
          <a:p>
            <a:r>
              <a:rPr lang="en-US" dirty="0" smtClean="0"/>
              <a:t>Options </a:t>
            </a:r>
            <a:r>
              <a:rPr lang="en-US" dirty="0"/>
              <a:t>and Corporate Finance</a:t>
            </a:r>
          </a:p>
        </p:txBody>
      </p:sp>
      <p:sp>
        <p:nvSpPr>
          <p:cNvPr id="163843" name="Rectangle 3"/>
          <p:cNvSpPr>
            <a:spLocks noGrp="1" noChangeArrowheads="1"/>
          </p:cNvSpPr>
          <p:nvPr>
            <p:ph idx="1"/>
          </p:nvPr>
        </p:nvSpPr>
        <p:spPr/>
        <p:txBody>
          <a:bodyPr/>
          <a:lstStyle/>
          <a:p>
            <a:pPr>
              <a:lnSpc>
                <a:spcPct val="90000"/>
              </a:lnSpc>
            </a:pPr>
            <a:r>
              <a:rPr lang="en-US"/>
              <a:t>Equity as a Call Option</a:t>
            </a:r>
          </a:p>
          <a:p>
            <a:pPr lvl="1">
              <a:lnSpc>
                <a:spcPct val="90000"/>
              </a:lnSpc>
              <a:spcBef>
                <a:spcPct val="60000"/>
              </a:spcBef>
            </a:pPr>
            <a:r>
              <a:rPr lang="en-US"/>
              <a:t>A share of stock can be thought of as a call option on the assets of the firm with a strike price equal to the value of debt outstanding.</a:t>
            </a:r>
          </a:p>
          <a:p>
            <a:pPr lvl="2">
              <a:lnSpc>
                <a:spcPct val="90000"/>
              </a:lnSpc>
              <a:spcBef>
                <a:spcPct val="40000"/>
              </a:spcBef>
            </a:pPr>
            <a:r>
              <a:rPr lang="en-US"/>
              <a:t>If the firm’s value does not exceed the value of debt outstanding at the end of the period, the firm must declare bankruptcy and the equity holders receive nothing. </a:t>
            </a:r>
          </a:p>
          <a:p>
            <a:pPr lvl="2">
              <a:lnSpc>
                <a:spcPct val="90000"/>
              </a:lnSpc>
              <a:spcBef>
                <a:spcPct val="40000"/>
              </a:spcBef>
            </a:pPr>
            <a:r>
              <a:rPr lang="en-US"/>
              <a:t>If the value exceeds the value of debt outstanding, </a:t>
            </a:r>
            <a:br>
              <a:rPr lang="en-US"/>
            </a:br>
            <a:r>
              <a:rPr lang="en-US"/>
              <a:t>the equity holders get whatever is left once the debt has been repaid.</a:t>
            </a:r>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r>
              <a:rPr lang="en-US" dirty="0"/>
              <a:t>Understanding Option </a:t>
            </a:r>
            <a:r>
              <a:rPr lang="en-US" dirty="0" smtClean="0"/>
              <a:t>Contracts</a:t>
            </a:r>
            <a:endParaRPr lang="en-US" dirty="0"/>
          </a:p>
        </p:txBody>
      </p:sp>
      <p:sp>
        <p:nvSpPr>
          <p:cNvPr id="26627" name="Rectangle 3"/>
          <p:cNvSpPr>
            <a:spLocks noGrp="1" noChangeArrowheads="1"/>
          </p:cNvSpPr>
          <p:nvPr>
            <p:ph idx="1"/>
          </p:nvPr>
        </p:nvSpPr>
        <p:spPr/>
        <p:txBody>
          <a:bodyPr/>
          <a:lstStyle/>
          <a:p>
            <a:pPr>
              <a:lnSpc>
                <a:spcPct val="90000"/>
              </a:lnSpc>
            </a:pPr>
            <a:r>
              <a:rPr lang="en-US"/>
              <a:t>American Option</a:t>
            </a:r>
          </a:p>
          <a:p>
            <a:pPr lvl="1">
              <a:lnSpc>
                <a:spcPct val="90000"/>
              </a:lnSpc>
              <a:spcBef>
                <a:spcPct val="30000"/>
              </a:spcBef>
            </a:pPr>
            <a:r>
              <a:rPr lang="en-US"/>
              <a:t>Options that allow their holders to exercise the option on any date up to, and including, the expiration date</a:t>
            </a:r>
          </a:p>
          <a:p>
            <a:pPr>
              <a:lnSpc>
                <a:spcPct val="90000"/>
              </a:lnSpc>
              <a:spcBef>
                <a:spcPct val="60000"/>
              </a:spcBef>
            </a:pPr>
            <a:r>
              <a:rPr lang="en-US"/>
              <a:t>European Option</a:t>
            </a:r>
          </a:p>
          <a:p>
            <a:pPr lvl="1">
              <a:lnSpc>
                <a:spcPct val="90000"/>
              </a:lnSpc>
              <a:spcBef>
                <a:spcPct val="30000"/>
              </a:spcBef>
            </a:pPr>
            <a:r>
              <a:rPr lang="en-US"/>
              <a:t>Options that allow their holders to exercise the option only on the expiration date</a:t>
            </a:r>
          </a:p>
          <a:p>
            <a:pPr lvl="2">
              <a:lnSpc>
                <a:spcPct val="90000"/>
              </a:lnSpc>
            </a:pPr>
            <a:r>
              <a:rPr lang="en-US"/>
              <a:t>Note: The names American and European have nothing to do with the location where the options are traded. </a:t>
            </a:r>
          </a:p>
        </p:txBody>
      </p:sp>
    </p:spTree>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40" name="Rectangle 4"/>
          <p:cNvSpPr>
            <a:spLocks noGrp="1" noChangeArrowheads="1"/>
          </p:cNvSpPr>
          <p:nvPr>
            <p:ph type="title"/>
          </p:nvPr>
        </p:nvSpPr>
        <p:spPr/>
        <p:txBody>
          <a:bodyPr/>
          <a:lstStyle/>
          <a:p>
            <a:r>
              <a:rPr lang="en-US"/>
              <a:t>Debt as an Option Portfolio</a:t>
            </a:r>
          </a:p>
        </p:txBody>
      </p:sp>
      <p:sp>
        <p:nvSpPr>
          <p:cNvPr id="167941" name="Rectangle 5"/>
          <p:cNvSpPr>
            <a:spLocks noGrp="1" noChangeArrowheads="1"/>
          </p:cNvSpPr>
          <p:nvPr>
            <p:ph idx="1"/>
          </p:nvPr>
        </p:nvSpPr>
        <p:spPr/>
        <p:txBody>
          <a:bodyPr>
            <a:normAutofit fontScale="92500" lnSpcReduction="10000"/>
          </a:bodyPr>
          <a:lstStyle/>
          <a:p>
            <a:r>
              <a:rPr lang="en-US"/>
              <a:t>Debt holders can be viewed as owners of the firm  having sold a call option with a strike price equal to the required debt payment. </a:t>
            </a:r>
          </a:p>
          <a:p>
            <a:pPr lvl="1">
              <a:spcBef>
                <a:spcPct val="50000"/>
              </a:spcBef>
            </a:pPr>
            <a:r>
              <a:rPr lang="en-US"/>
              <a:t>If the value of the firm exceeds the required debt payment, the call will be exercised; the debt holders will therefore receive the strike price and give up the firm. </a:t>
            </a:r>
          </a:p>
          <a:p>
            <a:pPr lvl="1">
              <a:spcBef>
                <a:spcPct val="50000"/>
              </a:spcBef>
            </a:pPr>
            <a:r>
              <a:rPr lang="en-US"/>
              <a:t>If the value of the firm does not exceed the required debt payment, the call will be worthless, the firm will declare bankruptcy, and the debt holders will be entitled to the firm’s assets.</a:t>
            </a:r>
          </a:p>
        </p:txBody>
      </p:sp>
    </p:spTree>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8" name="Rectangle 4"/>
          <p:cNvSpPr>
            <a:spLocks noGrp="1" noChangeArrowheads="1"/>
          </p:cNvSpPr>
          <p:nvPr>
            <p:ph type="title"/>
          </p:nvPr>
        </p:nvSpPr>
        <p:spPr/>
        <p:txBody>
          <a:bodyPr>
            <a:normAutofit/>
          </a:bodyPr>
          <a:lstStyle/>
          <a:p>
            <a:r>
              <a:rPr lang="en-US" dirty="0"/>
              <a:t>Debt as an Option </a:t>
            </a:r>
            <a:r>
              <a:rPr lang="en-US" dirty="0" smtClean="0"/>
              <a:t>Portfolio</a:t>
            </a:r>
            <a:endParaRPr lang="en-US" dirty="0"/>
          </a:p>
        </p:txBody>
      </p:sp>
      <p:sp>
        <p:nvSpPr>
          <p:cNvPr id="169989" name="Rectangle 5"/>
          <p:cNvSpPr>
            <a:spLocks noGrp="1" noChangeArrowheads="1"/>
          </p:cNvSpPr>
          <p:nvPr>
            <p:ph idx="1"/>
          </p:nvPr>
        </p:nvSpPr>
        <p:spPr/>
        <p:txBody>
          <a:bodyPr>
            <a:normAutofit fontScale="92500" lnSpcReduction="20000"/>
          </a:bodyPr>
          <a:lstStyle/>
          <a:p>
            <a:pPr>
              <a:lnSpc>
                <a:spcPct val="90000"/>
              </a:lnSpc>
              <a:spcBef>
                <a:spcPct val="50000"/>
              </a:spcBef>
            </a:pPr>
            <a:r>
              <a:rPr lang="en-US"/>
              <a:t>Debt can also be viewed as a portfolio of riskless debt and a short position in a put option on the firm’s assets with a strike price equal to the required debt payment. </a:t>
            </a:r>
          </a:p>
          <a:p>
            <a:pPr lvl="1">
              <a:lnSpc>
                <a:spcPct val="90000"/>
              </a:lnSpc>
              <a:spcBef>
                <a:spcPct val="50000"/>
              </a:spcBef>
            </a:pPr>
            <a:r>
              <a:rPr lang="en-US"/>
              <a:t>When the firm’s assets are worth less than the required debt payment, the owner of the put option will exercise the option and receive the difference between the required debt payment and the firm’s asset value. This leaves the debt holder with just the assets of the firm.</a:t>
            </a:r>
          </a:p>
          <a:p>
            <a:pPr lvl="1">
              <a:lnSpc>
                <a:spcPct val="90000"/>
              </a:lnSpc>
              <a:spcBef>
                <a:spcPct val="50000"/>
              </a:spcBef>
            </a:pPr>
            <a:r>
              <a:rPr lang="en-US"/>
              <a:t>If the firm’s value is greater than the required debt payment, the debt holder only receives the required debt payment.</a:t>
            </a:r>
          </a:p>
        </p:txBody>
      </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Binomial Option Pricing Model</a:t>
            </a:r>
          </a:p>
        </p:txBody>
      </p:sp>
      <p:sp>
        <p:nvSpPr>
          <p:cNvPr id="26627" name="Rectangle 3"/>
          <p:cNvSpPr>
            <a:spLocks noGrp="1" noChangeArrowheads="1"/>
          </p:cNvSpPr>
          <p:nvPr>
            <p:ph type="body" idx="1"/>
          </p:nvPr>
        </p:nvSpPr>
        <p:spPr/>
        <p:txBody>
          <a:bodyPr>
            <a:normAutofit/>
          </a:bodyPr>
          <a:lstStyle/>
          <a:p>
            <a:pPr eaLnBrk="1" hangingPunct="1">
              <a:lnSpc>
                <a:spcPct val="90000"/>
              </a:lnSpc>
            </a:pPr>
            <a:r>
              <a:rPr lang="en-US" sz="2800" dirty="0" smtClean="0"/>
              <a:t>Can we find the correct price of a one year call on AIM Inc. stock?</a:t>
            </a:r>
          </a:p>
          <a:p>
            <a:pPr eaLnBrk="1" hangingPunct="1">
              <a:lnSpc>
                <a:spcPct val="90000"/>
              </a:lnSpc>
            </a:pPr>
            <a:r>
              <a:rPr lang="en-US" sz="2800" dirty="0" smtClean="0"/>
              <a:t>AIM has a current stock price of $24 and in one year will the stock price will be either $14 or $38.</a:t>
            </a:r>
          </a:p>
          <a:p>
            <a:pPr eaLnBrk="1" hangingPunct="1">
              <a:lnSpc>
                <a:spcPct val="90000"/>
              </a:lnSpc>
            </a:pPr>
            <a:r>
              <a:rPr lang="en-US" sz="2800" dirty="0" smtClean="0"/>
              <a:t>If we can find a portfolio of AIM stock and a risk free bond that mimics the payoff on the call we can price the call.  (Assume </a:t>
            </a:r>
            <a:r>
              <a:rPr lang="en-US" sz="2800" dirty="0" err="1" smtClean="0"/>
              <a:t>r</a:t>
            </a:r>
            <a:r>
              <a:rPr lang="en-US" sz="2800" baseline="-25000" dirty="0" err="1" smtClean="0"/>
              <a:t>f</a:t>
            </a:r>
            <a:r>
              <a:rPr lang="en-US" sz="2800" dirty="0" smtClean="0"/>
              <a:t> = 10%.)</a:t>
            </a:r>
          </a:p>
          <a:p>
            <a:pPr eaLnBrk="1" hangingPunct="1">
              <a:lnSpc>
                <a:spcPct val="90000"/>
              </a:lnSpc>
            </a:pPr>
            <a:r>
              <a:rPr lang="en-US" sz="2800" dirty="0" smtClean="0"/>
              <a:t>That portfolio and the call must have the same price.  Why?</a:t>
            </a:r>
          </a:p>
          <a:p>
            <a:pPr eaLnBrk="1" hangingPunct="1">
              <a:lnSpc>
                <a:spcPct val="90000"/>
              </a:lnSpc>
            </a:pPr>
            <a:r>
              <a:rPr lang="en-US" sz="2800" dirty="0" smtClean="0"/>
              <a:t>We can price the portfolio since we know the current price of the stock and the bond.</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Binomial Model</a:t>
            </a:r>
          </a:p>
        </p:txBody>
      </p:sp>
      <p:sp>
        <p:nvSpPr>
          <p:cNvPr id="27651" name="Rectangle 3"/>
          <p:cNvSpPr>
            <a:spLocks noGrp="1" noChangeArrowheads="1"/>
          </p:cNvSpPr>
          <p:nvPr>
            <p:ph type="body" idx="1"/>
          </p:nvPr>
        </p:nvSpPr>
        <p:spPr>
          <a:xfrm>
            <a:off x="457200" y="1752600"/>
            <a:ext cx="8229600" cy="5082809"/>
          </a:xfrm>
        </p:spPr>
        <p:txBody>
          <a:bodyPr>
            <a:normAutofit/>
          </a:bodyPr>
          <a:lstStyle/>
          <a:p>
            <a:pPr eaLnBrk="1" hangingPunct="1">
              <a:lnSpc>
                <a:spcPct val="80000"/>
              </a:lnSpc>
            </a:pPr>
            <a:r>
              <a:rPr lang="en-US" sz="2800" dirty="0" smtClean="0"/>
              <a:t>The payoff at expiration on the call option is $0 if the stock price goes down to $14 and is $13 if the stock price rises to $38.</a:t>
            </a:r>
          </a:p>
          <a:p>
            <a:pPr lvl="1" eaLnBrk="1" hangingPunct="1">
              <a:lnSpc>
                <a:spcPct val="80000"/>
              </a:lnSpc>
            </a:pPr>
            <a:r>
              <a:rPr lang="en-US" sz="2400" dirty="0" smtClean="0"/>
              <a:t>This is a change of $13 (13 – 0) from a “bad” to a “good” outcome.</a:t>
            </a:r>
          </a:p>
          <a:p>
            <a:pPr eaLnBrk="1" hangingPunct="1">
              <a:lnSpc>
                <a:spcPct val="80000"/>
              </a:lnSpc>
            </a:pPr>
            <a:r>
              <a:rPr lang="en-US" sz="2800" dirty="0" smtClean="0"/>
              <a:t>For one share of stock, however, there is a change of $24 (38 – 24) across outcomes, making it difficult to replicate the option by holding a share of stock.</a:t>
            </a:r>
          </a:p>
          <a:p>
            <a:pPr eaLnBrk="1" hangingPunct="1">
              <a:lnSpc>
                <a:spcPct val="80000"/>
              </a:lnSpc>
            </a:pPr>
            <a:r>
              <a:rPr lang="en-US" sz="2800" dirty="0" smtClean="0"/>
              <a:t>What if we buy 13/24</a:t>
            </a:r>
            <a:r>
              <a:rPr lang="en-US" sz="2800" baseline="30000" dirty="0" smtClean="0"/>
              <a:t>ths</a:t>
            </a:r>
            <a:r>
              <a:rPr lang="en-US" sz="2800" dirty="0" smtClean="0"/>
              <a:t> of a share of stock?</a:t>
            </a:r>
          </a:p>
          <a:p>
            <a:pPr lvl="1" eaLnBrk="1" hangingPunct="1">
              <a:lnSpc>
                <a:spcPct val="80000"/>
              </a:lnSpc>
            </a:pPr>
            <a:r>
              <a:rPr lang="en-US" sz="2400" dirty="0" smtClean="0"/>
              <a:t>The payoff on this position is $7.58 if the stock price goes down and $20.58 if it goes up (20.58 – 7.58 = 13).</a:t>
            </a:r>
          </a:p>
          <a:p>
            <a:pPr lvl="1" eaLnBrk="1" hangingPunct="1">
              <a:lnSpc>
                <a:spcPct val="80000"/>
              </a:lnSpc>
            </a:pPr>
            <a:r>
              <a:rPr lang="en-US" sz="2400" dirty="0" smtClean="0"/>
              <a:t>The position costs $13 since a share costs $24.</a:t>
            </a:r>
          </a:p>
          <a:p>
            <a:pPr lvl="1" eaLnBrk="1" hangingPunct="1">
              <a:lnSpc>
                <a:spcPct val="80000"/>
              </a:lnSpc>
            </a:pPr>
            <a:r>
              <a:rPr lang="en-US" sz="2400" dirty="0" smtClean="0"/>
              <a:t>The number 13/24 is called the “hedge ratio” or “delta” of this option.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Binomial Model</a:t>
            </a:r>
          </a:p>
        </p:txBody>
      </p:sp>
      <p:sp>
        <p:nvSpPr>
          <p:cNvPr id="28675" name="Rectangle 3"/>
          <p:cNvSpPr>
            <a:spLocks noGrp="1" noChangeArrowheads="1"/>
          </p:cNvSpPr>
          <p:nvPr>
            <p:ph type="body" idx="1"/>
          </p:nvPr>
        </p:nvSpPr>
        <p:spPr/>
        <p:txBody>
          <a:bodyPr>
            <a:normAutofit/>
          </a:bodyPr>
          <a:lstStyle/>
          <a:p>
            <a:pPr eaLnBrk="1" hangingPunct="1"/>
            <a:r>
              <a:rPr lang="en-US" sz="2800" dirty="0" smtClean="0"/>
              <a:t>The value of our position now changes by $13 for an up versus a down move in stock price.</a:t>
            </a:r>
          </a:p>
          <a:p>
            <a:pPr eaLnBrk="1" hangingPunct="1"/>
            <a:r>
              <a:rPr lang="en-US" sz="2800" dirty="0" smtClean="0"/>
              <a:t>The only problem is that the payoff does not exactly match the call payoff.</a:t>
            </a:r>
          </a:p>
          <a:p>
            <a:pPr eaLnBrk="1" hangingPunct="1"/>
            <a:r>
              <a:rPr lang="en-US" sz="2800" dirty="0" smtClean="0"/>
              <a:t>This is easily corrected however if we could subtract $7.58 from each outcome on our position in the stock.</a:t>
            </a:r>
          </a:p>
          <a:p>
            <a:pPr eaLnBrk="1" hangingPunct="1"/>
            <a:r>
              <a:rPr lang="en-US" sz="2800" dirty="0" smtClean="0"/>
              <a:t>We can do that by borrowing so we have to repay exactly $7.58 at the expiration of the call.</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Binomial Model</a:t>
            </a:r>
          </a:p>
        </p:txBody>
      </p:sp>
      <p:sp>
        <p:nvSpPr>
          <p:cNvPr id="29699" name="Rectangle 3"/>
          <p:cNvSpPr>
            <a:spLocks noGrp="1" noChangeArrowheads="1"/>
          </p:cNvSpPr>
          <p:nvPr>
            <p:ph type="body" idx="1"/>
          </p:nvPr>
        </p:nvSpPr>
        <p:spPr>
          <a:xfrm>
            <a:off x="457200" y="1775191"/>
            <a:ext cx="8458200" cy="4625609"/>
          </a:xfrm>
        </p:spPr>
        <p:txBody>
          <a:bodyPr/>
          <a:lstStyle/>
          <a:p>
            <a:pPr eaLnBrk="1" hangingPunct="1">
              <a:lnSpc>
                <a:spcPct val="90000"/>
              </a:lnSpc>
            </a:pPr>
            <a:r>
              <a:rPr lang="en-US" dirty="0" smtClean="0"/>
              <a:t>A portfolio that is long 13/24</a:t>
            </a:r>
            <a:r>
              <a:rPr lang="en-US" baseline="30000" dirty="0" smtClean="0"/>
              <a:t>ths</a:t>
            </a:r>
            <a:r>
              <a:rPr lang="en-US" dirty="0" smtClean="0"/>
              <a:t> of a share of stock and borrows $6.89 ($7.58/(1.1)) has a payoff of $0 ($7.58 - $7.58) if the stock price falls to $14 and a payoff of $13 ($20.58 - $7.58) if the stock price rises.  </a:t>
            </a:r>
          </a:p>
          <a:p>
            <a:pPr eaLnBrk="1" hangingPunct="1">
              <a:lnSpc>
                <a:spcPct val="90000"/>
              </a:lnSpc>
            </a:pPr>
            <a:r>
              <a:rPr lang="en-US" dirty="0" smtClean="0"/>
              <a:t>This perfectly mimics the payoffs to the call option.</a:t>
            </a:r>
          </a:p>
          <a:p>
            <a:pPr eaLnBrk="1" hangingPunct="1">
              <a:lnSpc>
                <a:spcPct val="90000"/>
              </a:lnSpc>
            </a:pPr>
            <a:r>
              <a:rPr lang="en-US" dirty="0" smtClean="0"/>
              <a:t>The cost (price) of this portfolio must be exactly the same as the price of the call.</a:t>
            </a:r>
          </a:p>
          <a:p>
            <a:pPr eaLnBrk="1" hangingPunct="1">
              <a:lnSpc>
                <a:spcPct val="90000"/>
              </a:lnSpc>
            </a:pPr>
            <a:r>
              <a:rPr lang="en-US" dirty="0" smtClean="0"/>
              <a:t>C = $13(13/24</a:t>
            </a:r>
            <a:r>
              <a:rPr lang="en-US" dirty="0" smtClean="0">
                <a:sym typeface="Symbol" pitchFamily="18" charset="2"/>
              </a:rPr>
              <a:t>$24) – $6.89($7.58/(1.1)) = $6.11</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t>Binomial Model</a:t>
            </a:r>
          </a:p>
        </p:txBody>
      </p:sp>
      <p:sp>
        <p:nvSpPr>
          <p:cNvPr id="3" name="Content Placeholder 2"/>
          <p:cNvSpPr>
            <a:spLocks noGrp="1"/>
          </p:cNvSpPr>
          <p:nvPr>
            <p:ph idx="1"/>
          </p:nvPr>
        </p:nvSpPr>
        <p:spPr/>
        <p:txBody>
          <a:bodyPr>
            <a:normAutofit fontScale="77500" lnSpcReduction="20000"/>
          </a:bodyPr>
          <a:lstStyle/>
          <a:p>
            <a:pPr eaLnBrk="1" hangingPunct="1">
              <a:defRPr/>
            </a:pPr>
            <a:r>
              <a:rPr lang="en-US" dirty="0" smtClean="0"/>
              <a:t>This model, while very simple, captures the essence of most option pricing models.</a:t>
            </a:r>
          </a:p>
          <a:p>
            <a:pPr eaLnBrk="1" hangingPunct="1">
              <a:defRPr/>
            </a:pPr>
            <a:r>
              <a:rPr lang="en-US" dirty="0" smtClean="0"/>
              <a:t>The famous Black </a:t>
            </a:r>
            <a:r>
              <a:rPr lang="en-US" dirty="0" err="1" smtClean="0"/>
              <a:t>Scholes</a:t>
            </a:r>
            <a:r>
              <a:rPr lang="en-US" dirty="0" smtClean="0"/>
              <a:t> option pricing model follows from exactly this same logic, the main difference is that rather than a binomial model to capture stock prices we use a geometric Brownian motion (a continuous time stochastic process).</a:t>
            </a:r>
          </a:p>
          <a:p>
            <a:pPr eaLnBrk="1" hangingPunct="1">
              <a:defRPr/>
            </a:pPr>
            <a:r>
              <a:rPr lang="en-US" dirty="0" smtClean="0"/>
              <a:t>While there have been various extensions of the simple option pricing model, allowing random “jumps” in the stock price, stochastic volatility, etc., many of them still rely on the simple replicating portfolio argument presented in these notes.</a:t>
            </a:r>
          </a:p>
          <a:p>
            <a:pPr eaLnBrk="1" hangingPunct="1">
              <a:defRPr/>
            </a:pPr>
            <a:r>
              <a:rPr lang="en-US" dirty="0" smtClean="0"/>
              <a:t>Understanding options and the basics of option pricing can help in a variety of situations.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a:bodyPr>
          <a:lstStyle/>
          <a:p>
            <a:r>
              <a:rPr lang="en-US" dirty="0"/>
              <a:t>Understanding Option </a:t>
            </a:r>
            <a:r>
              <a:rPr lang="en-US" dirty="0" smtClean="0"/>
              <a:t>Contracts</a:t>
            </a:r>
            <a:endParaRPr lang="en-US" dirty="0"/>
          </a:p>
        </p:txBody>
      </p:sp>
      <p:sp>
        <p:nvSpPr>
          <p:cNvPr id="28675" name="Rectangle 3"/>
          <p:cNvSpPr>
            <a:spLocks noGrp="1" noChangeArrowheads="1"/>
          </p:cNvSpPr>
          <p:nvPr>
            <p:ph idx="1"/>
          </p:nvPr>
        </p:nvSpPr>
        <p:spPr/>
        <p:txBody>
          <a:bodyPr>
            <a:normAutofit fontScale="92500"/>
          </a:bodyPr>
          <a:lstStyle/>
          <a:p>
            <a:r>
              <a:rPr lang="en-US"/>
              <a:t>The option buyer (holder)</a:t>
            </a:r>
          </a:p>
          <a:p>
            <a:pPr lvl="1">
              <a:spcBef>
                <a:spcPct val="30000"/>
              </a:spcBef>
            </a:pPr>
            <a:r>
              <a:rPr lang="en-US"/>
              <a:t>Holds the right to exercise the option and has a </a:t>
            </a:r>
            <a:r>
              <a:rPr lang="en-US" i="1"/>
              <a:t>long position</a:t>
            </a:r>
            <a:r>
              <a:rPr lang="en-US"/>
              <a:t> in the contract</a:t>
            </a:r>
          </a:p>
          <a:p>
            <a:pPr>
              <a:spcBef>
                <a:spcPct val="60000"/>
              </a:spcBef>
            </a:pPr>
            <a:r>
              <a:rPr lang="en-US"/>
              <a:t>The option seller (writer)</a:t>
            </a:r>
          </a:p>
          <a:p>
            <a:pPr lvl="1">
              <a:spcBef>
                <a:spcPct val="30000"/>
              </a:spcBef>
            </a:pPr>
            <a:r>
              <a:rPr lang="en-US"/>
              <a:t>Sells (or writes) the option and has a </a:t>
            </a:r>
            <a:r>
              <a:rPr lang="en-US" i="1"/>
              <a:t>short position</a:t>
            </a:r>
            <a:r>
              <a:rPr lang="en-US"/>
              <a:t> in the contract </a:t>
            </a:r>
          </a:p>
          <a:p>
            <a:pPr lvl="1">
              <a:spcBef>
                <a:spcPct val="30000"/>
              </a:spcBef>
            </a:pPr>
            <a:r>
              <a:rPr lang="en-US"/>
              <a:t>Because the long side has the option to exercise, the short side has an obligation to fulfill the contract if it </a:t>
            </a:r>
            <a:br>
              <a:rPr lang="en-US"/>
            </a:br>
            <a:r>
              <a:rPr lang="en-US"/>
              <a:t>is exercised.</a:t>
            </a:r>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fontScale="90000"/>
          </a:bodyPr>
          <a:lstStyle/>
          <a:p>
            <a:r>
              <a:rPr lang="en-US"/>
              <a:t>Interpreting Stock Option Quotations</a:t>
            </a:r>
          </a:p>
        </p:txBody>
      </p:sp>
      <p:sp>
        <p:nvSpPr>
          <p:cNvPr id="30723" name="Rectangle 3"/>
          <p:cNvSpPr>
            <a:spLocks noGrp="1" noChangeArrowheads="1"/>
          </p:cNvSpPr>
          <p:nvPr>
            <p:ph idx="1"/>
          </p:nvPr>
        </p:nvSpPr>
        <p:spPr/>
        <p:txBody>
          <a:bodyPr>
            <a:normAutofit lnSpcReduction="10000"/>
          </a:bodyPr>
          <a:lstStyle/>
          <a:p>
            <a:r>
              <a:rPr lang="en-US"/>
              <a:t>Stock options are traded on organized exchanges. </a:t>
            </a:r>
          </a:p>
          <a:p>
            <a:pPr>
              <a:spcBef>
                <a:spcPct val="60000"/>
              </a:spcBef>
            </a:pPr>
            <a:r>
              <a:rPr lang="en-US"/>
              <a:t>By convention, all traded options expire on the Saturday following the third Friday of the month.</a:t>
            </a:r>
          </a:p>
          <a:p>
            <a:pPr>
              <a:spcBef>
                <a:spcPct val="60000"/>
              </a:spcBef>
            </a:pPr>
            <a:r>
              <a:rPr lang="en-US"/>
              <a:t>Open Interest</a:t>
            </a:r>
          </a:p>
          <a:p>
            <a:pPr lvl="1">
              <a:spcBef>
                <a:spcPct val="30000"/>
              </a:spcBef>
            </a:pPr>
            <a:r>
              <a:rPr lang="en-US"/>
              <a:t>The total number of contracts of a particular option that have been written</a:t>
            </a: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r>
              <a:rPr lang="en-US" dirty="0"/>
              <a:t>Interpreting Stock Option </a:t>
            </a:r>
            <a:br>
              <a:rPr lang="en-US" dirty="0"/>
            </a:br>
            <a:r>
              <a:rPr lang="en-US" dirty="0" smtClean="0"/>
              <a:t>Quotations</a:t>
            </a:r>
            <a:endParaRPr lang="en-US" dirty="0"/>
          </a:p>
        </p:txBody>
      </p:sp>
      <p:sp>
        <p:nvSpPr>
          <p:cNvPr id="34819" name="Rectangle 3"/>
          <p:cNvSpPr>
            <a:spLocks noGrp="1" noChangeArrowheads="1"/>
          </p:cNvSpPr>
          <p:nvPr>
            <p:ph idx="1"/>
          </p:nvPr>
        </p:nvSpPr>
        <p:spPr/>
        <p:txBody>
          <a:bodyPr>
            <a:normAutofit fontScale="85000" lnSpcReduction="20000"/>
          </a:bodyPr>
          <a:lstStyle/>
          <a:p>
            <a:pPr>
              <a:lnSpc>
                <a:spcPct val="90000"/>
              </a:lnSpc>
            </a:pPr>
            <a:r>
              <a:rPr lang="en-US" dirty="0"/>
              <a:t>At-the-money</a:t>
            </a:r>
          </a:p>
          <a:p>
            <a:pPr lvl="1">
              <a:lnSpc>
                <a:spcPct val="90000"/>
              </a:lnSpc>
              <a:spcBef>
                <a:spcPct val="30000"/>
              </a:spcBef>
            </a:pPr>
            <a:r>
              <a:rPr lang="en-US" dirty="0"/>
              <a:t>Describes an option whose exercise price is equal to the current stock price</a:t>
            </a:r>
          </a:p>
          <a:p>
            <a:pPr>
              <a:lnSpc>
                <a:spcPct val="90000"/>
              </a:lnSpc>
              <a:spcBef>
                <a:spcPct val="60000"/>
              </a:spcBef>
            </a:pPr>
            <a:r>
              <a:rPr lang="en-US" dirty="0"/>
              <a:t>In-the-money</a:t>
            </a:r>
          </a:p>
          <a:p>
            <a:pPr lvl="1">
              <a:lnSpc>
                <a:spcPct val="90000"/>
              </a:lnSpc>
              <a:spcBef>
                <a:spcPct val="30000"/>
              </a:spcBef>
            </a:pPr>
            <a:r>
              <a:rPr lang="en-US" dirty="0"/>
              <a:t>Describes an option whose value if immediately exercised would be </a:t>
            </a:r>
            <a:r>
              <a:rPr lang="en-US" dirty="0" smtClean="0"/>
              <a:t>positive</a:t>
            </a:r>
          </a:p>
          <a:p>
            <a:pPr lvl="2">
              <a:lnSpc>
                <a:spcPct val="90000"/>
              </a:lnSpc>
              <a:spcBef>
                <a:spcPct val="30000"/>
              </a:spcBef>
            </a:pPr>
            <a:r>
              <a:rPr lang="en-US" dirty="0" smtClean="0"/>
              <a:t>Deep in-the-money describes an option that is in-the-money and for which the strike price and stock price are far apart</a:t>
            </a:r>
            <a:endParaRPr lang="en-US" dirty="0"/>
          </a:p>
          <a:p>
            <a:pPr>
              <a:lnSpc>
                <a:spcPct val="90000"/>
              </a:lnSpc>
              <a:spcBef>
                <a:spcPct val="60000"/>
              </a:spcBef>
            </a:pPr>
            <a:r>
              <a:rPr lang="en-US" dirty="0"/>
              <a:t>Out-of-the-money</a:t>
            </a:r>
          </a:p>
          <a:p>
            <a:pPr lvl="1">
              <a:lnSpc>
                <a:spcPct val="90000"/>
              </a:lnSpc>
              <a:spcBef>
                <a:spcPct val="30000"/>
              </a:spcBef>
            </a:pPr>
            <a:r>
              <a:rPr lang="en-US" dirty="0"/>
              <a:t>Describes an option whose value if immediately exercised would be </a:t>
            </a:r>
            <a:r>
              <a:rPr lang="en-US" dirty="0" smtClean="0"/>
              <a:t>negative</a:t>
            </a:r>
          </a:p>
          <a:p>
            <a:pPr lvl="2">
              <a:lnSpc>
                <a:spcPct val="90000"/>
              </a:lnSpc>
              <a:spcBef>
                <a:spcPct val="30000"/>
              </a:spcBef>
            </a:pPr>
            <a:r>
              <a:rPr lang="en-US" dirty="0" smtClean="0"/>
              <a:t>Deep out-of-the-money describes an option that is out-of-the-money and for which the strike price and stock price are far apart</a:t>
            </a:r>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r>
              <a:rPr lang="en-US"/>
              <a:t>Options on Other Financial Securities</a:t>
            </a:r>
          </a:p>
        </p:txBody>
      </p:sp>
      <p:sp>
        <p:nvSpPr>
          <p:cNvPr id="43011" name="Rectangle 3"/>
          <p:cNvSpPr>
            <a:spLocks noGrp="1" noChangeArrowheads="1"/>
          </p:cNvSpPr>
          <p:nvPr>
            <p:ph idx="1"/>
          </p:nvPr>
        </p:nvSpPr>
        <p:spPr>
          <a:xfrm>
            <a:off x="457200" y="1775191"/>
            <a:ext cx="8229600" cy="4854209"/>
          </a:xfrm>
        </p:spPr>
        <p:txBody>
          <a:bodyPr>
            <a:normAutofit fontScale="92500" lnSpcReduction="20000"/>
          </a:bodyPr>
          <a:lstStyle/>
          <a:p>
            <a:r>
              <a:rPr lang="en-US" dirty="0"/>
              <a:t>Although the most commonly traded options are on stocks, options on other financial assets, like the S&amp;P </a:t>
            </a:r>
            <a:r>
              <a:rPr lang="en-US" dirty="0" smtClean="0"/>
              <a:t>100, </a:t>
            </a:r>
            <a:r>
              <a:rPr lang="en-US" dirty="0"/>
              <a:t>the S&amp;P </a:t>
            </a:r>
            <a:r>
              <a:rPr lang="en-US" dirty="0" smtClean="0"/>
              <a:t>500, </a:t>
            </a:r>
            <a:r>
              <a:rPr lang="en-US" dirty="0"/>
              <a:t>the </a:t>
            </a:r>
            <a:r>
              <a:rPr lang="en-US" dirty="0" smtClean="0"/>
              <a:t>Dow, </a:t>
            </a:r>
            <a:r>
              <a:rPr lang="en-US" dirty="0"/>
              <a:t>and the NYSE index, are also traded</a:t>
            </a:r>
            <a:r>
              <a:rPr lang="en-US" dirty="0" smtClean="0"/>
              <a:t>.</a:t>
            </a:r>
          </a:p>
          <a:p>
            <a:r>
              <a:rPr lang="en-US" dirty="0" smtClean="0"/>
              <a:t>Hedge</a:t>
            </a:r>
          </a:p>
          <a:p>
            <a:pPr lvl="1">
              <a:spcBef>
                <a:spcPct val="30000"/>
              </a:spcBef>
            </a:pPr>
            <a:r>
              <a:rPr lang="en-US" dirty="0" smtClean="0"/>
              <a:t>To reduce risk by holding contracts or securities </a:t>
            </a:r>
            <a:br>
              <a:rPr lang="en-US" dirty="0" smtClean="0"/>
            </a:br>
            <a:r>
              <a:rPr lang="en-US" dirty="0" smtClean="0"/>
              <a:t>whose payoffs are negatively correlated with some risk exposure</a:t>
            </a:r>
          </a:p>
          <a:p>
            <a:pPr>
              <a:spcBef>
                <a:spcPct val="60000"/>
              </a:spcBef>
            </a:pPr>
            <a:r>
              <a:rPr lang="en-US" dirty="0" smtClean="0"/>
              <a:t>Speculate</a:t>
            </a:r>
          </a:p>
          <a:p>
            <a:pPr lvl="1">
              <a:spcBef>
                <a:spcPct val="30000"/>
              </a:spcBef>
            </a:pPr>
            <a:r>
              <a:rPr lang="en-US" dirty="0" smtClean="0"/>
              <a:t>When investors use contracts or securities to place a bet on the direction in which they believe the market is likely to move</a:t>
            </a:r>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a:bodyPr>
          <a:lstStyle/>
          <a:p>
            <a:r>
              <a:rPr lang="en-US" dirty="0" smtClean="0"/>
              <a:t>Option </a:t>
            </a:r>
            <a:r>
              <a:rPr lang="en-US" dirty="0"/>
              <a:t>Payoffs at Expiration</a:t>
            </a:r>
          </a:p>
        </p:txBody>
      </p:sp>
      <p:sp>
        <p:nvSpPr>
          <p:cNvPr id="47107" name="Rectangle 3"/>
          <p:cNvSpPr>
            <a:spLocks noGrp="1" noChangeArrowheads="1"/>
          </p:cNvSpPr>
          <p:nvPr>
            <p:ph idx="1"/>
          </p:nvPr>
        </p:nvSpPr>
        <p:spPr/>
        <p:txBody>
          <a:bodyPr/>
          <a:lstStyle/>
          <a:p>
            <a:r>
              <a:rPr lang="en-US"/>
              <a:t>Long Position in an Option Contract</a:t>
            </a:r>
          </a:p>
          <a:p>
            <a:pPr lvl="1">
              <a:spcBef>
                <a:spcPct val="50000"/>
              </a:spcBef>
            </a:pPr>
            <a:r>
              <a:rPr lang="en-US"/>
              <a:t>The value of a call option at expiration is</a:t>
            </a:r>
          </a:p>
          <a:p>
            <a:pPr lvl="2">
              <a:spcBef>
                <a:spcPct val="300000"/>
              </a:spcBef>
            </a:pPr>
            <a:r>
              <a:rPr lang="en-US"/>
              <a:t>Where </a:t>
            </a:r>
            <a:r>
              <a:rPr lang="en-US" i="1"/>
              <a:t>S</a:t>
            </a:r>
            <a:r>
              <a:rPr lang="en-US"/>
              <a:t> is the stock price at expiration, </a:t>
            </a:r>
            <a:r>
              <a:rPr lang="en-US" i="1"/>
              <a:t>K</a:t>
            </a:r>
            <a:r>
              <a:rPr lang="en-US"/>
              <a:t> is the exercise price, </a:t>
            </a:r>
            <a:r>
              <a:rPr lang="en-US" i="1"/>
              <a:t>C</a:t>
            </a:r>
            <a:r>
              <a:rPr lang="en-US"/>
              <a:t> is the value of the call option, and </a:t>
            </a:r>
            <a:r>
              <a:rPr lang="en-US" i="1"/>
              <a:t>max</a:t>
            </a:r>
            <a:r>
              <a:rPr lang="en-US"/>
              <a:t> is the maximum of the two quantities in the parentheses</a:t>
            </a:r>
          </a:p>
        </p:txBody>
      </p:sp>
      <p:graphicFrame>
        <p:nvGraphicFramePr>
          <p:cNvPr id="198656" name="Object 1024"/>
          <p:cNvGraphicFramePr>
            <a:graphicFrameLocks noChangeAspect="1"/>
          </p:cNvGraphicFramePr>
          <p:nvPr/>
        </p:nvGraphicFramePr>
        <p:xfrm>
          <a:off x="1017588" y="3136900"/>
          <a:ext cx="3646487" cy="520700"/>
        </p:xfrm>
        <a:graphic>
          <a:graphicData uri="http://schemas.openxmlformats.org/presentationml/2006/ole">
            <p:oleObj spid="_x0000_s198656" name="Equation" r:id="rId4" imgW="1434960" imgH="203040" progId="Equation.DSMT4">
              <p:embed/>
            </p:oleObj>
          </a:graphicData>
        </a:graphic>
      </p:graphicFrame>
    </p:spTree>
  </p:cSld>
  <p:clrMapOvr>
    <a:masterClrMapping/>
  </p:clrMapOvr>
  <p:transition spd="med">
    <p:wipe dir="r"/>
  </p:transition>
</p:sld>
</file>

<file path=ppt/tags/tag1.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2.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3.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4.xml><?xml version="1.0" encoding="utf-8"?>
<p:tagLst xmlns:a="http://schemas.openxmlformats.org/drawingml/2006/main" xmlns:r="http://schemas.openxmlformats.org/officeDocument/2006/relationships" xmlns:p="http://schemas.openxmlformats.org/presentationml/2006/main">
  <p:tag name="IIW_TYPE_IMAGE" val="Text Box 3"/>
</p:tagLst>
</file>

<file path=ppt/tags/tag5.xml><?xml version="1.0" encoding="utf-8"?>
<p:tagLst xmlns:a="http://schemas.openxmlformats.org/drawingml/2006/main" xmlns:r="http://schemas.openxmlformats.org/officeDocument/2006/relationships" xmlns:p="http://schemas.openxmlformats.org/presentationml/2006/main">
  <p:tag name="IIW_TYPE_IMAGE" val="Text Box 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327</TotalTime>
  <Words>2345</Words>
  <Application>Microsoft Office PowerPoint</Application>
  <PresentationFormat>On-screen Show (4:3)</PresentationFormat>
  <Paragraphs>231</Paragraphs>
  <Slides>46</Slides>
  <Notes>39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46</vt:i4>
      </vt:variant>
    </vt:vector>
  </HeadingPairs>
  <TitlesOfParts>
    <vt:vector size="48" baseType="lpstr">
      <vt:lpstr>Module</vt:lpstr>
      <vt:lpstr>Equation</vt:lpstr>
      <vt:lpstr>Financial Options</vt:lpstr>
      <vt:lpstr>Option Basics</vt:lpstr>
      <vt:lpstr>Understanding Option Contracts</vt:lpstr>
      <vt:lpstr>Understanding Option Contracts</vt:lpstr>
      <vt:lpstr>Understanding Option Contracts</vt:lpstr>
      <vt:lpstr>Interpreting Stock Option Quotations</vt:lpstr>
      <vt:lpstr>Interpreting Stock Option  Quotations</vt:lpstr>
      <vt:lpstr>Options on Other Financial Securities</vt:lpstr>
      <vt:lpstr>Option Payoffs at Expiration</vt:lpstr>
      <vt:lpstr>Payoff of a Call Option with a Strike Price of $20 at Expiration</vt:lpstr>
      <vt:lpstr>Option Payoffs at Expiration</vt:lpstr>
      <vt:lpstr>Short Position in an Option</vt:lpstr>
      <vt:lpstr>Short Position in a Call Option  at Expiration</vt:lpstr>
      <vt:lpstr>Combinations of Options</vt:lpstr>
      <vt:lpstr> Payoff and Profit from a Straddle</vt:lpstr>
      <vt:lpstr>Combinations of Options</vt:lpstr>
      <vt:lpstr>Combinations of Options</vt:lpstr>
      <vt:lpstr>Butterfly Spread</vt:lpstr>
      <vt:lpstr>Combinations of Options</vt:lpstr>
      <vt:lpstr>Portfolio Insurance</vt:lpstr>
      <vt:lpstr>Put-Call Parity</vt:lpstr>
      <vt:lpstr>Put-Call Parity</vt:lpstr>
      <vt:lpstr>Put-Call Parity</vt:lpstr>
      <vt:lpstr>Example</vt:lpstr>
      <vt:lpstr>Example</vt:lpstr>
      <vt:lpstr>Put-Call Parity</vt:lpstr>
      <vt:lpstr>Factors Affecting Option Prices</vt:lpstr>
      <vt:lpstr>Factors Affecting Option Prices</vt:lpstr>
      <vt:lpstr>Arbitrage Bounds on Option Prices</vt:lpstr>
      <vt:lpstr>Arbitrage Bounds on Option Prices</vt:lpstr>
      <vt:lpstr>Option Prices and the Exercise Date</vt:lpstr>
      <vt:lpstr>Option Prices and Volatility</vt:lpstr>
      <vt:lpstr>Exercising Options Early</vt:lpstr>
      <vt:lpstr>Non-Dividend-Paying Stocks</vt:lpstr>
      <vt:lpstr>Non-Dividend-Paying Stocks</vt:lpstr>
      <vt:lpstr>Non-Dividend-Paying Stocks</vt:lpstr>
      <vt:lpstr>Non-Dividend-Paying Stocks</vt:lpstr>
      <vt:lpstr>Non-Dividend-Paying Stocks</vt:lpstr>
      <vt:lpstr>Options and Corporate Finance</vt:lpstr>
      <vt:lpstr>Debt as an Option Portfolio</vt:lpstr>
      <vt:lpstr>Debt as an Option Portfolio</vt:lpstr>
      <vt:lpstr>Binomial Option Pricing Model</vt:lpstr>
      <vt:lpstr>Binomial Model</vt:lpstr>
      <vt:lpstr>Binomial Model</vt:lpstr>
      <vt:lpstr>Binomial Model</vt:lpstr>
      <vt:lpstr>Binomial Model</vt:lpstr>
    </vt:vector>
  </TitlesOfParts>
  <Company>mt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20</dc:title>
  <dc:creator>mt</dc:creator>
  <cp:lastModifiedBy>zender</cp:lastModifiedBy>
  <cp:revision>35</cp:revision>
  <dcterms:created xsi:type="dcterms:W3CDTF">2007-01-19T17:44:37Z</dcterms:created>
  <dcterms:modified xsi:type="dcterms:W3CDTF">2009-08-06T23:02:04Z</dcterms:modified>
</cp:coreProperties>
</file>