
<file path=[Content_Types].xml><?xml version="1.0" encoding="utf-8"?>
<Types xmlns="http://schemas.openxmlformats.org/package/2006/content-types">
  <Override PartName="/ppt/slides/slide6.xml" ContentType="application/vnd.openxmlformats-officedocument.presentationml.slide+xml"/>
  <Override PartName="/ppt/slides/slide29.xml" ContentType="application/vnd.openxmlformats-officedocument.presentationml.slide+xml"/>
  <Override PartName="/ppt/slideLayouts/slideLayout8.xml" ContentType="application/vnd.openxmlformats-officedocument.presentationml.slideLayout+xml"/>
  <Override PartName="/ppt/notesSlides/notesSlide2.xml" ContentType="application/vnd.openxmlformats-officedocument.presentationml.notesSlide+xml"/>
  <Override PartName="/ppt/slideMasters/slideMaster1.xml" ContentType="application/vnd.openxmlformats-officedocument.presentationml.slideMaster+xml"/>
  <Override PartName="/ppt/slides/slide4.xml" ContentType="application/vnd.openxmlformats-officedocument.presentationml.slide+xml"/>
  <Override PartName="/ppt/slides/slide18.xml" ContentType="application/vnd.openxmlformats-officedocument.presentationml.slide+xml"/>
  <Override PartName="/ppt/slides/slide27.xml" ContentType="application/vnd.openxmlformats-officedocument.presentationml.slide+xml"/>
  <Override PartName="/ppt/slideLayouts/slideLayout4.xml" ContentType="application/vnd.openxmlformats-officedocument.presentationml.slideLayout+xml"/>
  <Override PartName="/ppt/slideLayouts/slideLayout6.xml" ContentType="application/vnd.openxmlformats-officedocument.presentationml.slideLayout+xml"/>
  <Override PartName="/ppt/theme/theme3.xml" ContentType="application/vnd.openxmlformats-officedocument.theme+xml"/>
  <Override PartName="/ppt/slides/slide2.xml" ContentType="application/vnd.openxmlformats-officedocument.presentationml.slide+xml"/>
  <Override PartName="/ppt/slides/slide16.xml" ContentType="application/vnd.openxmlformats-officedocument.presentationml.slide+xml"/>
  <Override PartName="/ppt/slides/slide25.xml" ContentType="application/vnd.openxmlformats-officedocument.presentationml.slide+xml"/>
  <Override PartName="/ppt/slides/slide34.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Default Extension="wmf" ContentType="image/x-wmf"/>
  <Default Extension="rels" ContentType="application/vnd.openxmlformats-package.relationships+xml"/>
  <Default Extension="xml" ContentType="application/xml"/>
  <Override PartName="/ppt/slides/slide14.xml" ContentType="application/vnd.openxmlformats-officedocument.presentationml.slide+xml"/>
  <Override PartName="/ppt/slides/slide23.xml" ContentType="application/vnd.openxmlformats-officedocument.presentationml.slide+xml"/>
  <Override PartName="/ppt/slides/slide32.xml" ContentType="application/vnd.openxmlformats-officedocument.presentationml.slide+xml"/>
  <Override PartName="/ppt/notesMasters/notesMaster1.xml" ContentType="application/vnd.openxmlformats-officedocument.presentationml.notesMaster+xml"/>
  <Override PartName="/ppt/notesSlides/notesSlide16.xml" ContentType="application/vnd.openxmlformats-officedocument.presentationml.notesSlide+xml"/>
  <Override PartName="/ppt/slides/slide10.xml" ContentType="application/vnd.openxmlformats-officedocument.presentationml.slide+xml"/>
  <Override PartName="/ppt/slides/slide12.xml" ContentType="application/vnd.openxmlformats-officedocument.presentationml.slide+xml"/>
  <Override PartName="/ppt/slides/slide21.xml" ContentType="application/vnd.openxmlformats-officedocument.presentationml.slide+xml"/>
  <Override PartName="/ppt/slides/slide30.xml" ContentType="application/vnd.openxmlformats-officedocument.presentationml.slide+xml"/>
  <Override PartName="/ppt/tableStyles.xml" ContentType="application/vnd.openxmlformats-officedocument.presentationml.tableStyles+xml"/>
  <Override PartName="/ppt/slideLayouts/slideLayout11.xml" ContentType="application/vnd.openxmlformats-officedocument.presentationml.slideLayout+xml"/>
  <Override PartName="/ppt/notesSlides/notesSlide14.xml" ContentType="application/vnd.openxmlformats-officedocument.presentationml.notesSlide+xml"/>
  <Override PartName="/ppt/notesSlides/notesSlide9.xml" ContentType="application/vnd.openxmlformats-officedocument.presentationml.notesSlide+xml"/>
  <Override PartName="/ppt/notesSlides/notesSlide12.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10.xml" ContentType="application/vnd.openxmlformats-officedocument.presentationml.notesSlide+xml"/>
  <Default Extension="doc" ContentType="application/msword"/>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handoutMasters/handoutMaster1.xml" ContentType="application/vnd.openxmlformats-officedocument.presentationml.handoutMaster+xml"/>
  <Override PartName="/ppt/viewProps.xml" ContentType="application/vnd.openxmlformats-officedocument.presentationml.viewProps+xml"/>
  <Override PartName="/ppt/slideLayouts/slideLayout9.xml" ContentType="application/vnd.openxmlformats-officedocument.presentationml.slideLayout+xml"/>
  <Override PartName="/ppt/notesSlides/notesSlide4.xml" ContentType="application/vnd.openxmlformats-officedocument.presentationml.notesSlide+xml"/>
  <Override PartName="/ppt/notesSlides/notesSlide5.xml" ContentType="application/vnd.openxmlformats-officedocument.presentationml.notesSlide+xml"/>
  <Override PartName="/docProps/core.xml" ContentType="application/vnd.openxmlformats-package.core-properties+xml"/>
  <Override PartName="/ppt/slides/slide5.xml" ContentType="application/vnd.openxmlformats-officedocument.presentationml.slide+xml"/>
  <Override PartName="/ppt/slides/slide19.xml" ContentType="application/vnd.openxmlformats-officedocument.presentationml.slide+xml"/>
  <Override PartName="/ppt/slides/slide28.xml" ContentType="application/vnd.openxmlformats-officedocument.presentationml.slide+xml"/>
  <Override PartName="/ppt/slideLayouts/slideLayout7.xml" ContentType="application/vnd.openxmlformats-officedocument.presentationml.slideLayout+xml"/>
  <Override PartName="/ppt/notesSlides/notesSlide1.xml" ContentType="application/vnd.openxmlformats-officedocument.presentationml.notesSlide+xml"/>
  <Override PartName="/ppt/notesSlides/notesSlide3.xml" ContentType="application/vnd.openxmlformats-officedocument.presentationml.notesSlide+xml"/>
  <Default Extension="bin" ContentType="application/vnd.openxmlformats-officedocument.oleObject"/>
  <Default Extension="png" ContentType="image/png"/>
  <Override PartName="/ppt/slides/slide3.xml" ContentType="application/vnd.openxmlformats-officedocument.presentationml.slide+xml"/>
  <Override PartName="/ppt/slides/slide17.xml" ContentType="application/vnd.openxmlformats-officedocument.presentationml.slide+xml"/>
  <Override PartName="/ppt/slides/slide26.xml" ContentType="application/vnd.openxmlformats-officedocument.presentationml.slide+xml"/>
  <Override PartName="/ppt/presProps.xml" ContentType="application/vnd.openxmlformats-officedocument.presentationml.presProps+xml"/>
  <Override PartName="/ppt/slideLayouts/slideLayout5.xml" ContentType="application/vnd.openxmlformats-officedocument.presentationml.slideLayout+xml"/>
  <Override PartName="/ppt/theme/theme2.xml" ContentType="application/vnd.openxmlformats-officedocument.theme+xml"/>
  <Override PartName="/ppt/slides/slide1.xml" ContentType="application/vnd.openxmlformats-officedocument.presentationml.slide+xml"/>
  <Override PartName="/ppt/slides/slide15.xml" ContentType="application/vnd.openxmlformats-officedocument.presentationml.slide+xml"/>
  <Override PartName="/ppt/slides/slide24.xml" ContentType="application/vnd.openxmlformats-officedocument.presentationml.slide+xml"/>
  <Override PartName="/ppt/slides/slide33.xml" ContentType="application/vnd.openxmlformats-officedocument.presentationml.slide+xml"/>
  <Override PartName="/ppt/slideLayouts/slideLayout3.xml" ContentType="application/vnd.openxmlformats-officedocument.presentationml.slideLayout+xml"/>
  <Default Extension="emf" ContentType="image/x-emf"/>
  <Default Extension="jpeg" ContentType="image/jpeg"/>
  <Override PartName="/ppt/presentation.xml" ContentType="application/vnd.openxmlformats-officedocument.presentationml.presentation.main+xml"/>
  <Override PartName="/ppt/slides/slide13.xml" ContentType="application/vnd.openxmlformats-officedocument.presentationml.slide+xml"/>
  <Override PartName="/ppt/slides/slide22.xml" ContentType="application/vnd.openxmlformats-officedocument.presentationml.slide+xml"/>
  <Override PartName="/ppt/slides/slide31.xml" ContentType="application/vnd.openxmlformats-officedocument.presentationml.slide+xml"/>
  <Override PartName="/ppt/slideLayouts/slideLayout1.xml" ContentType="application/vnd.openxmlformats-officedocument.presentationml.slideLayout+xml"/>
  <Override PartName="/ppt/notesSlides/notesSlide15.xml" ContentType="application/vnd.openxmlformats-officedocument.presentationml.notesSlide+xml"/>
  <Override PartName="/docProps/app.xml" ContentType="application/vnd.openxmlformats-officedocument.extended-properties+xml"/>
  <Override PartName="/ppt/slides/slide11.xml" ContentType="application/vnd.openxmlformats-officedocument.presentationml.slide+xml"/>
  <Override PartName="/ppt/slides/slide20.xml" ContentType="application/vnd.openxmlformats-officedocument.presentationml.slide+xml"/>
  <Override PartName="/ppt/slideLayouts/slideLayout12.xml" ContentType="application/vnd.openxmlformats-officedocument.presentationml.slideLayout+xml"/>
  <Override PartName="/ppt/notesSlides/notesSlide13.xml" ContentType="application/vnd.openxmlformats-officedocument.presentationml.notesSlide+xml"/>
  <Override PartName="/ppt/slideLayouts/slideLayout10.xml" ContentType="application/vnd.openxmlformats-officedocument.presentationml.slideLayout+xml"/>
  <Default Extension="vml" ContentType="application/vnd.openxmlformats-officedocument.vmlDrawing"/>
  <Override PartName="/ppt/notesSlides/notesSlide8.xml" ContentType="application/vnd.openxmlformats-officedocument.presentationml.notesSlide+xml"/>
  <Override PartName="/ppt/notesSlides/notesSlide11.xml" ContentType="application/vnd.openxmlformats-officedocument.presentationml.notesSlide+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69" r:id="rId1"/>
  </p:sldMasterIdLst>
  <p:notesMasterIdLst>
    <p:notesMasterId r:id="rId36"/>
  </p:notesMasterIdLst>
  <p:handoutMasterIdLst>
    <p:handoutMasterId r:id="rId37"/>
  </p:handoutMasterIdLst>
  <p:sldIdLst>
    <p:sldId id="433" r:id="rId2"/>
    <p:sldId id="434" r:id="rId3"/>
    <p:sldId id="435" r:id="rId4"/>
    <p:sldId id="436" r:id="rId5"/>
    <p:sldId id="409" r:id="rId6"/>
    <p:sldId id="396" r:id="rId7"/>
    <p:sldId id="410" r:id="rId8"/>
    <p:sldId id="403" r:id="rId9"/>
    <p:sldId id="404" r:id="rId10"/>
    <p:sldId id="405" r:id="rId11"/>
    <p:sldId id="406" r:id="rId12"/>
    <p:sldId id="411" r:id="rId13"/>
    <p:sldId id="412" r:id="rId14"/>
    <p:sldId id="413" r:id="rId15"/>
    <p:sldId id="414" r:id="rId16"/>
    <p:sldId id="415" r:id="rId17"/>
    <p:sldId id="416" r:id="rId18"/>
    <p:sldId id="398" r:id="rId19"/>
    <p:sldId id="417" r:id="rId20"/>
    <p:sldId id="418" r:id="rId21"/>
    <p:sldId id="420" r:id="rId22"/>
    <p:sldId id="419" r:id="rId23"/>
    <p:sldId id="421" r:id="rId24"/>
    <p:sldId id="422" r:id="rId25"/>
    <p:sldId id="426" r:id="rId26"/>
    <p:sldId id="423" r:id="rId27"/>
    <p:sldId id="425" r:id="rId28"/>
    <p:sldId id="424" r:id="rId29"/>
    <p:sldId id="427" r:id="rId30"/>
    <p:sldId id="428" r:id="rId31"/>
    <p:sldId id="429" r:id="rId32"/>
    <p:sldId id="430" r:id="rId33"/>
    <p:sldId id="431" r:id="rId34"/>
    <p:sldId id="432" r:id="rId35"/>
  </p:sldIdLst>
  <p:sldSz cx="9144000" cy="6858000" type="screen4x3"/>
  <p:notesSz cx="7010400" cy="9296400"/>
  <p:defaultTextStyle>
    <a:defPPr>
      <a:defRPr lang="en-US"/>
    </a:defPPr>
    <a:lvl1pPr algn="l" rtl="0" fontAlgn="base">
      <a:spcBef>
        <a:spcPct val="0"/>
      </a:spcBef>
      <a:spcAft>
        <a:spcPct val="0"/>
      </a:spcAft>
      <a:defRPr kern="1200">
        <a:solidFill>
          <a:schemeClr val="tx1"/>
        </a:solidFill>
        <a:latin typeface="Tahoma" pitchFamily="34" charset="0"/>
        <a:ea typeface="+mn-ea"/>
        <a:cs typeface="+mn-cs"/>
      </a:defRPr>
    </a:lvl1pPr>
    <a:lvl2pPr marL="457200" algn="l" rtl="0" fontAlgn="base">
      <a:spcBef>
        <a:spcPct val="0"/>
      </a:spcBef>
      <a:spcAft>
        <a:spcPct val="0"/>
      </a:spcAft>
      <a:defRPr kern="1200">
        <a:solidFill>
          <a:schemeClr val="tx1"/>
        </a:solidFill>
        <a:latin typeface="Tahoma" pitchFamily="34" charset="0"/>
        <a:ea typeface="+mn-ea"/>
        <a:cs typeface="+mn-cs"/>
      </a:defRPr>
    </a:lvl2pPr>
    <a:lvl3pPr marL="914400" algn="l" rtl="0" fontAlgn="base">
      <a:spcBef>
        <a:spcPct val="0"/>
      </a:spcBef>
      <a:spcAft>
        <a:spcPct val="0"/>
      </a:spcAft>
      <a:defRPr kern="1200">
        <a:solidFill>
          <a:schemeClr val="tx1"/>
        </a:solidFill>
        <a:latin typeface="Tahoma" pitchFamily="34" charset="0"/>
        <a:ea typeface="+mn-ea"/>
        <a:cs typeface="+mn-cs"/>
      </a:defRPr>
    </a:lvl3pPr>
    <a:lvl4pPr marL="1371600" algn="l" rtl="0" fontAlgn="base">
      <a:spcBef>
        <a:spcPct val="0"/>
      </a:spcBef>
      <a:spcAft>
        <a:spcPct val="0"/>
      </a:spcAft>
      <a:defRPr kern="1200">
        <a:solidFill>
          <a:schemeClr val="tx1"/>
        </a:solidFill>
        <a:latin typeface="Tahoma" pitchFamily="34" charset="0"/>
        <a:ea typeface="+mn-ea"/>
        <a:cs typeface="+mn-cs"/>
      </a:defRPr>
    </a:lvl4pPr>
    <a:lvl5pPr marL="1828800" algn="l" rtl="0" fontAlgn="base">
      <a:spcBef>
        <a:spcPct val="0"/>
      </a:spcBef>
      <a:spcAft>
        <a:spcPct val="0"/>
      </a:spcAft>
      <a:defRPr kern="1200">
        <a:solidFill>
          <a:schemeClr val="tx1"/>
        </a:solidFill>
        <a:latin typeface="Tahoma" pitchFamily="34" charset="0"/>
        <a:ea typeface="+mn-ea"/>
        <a:cs typeface="+mn-cs"/>
      </a:defRPr>
    </a:lvl5pPr>
    <a:lvl6pPr marL="2286000" algn="l" defTabSz="914400" rtl="0" eaLnBrk="1" latinLnBrk="0" hangingPunct="1">
      <a:defRPr kern="1200">
        <a:solidFill>
          <a:schemeClr val="tx1"/>
        </a:solidFill>
        <a:latin typeface="Tahoma" pitchFamily="34" charset="0"/>
        <a:ea typeface="+mn-ea"/>
        <a:cs typeface="+mn-cs"/>
      </a:defRPr>
    </a:lvl6pPr>
    <a:lvl7pPr marL="2743200" algn="l" defTabSz="914400" rtl="0" eaLnBrk="1" latinLnBrk="0" hangingPunct="1">
      <a:defRPr kern="1200">
        <a:solidFill>
          <a:schemeClr val="tx1"/>
        </a:solidFill>
        <a:latin typeface="Tahoma" pitchFamily="34" charset="0"/>
        <a:ea typeface="+mn-ea"/>
        <a:cs typeface="+mn-cs"/>
      </a:defRPr>
    </a:lvl7pPr>
    <a:lvl8pPr marL="3200400" algn="l" defTabSz="914400" rtl="0" eaLnBrk="1" latinLnBrk="0" hangingPunct="1">
      <a:defRPr kern="1200">
        <a:solidFill>
          <a:schemeClr val="tx1"/>
        </a:solidFill>
        <a:latin typeface="Tahoma" pitchFamily="34" charset="0"/>
        <a:ea typeface="+mn-ea"/>
        <a:cs typeface="+mn-cs"/>
      </a:defRPr>
    </a:lvl8pPr>
    <a:lvl9pPr marL="3657600" algn="l" defTabSz="914400" rtl="0" eaLnBrk="1" latinLnBrk="0" hangingPunct="1">
      <a:defRPr kern="1200">
        <a:solidFill>
          <a:schemeClr val="tx1"/>
        </a:solidFill>
        <a:latin typeface="Tahoma" pitchFamily="34" charset="0"/>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4695" autoAdjust="0"/>
    <p:restoredTop sz="78107" autoAdjust="0"/>
  </p:normalViewPr>
  <p:slideViewPr>
    <p:cSldViewPr>
      <p:cViewPr varScale="1">
        <p:scale>
          <a:sx n="87" d="100"/>
          <a:sy n="87" d="100"/>
        </p:scale>
        <p:origin x="-1716" y="-78"/>
      </p:cViewPr>
      <p:guideLst>
        <p:guide orient="horz" pos="2160"/>
        <p:guide pos="2880"/>
      </p:guideLst>
    </p:cSldViewPr>
  </p:slideViewPr>
  <p:notesTextViewPr>
    <p:cViewPr>
      <p:scale>
        <a:sx n="100" d="100"/>
        <a:sy n="100" d="100"/>
      </p:scale>
      <p:origin x="0" y="0"/>
    </p:cViewPr>
  </p:notesTextViewPr>
  <p:sorterViewPr>
    <p:cViewPr>
      <p:scale>
        <a:sx n="66" d="100"/>
        <a:sy n="66" d="100"/>
      </p:scale>
      <p:origin x="0" y="0"/>
    </p:cViewPr>
  </p:sorterViewPr>
  <p:gridSpacing cx="78028800" cy="780288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viewProps" Target="viewProps.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handoutMaster" Target="handoutMasters/handoutMaster1.xml"/><Relationship Id="rId40"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notesMaster" Target="notesMasters/notesMaster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1.wmf"/></Relationships>
</file>

<file path=ppt/drawings/_rels/vmlDrawing2.vml.rels><?xml version="1.0" encoding="UTF-8" standalone="yes"?>
<Relationships xmlns="http://schemas.openxmlformats.org/package/2006/relationships"><Relationship Id="rId1" Type="http://schemas.openxmlformats.org/officeDocument/2006/relationships/image" Target="../media/image12.emf"/></Relationships>
</file>

<file path=ppt/drawings/_rels/vmlDrawing3.vml.rels><?xml version="1.0" encoding="UTF-8" standalone="yes"?>
<Relationships xmlns="http://schemas.openxmlformats.org/package/2006/relationships"><Relationship Id="rId1" Type="http://schemas.openxmlformats.org/officeDocument/2006/relationships/image" Target="../media/image13.png"/></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8475" cy="465138"/>
          </a:xfrm>
          <a:prstGeom prst="rect">
            <a:avLst/>
          </a:prstGeom>
        </p:spPr>
        <p:txBody>
          <a:bodyPr vert="horz" wrap="square" lIns="91440" tIns="45720" rIns="91440" bIns="45720" numCol="1" anchor="t" anchorCtr="0" compatLnSpc="1">
            <a:prstTxWarp prst="textNoShape">
              <a:avLst/>
            </a:prstTxWarp>
          </a:bodyPr>
          <a:lstStyle>
            <a:lvl1pPr eaLnBrk="0" hangingPunct="0">
              <a:defRPr sz="1200" b="0"/>
            </a:lvl1pPr>
          </a:lstStyle>
          <a:p>
            <a:pPr>
              <a:defRPr/>
            </a:pPr>
            <a:endParaRPr lang="en-US"/>
          </a:p>
        </p:txBody>
      </p:sp>
      <p:sp>
        <p:nvSpPr>
          <p:cNvPr id="3" name="Date Placeholder 2"/>
          <p:cNvSpPr>
            <a:spLocks noGrp="1"/>
          </p:cNvSpPr>
          <p:nvPr>
            <p:ph type="dt" sz="quarter" idx="1"/>
          </p:nvPr>
        </p:nvSpPr>
        <p:spPr>
          <a:xfrm>
            <a:off x="3970338" y="0"/>
            <a:ext cx="3038475" cy="465138"/>
          </a:xfrm>
          <a:prstGeom prst="rect">
            <a:avLst/>
          </a:prstGeom>
        </p:spPr>
        <p:txBody>
          <a:bodyPr vert="horz" lIns="91440" tIns="45720" rIns="91440" bIns="45720" rtlCol="0"/>
          <a:lstStyle>
            <a:lvl1pPr algn="r" eaLnBrk="0" hangingPunct="0">
              <a:defRPr sz="1200" b="0"/>
            </a:lvl1pPr>
          </a:lstStyle>
          <a:p>
            <a:pPr>
              <a:defRPr/>
            </a:pPr>
            <a:fld id="{FBC2BB3D-CCF0-4CF3-87F3-EB6664361E11}" type="datetime1">
              <a:rPr lang="en-US"/>
              <a:pPr>
                <a:defRPr/>
              </a:pPr>
              <a:t>2/10/2011</a:t>
            </a:fld>
            <a:endParaRPr lang="en-US"/>
          </a:p>
        </p:txBody>
      </p:sp>
      <p:sp>
        <p:nvSpPr>
          <p:cNvPr id="4" name="Footer Placeholder 3"/>
          <p:cNvSpPr>
            <a:spLocks noGrp="1"/>
          </p:cNvSpPr>
          <p:nvPr>
            <p:ph type="ftr" sz="quarter" idx="2"/>
          </p:nvPr>
        </p:nvSpPr>
        <p:spPr>
          <a:xfrm>
            <a:off x="0" y="8829675"/>
            <a:ext cx="3038475" cy="465138"/>
          </a:xfrm>
          <a:prstGeom prst="rect">
            <a:avLst/>
          </a:prstGeom>
        </p:spPr>
        <p:txBody>
          <a:bodyPr vert="horz" wrap="square" lIns="91440" tIns="45720" rIns="91440" bIns="45720" numCol="1" anchor="b" anchorCtr="0" compatLnSpc="1">
            <a:prstTxWarp prst="textNoShape">
              <a:avLst/>
            </a:prstTxWarp>
          </a:bodyPr>
          <a:lstStyle>
            <a:lvl1pPr eaLnBrk="0" hangingPunct="0">
              <a:defRPr sz="1200" b="0"/>
            </a:lvl1pPr>
          </a:lstStyle>
          <a:p>
            <a:pPr>
              <a:defRPr/>
            </a:pPr>
            <a:r>
              <a:rPr lang="en-US"/>
              <a:t>Dr. Yacheng Sun UC Boulder</a:t>
            </a:r>
          </a:p>
        </p:txBody>
      </p:sp>
      <p:sp>
        <p:nvSpPr>
          <p:cNvPr id="5" name="Slide Number Placeholder 4"/>
          <p:cNvSpPr>
            <a:spLocks noGrp="1"/>
          </p:cNvSpPr>
          <p:nvPr>
            <p:ph type="sldNum" sz="quarter" idx="3"/>
          </p:nvPr>
        </p:nvSpPr>
        <p:spPr>
          <a:xfrm>
            <a:off x="3970338" y="8829675"/>
            <a:ext cx="3038475" cy="465138"/>
          </a:xfrm>
          <a:prstGeom prst="rect">
            <a:avLst/>
          </a:prstGeom>
        </p:spPr>
        <p:txBody>
          <a:bodyPr vert="horz" lIns="91440" tIns="45720" rIns="91440" bIns="45720" rtlCol="0" anchor="b"/>
          <a:lstStyle>
            <a:lvl1pPr algn="r" eaLnBrk="0" hangingPunct="0">
              <a:defRPr sz="1200" b="0"/>
            </a:lvl1pPr>
          </a:lstStyle>
          <a:p>
            <a:pPr>
              <a:defRPr/>
            </a:pPr>
            <a:fld id="{8CAE260E-BFB4-4840-8B63-CF13E1583353}" type="slidenum">
              <a:rPr lang="en-US"/>
              <a:pPr>
                <a:defRPr/>
              </a:pPr>
              <a:t>‹#›</a:t>
            </a:fld>
            <a:endParaRPr lang="en-US"/>
          </a:p>
        </p:txBody>
      </p:sp>
    </p:spTree>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5122" name="Rectangle 2"/>
          <p:cNvSpPr>
            <a:spLocks noGrp="1" noChangeArrowheads="1"/>
          </p:cNvSpPr>
          <p:nvPr>
            <p:ph type="hdr" sz="quarter"/>
          </p:nvPr>
        </p:nvSpPr>
        <p:spPr bwMode="auto">
          <a:xfrm>
            <a:off x="0" y="0"/>
            <a:ext cx="3038475" cy="465138"/>
          </a:xfrm>
          <a:prstGeom prst="rect">
            <a:avLst/>
          </a:prstGeom>
          <a:noFill/>
          <a:ln w="9525">
            <a:noFill/>
            <a:miter lim="800000"/>
            <a:headEnd/>
            <a:tailEnd/>
          </a:ln>
          <a:effectLst/>
        </p:spPr>
        <p:txBody>
          <a:bodyPr vert="horz" wrap="square" lIns="93177" tIns="46589" rIns="93177" bIns="46589" numCol="1" anchor="t" anchorCtr="0" compatLnSpc="1">
            <a:prstTxWarp prst="textNoShape">
              <a:avLst/>
            </a:prstTxWarp>
          </a:bodyPr>
          <a:lstStyle>
            <a:lvl1pPr eaLnBrk="1" hangingPunct="1">
              <a:defRPr sz="1200" b="0">
                <a:latin typeface="Arial" charset="0"/>
              </a:defRPr>
            </a:lvl1pPr>
          </a:lstStyle>
          <a:p>
            <a:pPr>
              <a:defRPr/>
            </a:pPr>
            <a:endParaRPr lang="en-US"/>
          </a:p>
        </p:txBody>
      </p:sp>
      <p:sp>
        <p:nvSpPr>
          <p:cNvPr id="5123" name="Rectangle 3"/>
          <p:cNvSpPr>
            <a:spLocks noGrp="1" noChangeArrowheads="1"/>
          </p:cNvSpPr>
          <p:nvPr>
            <p:ph type="dt" idx="1"/>
          </p:nvPr>
        </p:nvSpPr>
        <p:spPr bwMode="auto">
          <a:xfrm>
            <a:off x="3970338" y="0"/>
            <a:ext cx="3038475" cy="465138"/>
          </a:xfrm>
          <a:prstGeom prst="rect">
            <a:avLst/>
          </a:prstGeom>
          <a:noFill/>
          <a:ln w="9525">
            <a:noFill/>
            <a:miter lim="800000"/>
            <a:headEnd/>
            <a:tailEnd/>
          </a:ln>
          <a:effectLst/>
        </p:spPr>
        <p:txBody>
          <a:bodyPr vert="horz" wrap="square" lIns="93177" tIns="46589" rIns="93177" bIns="46589" numCol="1" anchor="t" anchorCtr="0" compatLnSpc="1">
            <a:prstTxWarp prst="textNoShape">
              <a:avLst/>
            </a:prstTxWarp>
          </a:bodyPr>
          <a:lstStyle>
            <a:lvl1pPr algn="r" eaLnBrk="1" hangingPunct="1">
              <a:defRPr sz="1200" b="0">
                <a:latin typeface="Arial" charset="0"/>
              </a:defRPr>
            </a:lvl1pPr>
          </a:lstStyle>
          <a:p>
            <a:pPr>
              <a:defRPr/>
            </a:pPr>
            <a:fld id="{1127A7F0-0CA7-4718-927D-86C2FD177B86}" type="datetime1">
              <a:rPr lang="en-US"/>
              <a:pPr>
                <a:defRPr/>
              </a:pPr>
              <a:t>2/10/2011</a:t>
            </a:fld>
            <a:endParaRPr lang="en-US"/>
          </a:p>
        </p:txBody>
      </p:sp>
      <p:sp>
        <p:nvSpPr>
          <p:cNvPr id="14340" name="Rectangle 4"/>
          <p:cNvSpPr>
            <a:spLocks noGrp="1" noRot="1" noChangeAspect="1" noChangeArrowheads="1" noTextEdit="1"/>
          </p:cNvSpPr>
          <p:nvPr>
            <p:ph type="sldImg" idx="2"/>
          </p:nvPr>
        </p:nvSpPr>
        <p:spPr bwMode="auto">
          <a:xfrm>
            <a:off x="1181100" y="696913"/>
            <a:ext cx="4648200" cy="3486150"/>
          </a:xfrm>
          <a:prstGeom prst="rect">
            <a:avLst/>
          </a:prstGeom>
          <a:noFill/>
          <a:ln w="9525">
            <a:solidFill>
              <a:srgbClr val="000000"/>
            </a:solidFill>
            <a:miter lim="800000"/>
            <a:headEnd/>
            <a:tailEnd/>
          </a:ln>
        </p:spPr>
      </p:sp>
      <p:sp>
        <p:nvSpPr>
          <p:cNvPr id="5125" name="Rectangle 5"/>
          <p:cNvSpPr>
            <a:spLocks noGrp="1" noChangeArrowheads="1"/>
          </p:cNvSpPr>
          <p:nvPr>
            <p:ph type="body" sz="quarter" idx="3"/>
          </p:nvPr>
        </p:nvSpPr>
        <p:spPr bwMode="auto">
          <a:xfrm>
            <a:off x="701675" y="4416425"/>
            <a:ext cx="5607050" cy="4183063"/>
          </a:xfrm>
          <a:prstGeom prst="rect">
            <a:avLst/>
          </a:prstGeom>
          <a:noFill/>
          <a:ln w="9525">
            <a:noFill/>
            <a:miter lim="800000"/>
            <a:headEnd/>
            <a:tailEnd/>
          </a:ln>
          <a:effectLst/>
        </p:spPr>
        <p:txBody>
          <a:bodyPr vert="horz" wrap="square" lIns="93177" tIns="46589" rIns="93177" bIns="46589" numCol="1" anchor="t" anchorCtr="0" compatLnSpc="1">
            <a:prstTxWarp prst="textNoShape">
              <a:avLst/>
            </a:prstTxWarp>
          </a:bodyPr>
          <a:lstStyle/>
          <a:p>
            <a:pPr lvl="0"/>
            <a:r>
              <a:rPr lang="en-US" noProof="0" smtClean="0"/>
              <a:t>Click to edit Master text styles</a:t>
            </a:r>
          </a:p>
          <a:p>
            <a:pPr lvl="1"/>
            <a:r>
              <a:rPr lang="en-US" noProof="0" smtClean="0"/>
              <a:t>Second level</a:t>
            </a:r>
          </a:p>
          <a:p>
            <a:pPr lvl="2"/>
            <a:r>
              <a:rPr lang="en-US" noProof="0" smtClean="0"/>
              <a:t>Third level</a:t>
            </a:r>
          </a:p>
          <a:p>
            <a:pPr lvl="3"/>
            <a:r>
              <a:rPr lang="en-US" noProof="0" smtClean="0"/>
              <a:t>Fourth level</a:t>
            </a:r>
          </a:p>
          <a:p>
            <a:pPr lvl="4"/>
            <a:r>
              <a:rPr lang="en-US" noProof="0" smtClean="0"/>
              <a:t>Fifth level</a:t>
            </a:r>
          </a:p>
        </p:txBody>
      </p:sp>
      <p:sp>
        <p:nvSpPr>
          <p:cNvPr id="5126" name="Rectangle 6"/>
          <p:cNvSpPr>
            <a:spLocks noGrp="1" noChangeArrowheads="1"/>
          </p:cNvSpPr>
          <p:nvPr>
            <p:ph type="ftr" sz="quarter" idx="4"/>
          </p:nvPr>
        </p:nvSpPr>
        <p:spPr bwMode="auto">
          <a:xfrm>
            <a:off x="0" y="8829675"/>
            <a:ext cx="3038475" cy="465138"/>
          </a:xfrm>
          <a:prstGeom prst="rect">
            <a:avLst/>
          </a:prstGeom>
          <a:noFill/>
          <a:ln w="9525">
            <a:noFill/>
            <a:miter lim="800000"/>
            <a:headEnd/>
            <a:tailEnd/>
          </a:ln>
          <a:effectLst/>
        </p:spPr>
        <p:txBody>
          <a:bodyPr vert="horz" wrap="square" lIns="93177" tIns="46589" rIns="93177" bIns="46589" numCol="1" anchor="b" anchorCtr="0" compatLnSpc="1">
            <a:prstTxWarp prst="textNoShape">
              <a:avLst/>
            </a:prstTxWarp>
          </a:bodyPr>
          <a:lstStyle>
            <a:lvl1pPr eaLnBrk="1" hangingPunct="1">
              <a:defRPr sz="1200" b="0">
                <a:latin typeface="Arial" charset="0"/>
              </a:defRPr>
            </a:lvl1pPr>
          </a:lstStyle>
          <a:p>
            <a:pPr>
              <a:defRPr/>
            </a:pPr>
            <a:r>
              <a:rPr lang="en-US"/>
              <a:t>Dr. Yacheng Sun UC Boulder</a:t>
            </a:r>
          </a:p>
        </p:txBody>
      </p:sp>
      <p:sp>
        <p:nvSpPr>
          <p:cNvPr id="5127" name="Rectangle 7"/>
          <p:cNvSpPr>
            <a:spLocks noGrp="1" noChangeArrowheads="1"/>
          </p:cNvSpPr>
          <p:nvPr>
            <p:ph type="sldNum" sz="quarter" idx="5"/>
          </p:nvPr>
        </p:nvSpPr>
        <p:spPr bwMode="auto">
          <a:xfrm>
            <a:off x="3970338" y="8829675"/>
            <a:ext cx="3038475" cy="465138"/>
          </a:xfrm>
          <a:prstGeom prst="rect">
            <a:avLst/>
          </a:prstGeom>
          <a:noFill/>
          <a:ln w="9525">
            <a:noFill/>
            <a:miter lim="800000"/>
            <a:headEnd/>
            <a:tailEnd/>
          </a:ln>
          <a:effectLst/>
        </p:spPr>
        <p:txBody>
          <a:bodyPr vert="horz" wrap="square" lIns="93177" tIns="46589" rIns="93177" bIns="46589" numCol="1" anchor="b" anchorCtr="0" compatLnSpc="1">
            <a:prstTxWarp prst="textNoShape">
              <a:avLst/>
            </a:prstTxWarp>
          </a:bodyPr>
          <a:lstStyle>
            <a:lvl1pPr algn="r" eaLnBrk="1" hangingPunct="1">
              <a:defRPr sz="1200" b="0">
                <a:latin typeface="Arial" charset="0"/>
              </a:defRPr>
            </a:lvl1pPr>
          </a:lstStyle>
          <a:p>
            <a:pPr>
              <a:defRPr/>
            </a:pPr>
            <a:fld id="{F3C72ADE-C905-4F21-9F80-B31965E8BF70}" type="slidenum">
              <a:rPr lang="en-US"/>
              <a:pPr>
                <a:defRPr/>
              </a:pPr>
              <a:t>‹#›</a:t>
            </a:fld>
            <a:endParaRPr lang="en-US"/>
          </a:p>
        </p:txBody>
      </p:sp>
    </p:spTree>
  </p:cSld>
  <p:clrMap bg1="lt1" tx1="dk1" bg2="lt2" tx2="dk2" accent1="accent1" accent2="accent2" accent3="accent3" accent4="accent4" accent5="accent5" accent6="accent6" hlink="hlink" folHlink="folHlink"/>
  <p:hf hdr="0" dt="0"/>
  <p:notesStyle>
    <a:lvl1pPr algn="l" rtl="0" eaLnBrk="0" fontAlgn="base" hangingPunct="0">
      <a:spcBef>
        <a:spcPct val="30000"/>
      </a:spcBef>
      <a:spcAft>
        <a:spcPct val="0"/>
      </a:spcAft>
      <a:defRPr sz="1200" kern="1200">
        <a:solidFill>
          <a:schemeClr val="tx1"/>
        </a:solidFill>
        <a:latin typeface="Arial" charset="0"/>
        <a:ea typeface="+mn-ea"/>
        <a:cs typeface="+mn-cs"/>
      </a:defRPr>
    </a:lvl1pPr>
    <a:lvl2pPr marL="457200" algn="l" rtl="0" eaLnBrk="0" fontAlgn="base" hangingPunct="0">
      <a:spcBef>
        <a:spcPct val="30000"/>
      </a:spcBef>
      <a:spcAft>
        <a:spcPct val="0"/>
      </a:spcAft>
      <a:defRPr sz="1200" kern="1200">
        <a:solidFill>
          <a:schemeClr val="tx1"/>
        </a:solidFill>
        <a:latin typeface="Arial" charset="0"/>
        <a:ea typeface="+mn-ea"/>
        <a:cs typeface="+mn-cs"/>
      </a:defRPr>
    </a:lvl2pPr>
    <a:lvl3pPr marL="914400" algn="l" rtl="0" eaLnBrk="0" fontAlgn="base" hangingPunct="0">
      <a:spcBef>
        <a:spcPct val="30000"/>
      </a:spcBef>
      <a:spcAft>
        <a:spcPct val="0"/>
      </a:spcAft>
      <a:defRPr sz="1200" kern="1200">
        <a:solidFill>
          <a:schemeClr val="tx1"/>
        </a:solidFill>
        <a:latin typeface="Arial" charset="0"/>
        <a:ea typeface="+mn-ea"/>
        <a:cs typeface="+mn-cs"/>
      </a:defRPr>
    </a:lvl3pPr>
    <a:lvl4pPr marL="1371600" algn="l" rtl="0" eaLnBrk="0" fontAlgn="base" hangingPunct="0">
      <a:spcBef>
        <a:spcPct val="30000"/>
      </a:spcBef>
      <a:spcAft>
        <a:spcPct val="0"/>
      </a:spcAft>
      <a:defRPr sz="1200" kern="1200">
        <a:solidFill>
          <a:schemeClr val="tx1"/>
        </a:solidFill>
        <a:latin typeface="Arial" charset="0"/>
        <a:ea typeface="+mn-ea"/>
        <a:cs typeface="+mn-cs"/>
      </a:defRPr>
    </a:lvl4pPr>
    <a:lvl5pPr marL="1828800" algn="l" rtl="0" eaLnBrk="0" fontAlgn="base" hangingPunct="0">
      <a:spcBef>
        <a:spcPct val="30000"/>
      </a:spcBef>
      <a:spcAft>
        <a:spcPct val="0"/>
      </a:spcAft>
      <a:defRPr sz="1200" kern="1200">
        <a:solidFill>
          <a:schemeClr val="tx1"/>
        </a:solidFill>
        <a:latin typeface="Arial"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5" name="Rectangle 6"/>
          <p:cNvSpPr txBox="1">
            <a:spLocks noGrp="1" noChangeArrowheads="1"/>
          </p:cNvSpPr>
          <p:nvPr/>
        </p:nvSpPr>
        <p:spPr bwMode="auto">
          <a:xfrm>
            <a:off x="0" y="8829675"/>
            <a:ext cx="3038475" cy="465138"/>
          </a:xfrm>
          <a:prstGeom prst="rect">
            <a:avLst/>
          </a:prstGeom>
          <a:noFill/>
          <a:ln w="9525">
            <a:noFill/>
            <a:miter lim="800000"/>
            <a:headEnd/>
            <a:tailEnd/>
          </a:ln>
        </p:spPr>
        <p:txBody>
          <a:bodyPr lIns="93177" tIns="46589" rIns="93177" bIns="46589" anchor="b"/>
          <a:lstStyle/>
          <a:p>
            <a:r>
              <a:rPr lang="en-US" sz="1200">
                <a:latin typeface="Arial" charset="0"/>
                <a:cs typeface="Arial" charset="0"/>
              </a:rPr>
              <a:t>Dr. Yacheng Sun UC Boulder</a:t>
            </a:r>
          </a:p>
        </p:txBody>
      </p:sp>
      <p:sp>
        <p:nvSpPr>
          <p:cNvPr id="21506" name="Slide Image Placeholder 1"/>
          <p:cNvSpPr>
            <a:spLocks noGrp="1" noRot="1" noChangeAspect="1" noTextEdit="1"/>
          </p:cNvSpPr>
          <p:nvPr>
            <p:ph type="sldImg"/>
          </p:nvPr>
        </p:nvSpPr>
        <p:spPr>
          <a:ln/>
        </p:spPr>
      </p:sp>
      <p:sp>
        <p:nvSpPr>
          <p:cNvPr id="21507" name="Notes Placeholder 2"/>
          <p:cNvSpPr>
            <a:spLocks noGrp="1"/>
          </p:cNvSpPr>
          <p:nvPr>
            <p:ph type="body" idx="1"/>
          </p:nvPr>
        </p:nvSpPr>
        <p:spPr>
          <a:noFill/>
          <a:ln/>
        </p:spPr>
        <p:txBody>
          <a:bodyPr/>
          <a:lstStyle/>
          <a:p>
            <a:endParaRPr lang="en-US" smtClean="0"/>
          </a:p>
        </p:txBody>
      </p:sp>
      <p:sp>
        <p:nvSpPr>
          <p:cNvPr id="21508" name="Slide Number Placeholder 3"/>
          <p:cNvSpPr txBox="1">
            <a:spLocks noGrp="1"/>
          </p:cNvSpPr>
          <p:nvPr/>
        </p:nvSpPr>
        <p:spPr bwMode="auto">
          <a:xfrm>
            <a:off x="3970338" y="8829675"/>
            <a:ext cx="3038475" cy="465138"/>
          </a:xfrm>
          <a:prstGeom prst="rect">
            <a:avLst/>
          </a:prstGeom>
          <a:noFill/>
          <a:ln w="9525">
            <a:noFill/>
            <a:miter lim="800000"/>
            <a:headEnd/>
            <a:tailEnd/>
          </a:ln>
        </p:spPr>
        <p:txBody>
          <a:bodyPr lIns="93177" tIns="46589" rIns="93177" bIns="46589" anchor="b"/>
          <a:lstStyle/>
          <a:p>
            <a:pPr algn="r"/>
            <a:fld id="{48F6A137-BE22-4EED-A128-D02D882BEC5E}" type="slidenum">
              <a:rPr lang="en-US" sz="1200">
                <a:latin typeface="Arial" charset="0"/>
                <a:cs typeface="Arial" charset="0"/>
              </a:rPr>
              <a:pPr algn="r"/>
              <a:t>5</a:t>
            </a:fld>
            <a:endParaRPr lang="en-US" sz="1200">
              <a:latin typeface="Arial" charset="0"/>
              <a:cs typeface="Arial" charset="0"/>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3" name="Rectangle 6"/>
          <p:cNvSpPr>
            <a:spLocks noGrp="1" noChangeArrowheads="1"/>
          </p:cNvSpPr>
          <p:nvPr>
            <p:ph type="ftr" sz="quarter" idx="4"/>
          </p:nvPr>
        </p:nvSpPr>
        <p:spPr>
          <a:noFill/>
        </p:spPr>
        <p:txBody>
          <a:bodyPr/>
          <a:lstStyle/>
          <a:p>
            <a:r>
              <a:rPr lang="en-US" smtClean="0"/>
              <a:t>Dr. Yacheng Sun UC Boulder</a:t>
            </a:r>
          </a:p>
        </p:txBody>
      </p:sp>
      <p:sp>
        <p:nvSpPr>
          <p:cNvPr id="23554" name="Slide Image Placeholder 1"/>
          <p:cNvSpPr>
            <a:spLocks noGrp="1" noRot="1" noChangeAspect="1" noTextEdit="1"/>
          </p:cNvSpPr>
          <p:nvPr>
            <p:ph type="sldImg"/>
          </p:nvPr>
        </p:nvSpPr>
        <p:spPr>
          <a:ln/>
        </p:spPr>
      </p:sp>
      <p:sp>
        <p:nvSpPr>
          <p:cNvPr id="23555" name="Notes Placeholder 2"/>
          <p:cNvSpPr>
            <a:spLocks noGrp="1"/>
          </p:cNvSpPr>
          <p:nvPr>
            <p:ph type="body" idx="1"/>
          </p:nvPr>
        </p:nvSpPr>
        <p:spPr>
          <a:noFill/>
          <a:ln/>
        </p:spPr>
        <p:txBody>
          <a:bodyPr/>
          <a:lstStyle/>
          <a:p>
            <a:endParaRPr lang="en-US" smtClean="0"/>
          </a:p>
        </p:txBody>
      </p:sp>
      <p:sp>
        <p:nvSpPr>
          <p:cNvPr id="23556" name="Slide Number Placeholder 3"/>
          <p:cNvSpPr txBox="1">
            <a:spLocks noGrp="1"/>
          </p:cNvSpPr>
          <p:nvPr/>
        </p:nvSpPr>
        <p:spPr bwMode="auto">
          <a:xfrm>
            <a:off x="3970338" y="8829675"/>
            <a:ext cx="3038475" cy="465138"/>
          </a:xfrm>
          <a:prstGeom prst="rect">
            <a:avLst/>
          </a:prstGeom>
          <a:noFill/>
          <a:ln w="9525">
            <a:noFill/>
            <a:miter lim="800000"/>
            <a:headEnd/>
            <a:tailEnd/>
          </a:ln>
        </p:spPr>
        <p:txBody>
          <a:bodyPr lIns="93177" tIns="46589" rIns="93177" bIns="46589" anchor="b"/>
          <a:lstStyle/>
          <a:p>
            <a:pPr algn="r"/>
            <a:fld id="{13DBE7B6-DB96-44B0-B2A2-98C8A4D3531E}" type="slidenum">
              <a:rPr lang="en-US" sz="1200">
                <a:latin typeface="Arial" charset="0"/>
              </a:rPr>
              <a:pPr algn="r"/>
              <a:t>6</a:t>
            </a:fld>
            <a:endParaRPr lang="en-US" sz="1200">
              <a:latin typeface="Arial" charset="0"/>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601" name="Rectangle 7"/>
          <p:cNvSpPr txBox="1">
            <a:spLocks noGrp="1" noChangeArrowheads="1"/>
          </p:cNvSpPr>
          <p:nvPr/>
        </p:nvSpPr>
        <p:spPr bwMode="auto">
          <a:xfrm>
            <a:off x="3970338" y="8829675"/>
            <a:ext cx="3038475" cy="465138"/>
          </a:xfrm>
          <a:prstGeom prst="rect">
            <a:avLst/>
          </a:prstGeom>
          <a:noFill/>
          <a:ln w="9525">
            <a:noFill/>
            <a:miter lim="800000"/>
            <a:headEnd/>
            <a:tailEnd/>
          </a:ln>
        </p:spPr>
        <p:txBody>
          <a:bodyPr lIns="93177" tIns="46589" rIns="93177" bIns="46589" anchor="b"/>
          <a:lstStyle/>
          <a:p>
            <a:pPr algn="r" defTabSz="931863"/>
            <a:fld id="{72AC5C5A-8203-465E-B7A3-F5DD3D2728B7}" type="slidenum">
              <a:rPr lang="en-US" sz="1200">
                <a:solidFill>
                  <a:srgbClr val="000000"/>
                </a:solidFill>
                <a:latin typeface="Arial" charset="0"/>
              </a:rPr>
              <a:pPr algn="r" defTabSz="931863"/>
              <a:t>7</a:t>
            </a:fld>
            <a:endParaRPr lang="en-US" sz="1200">
              <a:solidFill>
                <a:srgbClr val="000000"/>
              </a:solidFill>
              <a:latin typeface="Arial" charset="0"/>
            </a:endParaRPr>
          </a:p>
        </p:txBody>
      </p:sp>
      <p:sp>
        <p:nvSpPr>
          <p:cNvPr id="25602" name="Rectangle 2"/>
          <p:cNvSpPr>
            <a:spLocks noGrp="1" noRot="1" noChangeAspect="1" noChangeArrowheads="1" noTextEdit="1"/>
          </p:cNvSpPr>
          <p:nvPr>
            <p:ph type="sldImg"/>
          </p:nvPr>
        </p:nvSpPr>
        <p:spPr>
          <a:xfrm>
            <a:off x="1182688" y="696913"/>
            <a:ext cx="4648200" cy="3486150"/>
          </a:xfrm>
          <a:ln/>
        </p:spPr>
      </p:sp>
      <p:sp>
        <p:nvSpPr>
          <p:cNvPr id="25603" name="Rectangle 4"/>
          <p:cNvSpPr>
            <a:spLocks noGrp="1" noChangeArrowheads="1"/>
          </p:cNvSpPr>
          <p:nvPr>
            <p:ph type="body" idx="1"/>
          </p:nvPr>
        </p:nvSpPr>
        <p:spPr>
          <a:xfrm>
            <a:off x="935038" y="4419600"/>
            <a:ext cx="5140325" cy="4191000"/>
          </a:xfrm>
          <a:noFill/>
          <a:ln/>
        </p:spPr>
        <p:txBody>
          <a:bodyPr anchor="ctr"/>
          <a:lstStyle/>
          <a:p>
            <a:endParaRPr lang="en-US" smtClean="0"/>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769" name="Slide Image Placeholder 1"/>
          <p:cNvSpPr>
            <a:spLocks noGrp="1" noRot="1" noChangeAspect="1" noTextEdit="1"/>
          </p:cNvSpPr>
          <p:nvPr>
            <p:ph type="sldImg"/>
          </p:nvPr>
        </p:nvSpPr>
        <p:spPr>
          <a:ln/>
        </p:spPr>
      </p:sp>
      <p:sp>
        <p:nvSpPr>
          <p:cNvPr id="32770" name="Notes Placeholder 2"/>
          <p:cNvSpPr>
            <a:spLocks noGrp="1"/>
          </p:cNvSpPr>
          <p:nvPr>
            <p:ph type="body" idx="1"/>
          </p:nvPr>
        </p:nvSpPr>
        <p:spPr>
          <a:noFill/>
          <a:ln/>
        </p:spPr>
        <p:txBody>
          <a:bodyPr/>
          <a:lstStyle/>
          <a:p>
            <a:endParaRPr lang="en-US" smtClean="0"/>
          </a:p>
        </p:txBody>
      </p:sp>
      <p:sp>
        <p:nvSpPr>
          <p:cNvPr id="32771" name="Slide Number Placeholder 3"/>
          <p:cNvSpPr txBox="1">
            <a:spLocks noGrp="1"/>
          </p:cNvSpPr>
          <p:nvPr/>
        </p:nvSpPr>
        <p:spPr bwMode="auto">
          <a:xfrm>
            <a:off x="3970338" y="8829675"/>
            <a:ext cx="3038475" cy="465138"/>
          </a:xfrm>
          <a:prstGeom prst="rect">
            <a:avLst/>
          </a:prstGeom>
          <a:noFill/>
          <a:ln w="9525">
            <a:noFill/>
            <a:miter lim="800000"/>
            <a:headEnd/>
            <a:tailEnd/>
          </a:ln>
        </p:spPr>
        <p:txBody>
          <a:bodyPr lIns="93177" tIns="46589" rIns="93177" bIns="46589" anchor="b"/>
          <a:lstStyle/>
          <a:p>
            <a:pPr algn="r" defTabSz="931863"/>
            <a:fld id="{6B1D242E-1F91-49CD-A60B-E83CFE56804C}" type="slidenum">
              <a:rPr lang="en-US" sz="1200">
                <a:latin typeface="Arial" charset="0"/>
              </a:rPr>
              <a:pPr algn="r" defTabSz="931863"/>
              <a:t>13</a:t>
            </a:fld>
            <a:endParaRPr lang="en-US" sz="1200">
              <a:latin typeface="Arial" charset="0"/>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8129" name="Rectangle 6"/>
          <p:cNvSpPr txBox="1">
            <a:spLocks noGrp="1" noChangeArrowheads="1"/>
          </p:cNvSpPr>
          <p:nvPr/>
        </p:nvSpPr>
        <p:spPr bwMode="auto">
          <a:xfrm>
            <a:off x="0" y="8829675"/>
            <a:ext cx="3038475" cy="465138"/>
          </a:xfrm>
          <a:prstGeom prst="rect">
            <a:avLst/>
          </a:prstGeom>
          <a:noFill/>
          <a:ln w="9525">
            <a:noFill/>
            <a:miter lim="800000"/>
            <a:headEnd/>
            <a:tailEnd/>
          </a:ln>
        </p:spPr>
        <p:txBody>
          <a:bodyPr lIns="93177" tIns="46589" rIns="93177" bIns="46589" anchor="b"/>
          <a:lstStyle/>
          <a:p>
            <a:r>
              <a:rPr lang="en-US" sz="1200">
                <a:latin typeface="Arial" charset="0"/>
              </a:rPr>
              <a:t>Dr. Yacheng Sun UC Boulder</a:t>
            </a:r>
          </a:p>
        </p:txBody>
      </p:sp>
      <p:sp>
        <p:nvSpPr>
          <p:cNvPr id="48130" name="Slide Image Placeholder 1"/>
          <p:cNvSpPr>
            <a:spLocks noGrp="1" noRot="1" noChangeAspect="1" noTextEdit="1"/>
          </p:cNvSpPr>
          <p:nvPr>
            <p:ph type="sldImg"/>
          </p:nvPr>
        </p:nvSpPr>
        <p:spPr>
          <a:ln/>
        </p:spPr>
      </p:sp>
      <p:sp>
        <p:nvSpPr>
          <p:cNvPr id="48131" name="Slide Number Placeholder 3"/>
          <p:cNvSpPr txBox="1">
            <a:spLocks noGrp="1"/>
          </p:cNvSpPr>
          <p:nvPr/>
        </p:nvSpPr>
        <p:spPr bwMode="auto">
          <a:xfrm>
            <a:off x="3970338" y="8829675"/>
            <a:ext cx="3038475" cy="465138"/>
          </a:xfrm>
          <a:prstGeom prst="rect">
            <a:avLst/>
          </a:prstGeom>
          <a:noFill/>
          <a:ln w="9525">
            <a:noFill/>
            <a:miter lim="800000"/>
            <a:headEnd/>
            <a:tailEnd/>
          </a:ln>
        </p:spPr>
        <p:txBody>
          <a:bodyPr lIns="93177" tIns="46589" rIns="93177" bIns="46589" anchor="b"/>
          <a:lstStyle/>
          <a:p>
            <a:pPr algn="r"/>
            <a:fld id="{4D7C59EC-17C2-446F-A2FB-DC22022848E2}" type="slidenum">
              <a:rPr lang="en-US" sz="1200">
                <a:solidFill>
                  <a:srgbClr val="000000"/>
                </a:solidFill>
                <a:latin typeface="Arial" charset="0"/>
              </a:rPr>
              <a:pPr algn="r"/>
              <a:t>19</a:t>
            </a:fld>
            <a:endParaRPr lang="en-US" sz="1200">
              <a:solidFill>
                <a:srgbClr val="000000"/>
              </a:solidFill>
              <a:latin typeface="Arial" charset="0"/>
            </a:endParaRPr>
          </a:p>
        </p:txBody>
      </p:sp>
      <p:sp>
        <p:nvSpPr>
          <p:cNvPr id="48132" name="Rectangle 3"/>
          <p:cNvSpPr>
            <a:spLocks noGrp="1" noChangeArrowheads="1"/>
          </p:cNvSpPr>
          <p:nvPr>
            <p:ph type="body" idx="3"/>
          </p:nvPr>
        </p:nvSpPr>
        <p:spPr>
          <a:xfrm>
            <a:off x="188913" y="4416425"/>
            <a:ext cx="6577012" cy="4183063"/>
          </a:xfrm>
          <a:noFill/>
          <a:ln/>
        </p:spPr>
        <p:txBody>
          <a:bodyPr/>
          <a:lstStyle/>
          <a:p>
            <a:pPr marL="228600" indent="-228600">
              <a:buFont typeface="Calibri" pitchFamily="34" charset="0"/>
              <a:buAutoNum type="arabicPeriod"/>
            </a:pPr>
            <a:endParaRPr lang="en-US" smtClean="0"/>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273" name="Rectangle 7"/>
          <p:cNvSpPr txBox="1">
            <a:spLocks noGrp="1" noChangeArrowheads="1"/>
          </p:cNvSpPr>
          <p:nvPr/>
        </p:nvSpPr>
        <p:spPr bwMode="auto">
          <a:xfrm>
            <a:off x="3970338" y="8829675"/>
            <a:ext cx="3038475" cy="465138"/>
          </a:xfrm>
          <a:prstGeom prst="rect">
            <a:avLst/>
          </a:prstGeom>
          <a:noFill/>
          <a:ln w="9525">
            <a:noFill/>
            <a:miter lim="800000"/>
            <a:headEnd/>
            <a:tailEnd/>
          </a:ln>
        </p:spPr>
        <p:txBody>
          <a:bodyPr lIns="93177" tIns="46589" rIns="93177" bIns="46589" anchor="b"/>
          <a:lstStyle/>
          <a:p>
            <a:pPr algn="r" defTabSz="931863"/>
            <a:fld id="{167A741A-ABE5-45CB-A584-C262E11C6565}" type="slidenum">
              <a:rPr lang="en-US" sz="1200">
                <a:latin typeface="Arial" charset="0"/>
                <a:cs typeface="Arial" charset="0"/>
              </a:rPr>
              <a:pPr algn="r" defTabSz="931863"/>
              <a:t>24</a:t>
            </a:fld>
            <a:endParaRPr lang="en-US" sz="1200">
              <a:latin typeface="Arial" charset="0"/>
              <a:cs typeface="Arial" charset="0"/>
            </a:endParaRPr>
          </a:p>
        </p:txBody>
      </p:sp>
      <p:sp>
        <p:nvSpPr>
          <p:cNvPr id="54274" name="Rectangle 2"/>
          <p:cNvSpPr>
            <a:spLocks noGrp="1" noRot="1" noChangeAspect="1" noChangeArrowheads="1" noTextEdit="1"/>
          </p:cNvSpPr>
          <p:nvPr>
            <p:ph type="sldImg"/>
          </p:nvPr>
        </p:nvSpPr>
        <p:spPr>
          <a:ln/>
        </p:spPr>
      </p:sp>
      <p:sp>
        <p:nvSpPr>
          <p:cNvPr id="54275" name="Rectangle 3"/>
          <p:cNvSpPr>
            <a:spLocks noGrp="1" noChangeArrowheads="1"/>
          </p:cNvSpPr>
          <p:nvPr>
            <p:ph type="body" idx="1"/>
          </p:nvPr>
        </p:nvSpPr>
        <p:spPr>
          <a:xfrm>
            <a:off x="920750" y="4329113"/>
            <a:ext cx="5140325" cy="4183062"/>
          </a:xfrm>
          <a:noFill/>
          <a:ln/>
        </p:spPr>
        <p:txBody>
          <a:bodyPr/>
          <a:lstStyle/>
          <a:p>
            <a:pPr marL="231775" indent="-231775"/>
            <a:endParaRPr lang="en-US" sz="800" smtClean="0"/>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6321" name="Slide Image Placeholder 1"/>
          <p:cNvSpPr>
            <a:spLocks noGrp="1" noRot="1" noChangeAspect="1" noTextEdit="1"/>
          </p:cNvSpPr>
          <p:nvPr>
            <p:ph type="sldImg"/>
          </p:nvPr>
        </p:nvSpPr>
        <p:spPr>
          <a:ln/>
        </p:spPr>
      </p:sp>
      <p:sp>
        <p:nvSpPr>
          <p:cNvPr id="56322" name="Notes Placeholder 2"/>
          <p:cNvSpPr>
            <a:spLocks noGrp="1"/>
          </p:cNvSpPr>
          <p:nvPr>
            <p:ph type="body" idx="1"/>
          </p:nvPr>
        </p:nvSpPr>
        <p:spPr>
          <a:noFill/>
          <a:ln/>
        </p:spPr>
        <p:txBody>
          <a:bodyPr/>
          <a:lstStyle/>
          <a:p>
            <a:pPr eaLnBrk="1" hangingPunct="1">
              <a:spcBef>
                <a:spcPct val="0"/>
              </a:spcBef>
            </a:pPr>
            <a:endParaRPr lang="en-CA" smtClean="0"/>
          </a:p>
        </p:txBody>
      </p:sp>
      <p:sp>
        <p:nvSpPr>
          <p:cNvPr id="56323" name="Slide Number Placeholder 3"/>
          <p:cNvSpPr txBox="1">
            <a:spLocks noGrp="1"/>
          </p:cNvSpPr>
          <p:nvPr/>
        </p:nvSpPr>
        <p:spPr bwMode="auto">
          <a:xfrm>
            <a:off x="3970338" y="8829675"/>
            <a:ext cx="3038475" cy="465138"/>
          </a:xfrm>
          <a:prstGeom prst="rect">
            <a:avLst/>
          </a:prstGeom>
          <a:noFill/>
          <a:ln w="9525">
            <a:noFill/>
            <a:miter lim="800000"/>
            <a:headEnd/>
            <a:tailEnd/>
          </a:ln>
        </p:spPr>
        <p:txBody>
          <a:bodyPr lIns="94947" tIns="47474" rIns="94947" bIns="47474" anchor="b"/>
          <a:lstStyle/>
          <a:p>
            <a:pPr algn="r" defTabSz="931863"/>
            <a:fld id="{B31B8770-5900-4EDF-A626-90560B086872}" type="slidenum">
              <a:rPr lang="en-CA" sz="1200" b="1">
                <a:latin typeface="Arial" charset="0"/>
                <a:cs typeface="Arial" charset="0"/>
              </a:rPr>
              <a:pPr algn="r" defTabSz="931863"/>
              <a:t>25</a:t>
            </a:fld>
            <a:endParaRPr lang="en-CA" sz="1200" b="1">
              <a:latin typeface="Arial" charset="0"/>
              <a:cs typeface="Arial" charset="0"/>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8369" name="Rectangle 5"/>
          <p:cNvSpPr txBox="1">
            <a:spLocks noGrp="1" noChangeArrowheads="1"/>
          </p:cNvSpPr>
          <p:nvPr/>
        </p:nvSpPr>
        <p:spPr bwMode="auto">
          <a:xfrm>
            <a:off x="3970338" y="8829675"/>
            <a:ext cx="3038475" cy="465138"/>
          </a:xfrm>
          <a:prstGeom prst="rect">
            <a:avLst/>
          </a:prstGeom>
          <a:noFill/>
          <a:ln w="9525">
            <a:noFill/>
            <a:miter lim="800000"/>
            <a:headEnd/>
            <a:tailEnd/>
          </a:ln>
        </p:spPr>
        <p:txBody>
          <a:bodyPr lIns="94947" tIns="47474" rIns="94947" bIns="47474" anchor="b"/>
          <a:lstStyle/>
          <a:p>
            <a:pPr algn="r" defTabSz="931863"/>
            <a:fld id="{547C9297-19D6-4B10-BEA8-0814498E22A9}" type="slidenum">
              <a:rPr lang="en-US" sz="1200" b="1">
                <a:latin typeface="Arial" charset="0"/>
                <a:cs typeface="Arial" charset="0"/>
              </a:rPr>
              <a:pPr algn="r" defTabSz="931863"/>
              <a:t>26</a:t>
            </a:fld>
            <a:endParaRPr lang="en-US" sz="1200" b="1">
              <a:latin typeface="Arial" charset="0"/>
              <a:cs typeface="Arial" charset="0"/>
            </a:endParaRPr>
          </a:p>
        </p:txBody>
      </p:sp>
      <p:sp>
        <p:nvSpPr>
          <p:cNvPr id="58370" name="Rectangle 2"/>
          <p:cNvSpPr>
            <a:spLocks noGrp="1" noRot="1" noChangeAspect="1" noChangeArrowheads="1" noTextEdit="1"/>
          </p:cNvSpPr>
          <p:nvPr>
            <p:ph type="sldImg"/>
          </p:nvPr>
        </p:nvSpPr>
        <p:spPr>
          <a:ln/>
        </p:spPr>
      </p:sp>
      <p:sp>
        <p:nvSpPr>
          <p:cNvPr id="58371" name="Rectangle 3"/>
          <p:cNvSpPr>
            <a:spLocks noGrp="1" noChangeArrowheads="1"/>
          </p:cNvSpPr>
          <p:nvPr>
            <p:ph type="body" idx="1"/>
          </p:nvPr>
        </p:nvSpPr>
        <p:spPr>
          <a:xfrm>
            <a:off x="935038" y="4416425"/>
            <a:ext cx="5140325" cy="4183063"/>
          </a:xfrm>
          <a:noFill/>
          <a:ln/>
        </p:spPr>
        <p:txBody>
          <a:bodyPr/>
          <a:lstStyle/>
          <a:p>
            <a:pPr eaLnBrk="1" hangingPunct="1">
              <a:spcBef>
                <a:spcPct val="0"/>
              </a:spcBef>
            </a:pPr>
            <a:endParaRPr lang="en-US" smtClean="0"/>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0417" name="Rectangle 5"/>
          <p:cNvSpPr txBox="1">
            <a:spLocks noGrp="1" noChangeArrowheads="1"/>
          </p:cNvSpPr>
          <p:nvPr/>
        </p:nvSpPr>
        <p:spPr bwMode="auto">
          <a:xfrm>
            <a:off x="3970338" y="8829675"/>
            <a:ext cx="3038475" cy="465138"/>
          </a:xfrm>
          <a:prstGeom prst="rect">
            <a:avLst/>
          </a:prstGeom>
          <a:noFill/>
          <a:ln w="9525">
            <a:noFill/>
            <a:miter lim="800000"/>
            <a:headEnd/>
            <a:tailEnd/>
          </a:ln>
        </p:spPr>
        <p:txBody>
          <a:bodyPr lIns="94947" tIns="47474" rIns="94947" bIns="47474" anchor="b"/>
          <a:lstStyle/>
          <a:p>
            <a:pPr algn="r" defTabSz="931863"/>
            <a:fld id="{E9CC57D7-D4C2-48AB-B693-95AEE58B6B0F}" type="slidenum">
              <a:rPr lang="en-US" sz="1200" b="1">
                <a:latin typeface="Arial" charset="0"/>
                <a:cs typeface="Arial" charset="0"/>
              </a:rPr>
              <a:pPr algn="r" defTabSz="931863"/>
              <a:t>27</a:t>
            </a:fld>
            <a:endParaRPr lang="en-US" sz="1200" b="1">
              <a:latin typeface="Arial" charset="0"/>
              <a:cs typeface="Arial" charset="0"/>
            </a:endParaRPr>
          </a:p>
        </p:txBody>
      </p:sp>
      <p:sp>
        <p:nvSpPr>
          <p:cNvPr id="60418" name="Rectangle 2"/>
          <p:cNvSpPr>
            <a:spLocks noGrp="1" noRot="1" noChangeAspect="1" noChangeArrowheads="1" noTextEdit="1"/>
          </p:cNvSpPr>
          <p:nvPr>
            <p:ph type="sldImg"/>
          </p:nvPr>
        </p:nvSpPr>
        <p:spPr>
          <a:xfrm>
            <a:off x="1906588" y="1060450"/>
            <a:ext cx="3095625" cy="2322513"/>
          </a:xfrm>
          <a:ln/>
        </p:spPr>
      </p:sp>
      <p:sp>
        <p:nvSpPr>
          <p:cNvPr id="60419" name="Rectangle 3"/>
          <p:cNvSpPr>
            <a:spLocks noGrp="1" noChangeArrowheads="1"/>
          </p:cNvSpPr>
          <p:nvPr>
            <p:ph type="body" idx="1"/>
          </p:nvPr>
        </p:nvSpPr>
        <p:spPr>
          <a:noFill/>
          <a:ln/>
        </p:spPr>
        <p:txBody>
          <a:bodyPr lIns="89803" tIns="44902" rIns="89803" bIns="44902"/>
          <a:lstStyle/>
          <a:p>
            <a:pPr eaLnBrk="1" hangingPunct="1">
              <a:spcBef>
                <a:spcPct val="0"/>
              </a:spcBef>
            </a:pPr>
            <a:endParaRPr lang="en-US" smtClean="0"/>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585" name="Rectangle 5"/>
          <p:cNvSpPr txBox="1">
            <a:spLocks noGrp="1" noChangeArrowheads="1"/>
          </p:cNvSpPr>
          <p:nvPr/>
        </p:nvSpPr>
        <p:spPr bwMode="auto">
          <a:xfrm>
            <a:off x="3970338" y="8829675"/>
            <a:ext cx="3038475" cy="465138"/>
          </a:xfrm>
          <a:prstGeom prst="rect">
            <a:avLst/>
          </a:prstGeom>
          <a:noFill/>
          <a:ln w="9525">
            <a:noFill/>
            <a:miter lim="800000"/>
            <a:headEnd/>
            <a:tailEnd/>
          </a:ln>
        </p:spPr>
        <p:txBody>
          <a:bodyPr lIns="94947" tIns="47474" rIns="94947" bIns="47474" anchor="b"/>
          <a:lstStyle/>
          <a:p>
            <a:pPr algn="r" defTabSz="931863"/>
            <a:fld id="{D4C21662-A811-47F8-8F95-9003D8336DA5}" type="slidenum">
              <a:rPr lang="en-US" sz="1200" b="1">
                <a:latin typeface="Arial" charset="0"/>
                <a:cs typeface="Arial" charset="0"/>
              </a:rPr>
              <a:pPr algn="r" defTabSz="931863"/>
              <a:t>28</a:t>
            </a:fld>
            <a:endParaRPr lang="en-US" sz="1200" b="1">
              <a:latin typeface="Arial" charset="0"/>
              <a:cs typeface="Arial" charset="0"/>
            </a:endParaRPr>
          </a:p>
        </p:txBody>
      </p:sp>
      <p:sp>
        <p:nvSpPr>
          <p:cNvPr id="67586" name="Rectangle 2"/>
          <p:cNvSpPr>
            <a:spLocks noGrp="1" noRot="1" noChangeAspect="1" noChangeArrowheads="1" noTextEdit="1"/>
          </p:cNvSpPr>
          <p:nvPr>
            <p:ph type="sldImg"/>
          </p:nvPr>
        </p:nvSpPr>
        <p:spPr>
          <a:xfrm>
            <a:off x="1906588" y="1060450"/>
            <a:ext cx="3095625" cy="2322513"/>
          </a:xfrm>
          <a:ln/>
        </p:spPr>
      </p:sp>
      <p:sp>
        <p:nvSpPr>
          <p:cNvPr id="67587" name="Rectangle 3"/>
          <p:cNvSpPr>
            <a:spLocks noGrp="1" noChangeArrowheads="1"/>
          </p:cNvSpPr>
          <p:nvPr>
            <p:ph type="body" idx="1"/>
          </p:nvPr>
        </p:nvSpPr>
        <p:spPr>
          <a:noFill/>
          <a:ln/>
        </p:spPr>
        <p:txBody>
          <a:bodyPr lIns="89803" tIns="44902" rIns="89803" bIns="44902"/>
          <a:lstStyle/>
          <a:p>
            <a:pPr eaLnBrk="1" hangingPunct="1">
              <a:spcBef>
                <a:spcPct val="0"/>
              </a:spcBef>
            </a:pPr>
            <a:endParaRPr lang="en-US" smtClean="0"/>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5537" name="Rectangle 5"/>
          <p:cNvSpPr txBox="1">
            <a:spLocks noGrp="1" noChangeArrowheads="1"/>
          </p:cNvSpPr>
          <p:nvPr/>
        </p:nvSpPr>
        <p:spPr bwMode="auto">
          <a:xfrm>
            <a:off x="3970338" y="8829675"/>
            <a:ext cx="3038475" cy="465138"/>
          </a:xfrm>
          <a:prstGeom prst="rect">
            <a:avLst/>
          </a:prstGeom>
          <a:noFill/>
          <a:ln w="9525">
            <a:noFill/>
            <a:miter lim="800000"/>
            <a:headEnd/>
            <a:tailEnd/>
          </a:ln>
        </p:spPr>
        <p:txBody>
          <a:bodyPr lIns="94947" tIns="47474" rIns="94947" bIns="47474" anchor="b"/>
          <a:lstStyle/>
          <a:p>
            <a:pPr algn="r" defTabSz="931863"/>
            <a:fld id="{EB243374-7AFB-493B-AEFD-22099E94F714}" type="slidenum">
              <a:rPr lang="en-US" sz="1200" b="1">
                <a:latin typeface="Arial" charset="0"/>
                <a:cs typeface="Arial" charset="0"/>
              </a:rPr>
              <a:pPr algn="r" defTabSz="931863"/>
              <a:t>29</a:t>
            </a:fld>
            <a:endParaRPr lang="en-US" sz="1200" b="1">
              <a:latin typeface="Arial" charset="0"/>
              <a:cs typeface="Arial" charset="0"/>
            </a:endParaRPr>
          </a:p>
        </p:txBody>
      </p:sp>
      <p:sp>
        <p:nvSpPr>
          <p:cNvPr id="65538" name="Rectangle 2"/>
          <p:cNvSpPr>
            <a:spLocks noGrp="1" noRot="1" noChangeAspect="1" noChangeArrowheads="1" noTextEdit="1"/>
          </p:cNvSpPr>
          <p:nvPr>
            <p:ph type="sldImg"/>
          </p:nvPr>
        </p:nvSpPr>
        <p:spPr>
          <a:xfrm>
            <a:off x="1906588" y="1060450"/>
            <a:ext cx="3095625" cy="2322513"/>
          </a:xfrm>
          <a:ln/>
        </p:spPr>
      </p:sp>
      <p:sp>
        <p:nvSpPr>
          <p:cNvPr id="65539" name="Rectangle 3"/>
          <p:cNvSpPr>
            <a:spLocks noGrp="1" noChangeArrowheads="1"/>
          </p:cNvSpPr>
          <p:nvPr>
            <p:ph type="body" idx="1"/>
          </p:nvPr>
        </p:nvSpPr>
        <p:spPr>
          <a:noFill/>
          <a:ln/>
        </p:spPr>
        <p:txBody>
          <a:bodyPr lIns="89803" tIns="44902" rIns="89803" bIns="44902"/>
          <a:lstStyle/>
          <a:p>
            <a:pPr eaLnBrk="1" hangingPunct="1">
              <a:spcBef>
                <a:spcPct val="0"/>
              </a:spcBef>
            </a:pPr>
            <a:endParaRPr lang="en-US" smtClean="0"/>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8609" name="Slide Image Placeholder 1"/>
          <p:cNvSpPr>
            <a:spLocks noGrp="1" noRot="1" noChangeAspect="1" noTextEdit="1"/>
          </p:cNvSpPr>
          <p:nvPr>
            <p:ph type="sldImg"/>
          </p:nvPr>
        </p:nvSpPr>
        <p:spPr>
          <a:ln/>
        </p:spPr>
      </p:sp>
      <p:sp>
        <p:nvSpPr>
          <p:cNvPr id="68610" name="Slide Number Placeholder 3"/>
          <p:cNvSpPr txBox="1">
            <a:spLocks noGrp="1"/>
          </p:cNvSpPr>
          <p:nvPr/>
        </p:nvSpPr>
        <p:spPr bwMode="auto">
          <a:xfrm>
            <a:off x="3970338" y="8829675"/>
            <a:ext cx="3038475" cy="465138"/>
          </a:xfrm>
          <a:prstGeom prst="rect">
            <a:avLst/>
          </a:prstGeom>
          <a:noFill/>
          <a:ln w="9525">
            <a:noFill/>
            <a:miter lim="800000"/>
            <a:headEnd/>
            <a:tailEnd/>
          </a:ln>
        </p:spPr>
        <p:txBody>
          <a:bodyPr lIns="93177" tIns="46589" rIns="93177" bIns="46589" anchor="b"/>
          <a:lstStyle/>
          <a:p>
            <a:pPr algn="r"/>
            <a:fld id="{240E22C2-9817-427A-B5CE-88B2AFACC366}" type="slidenum">
              <a:rPr lang="en-US" sz="1200">
                <a:latin typeface="Arial" charset="0"/>
              </a:rPr>
              <a:pPr algn="r"/>
              <a:t>30</a:t>
            </a:fld>
            <a:endParaRPr lang="en-US" sz="1200">
              <a:latin typeface="Arial" charset="0"/>
            </a:endParaRPr>
          </a:p>
        </p:txBody>
      </p:sp>
      <p:sp>
        <p:nvSpPr>
          <p:cNvPr id="68611" name="Rectangle 3"/>
          <p:cNvSpPr>
            <a:spLocks noGrp="1" noChangeArrowheads="1"/>
          </p:cNvSpPr>
          <p:nvPr>
            <p:ph type="body" idx="3"/>
          </p:nvPr>
        </p:nvSpPr>
        <p:spPr>
          <a:xfrm>
            <a:off x="188913" y="4416425"/>
            <a:ext cx="6577012" cy="4183063"/>
          </a:xfrm>
          <a:noFill/>
          <a:ln/>
        </p:spPr>
        <p:txBody>
          <a:bodyPr/>
          <a:lstStyle/>
          <a:p>
            <a:pPr>
              <a:buFont typeface="Calibri" pitchFamily="34" charset="0"/>
              <a:buAutoNum type="arabicPeriod"/>
            </a:pPr>
            <a:endParaRPr lang="en-US" smtClean="0"/>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0657" name="Rectangle 7"/>
          <p:cNvSpPr txBox="1">
            <a:spLocks noGrp="1" noChangeArrowheads="1"/>
          </p:cNvSpPr>
          <p:nvPr/>
        </p:nvSpPr>
        <p:spPr bwMode="auto">
          <a:xfrm>
            <a:off x="3970338" y="8829675"/>
            <a:ext cx="3038475" cy="465138"/>
          </a:xfrm>
          <a:prstGeom prst="rect">
            <a:avLst/>
          </a:prstGeom>
          <a:noFill/>
          <a:ln w="9525">
            <a:noFill/>
            <a:miter lim="800000"/>
            <a:headEnd/>
            <a:tailEnd/>
          </a:ln>
        </p:spPr>
        <p:txBody>
          <a:bodyPr lIns="93177" tIns="46589" rIns="93177" bIns="46589" anchor="b"/>
          <a:lstStyle/>
          <a:p>
            <a:pPr algn="r"/>
            <a:fld id="{2FDAF948-A54A-4583-A79A-A130D5B3373A}" type="slidenum">
              <a:rPr lang="en-US" sz="1200">
                <a:latin typeface="Arial" charset="0"/>
              </a:rPr>
              <a:pPr algn="r"/>
              <a:t>31</a:t>
            </a:fld>
            <a:endParaRPr lang="en-US" sz="1200">
              <a:latin typeface="Arial" charset="0"/>
            </a:endParaRPr>
          </a:p>
        </p:txBody>
      </p:sp>
      <p:sp>
        <p:nvSpPr>
          <p:cNvPr id="70658" name="Rectangle 2"/>
          <p:cNvSpPr>
            <a:spLocks noGrp="1" noRot="1" noChangeAspect="1" noChangeArrowheads="1" noTextEdit="1"/>
          </p:cNvSpPr>
          <p:nvPr>
            <p:ph type="sldImg"/>
          </p:nvPr>
        </p:nvSpPr>
        <p:spPr>
          <a:xfrm>
            <a:off x="1182688" y="696913"/>
            <a:ext cx="4648200" cy="3486150"/>
          </a:xfrm>
          <a:ln/>
        </p:spPr>
      </p:sp>
      <p:sp>
        <p:nvSpPr>
          <p:cNvPr id="70659" name="Rectangle 3"/>
          <p:cNvSpPr>
            <a:spLocks noGrp="1" noChangeArrowheads="1"/>
          </p:cNvSpPr>
          <p:nvPr>
            <p:ph type="body" idx="3"/>
          </p:nvPr>
        </p:nvSpPr>
        <p:spPr>
          <a:xfrm>
            <a:off x="188913" y="4416425"/>
            <a:ext cx="6577012" cy="4183063"/>
          </a:xfrm>
          <a:noFill/>
          <a:ln/>
        </p:spPr>
        <p:txBody>
          <a:bodyPr/>
          <a:lstStyle/>
          <a:p>
            <a:pPr>
              <a:buFont typeface="Calibri" pitchFamily="34" charset="0"/>
              <a:buAutoNum type="arabicPeriod"/>
            </a:pPr>
            <a:endParaRPr lang="en-US" smtClean="0"/>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2705" name="Rectangle 7"/>
          <p:cNvSpPr txBox="1">
            <a:spLocks noGrp="1" noChangeArrowheads="1"/>
          </p:cNvSpPr>
          <p:nvPr/>
        </p:nvSpPr>
        <p:spPr bwMode="auto">
          <a:xfrm>
            <a:off x="3970338" y="8829675"/>
            <a:ext cx="3038475" cy="465138"/>
          </a:xfrm>
          <a:prstGeom prst="rect">
            <a:avLst/>
          </a:prstGeom>
          <a:noFill/>
          <a:ln w="9525">
            <a:noFill/>
            <a:miter lim="800000"/>
            <a:headEnd/>
            <a:tailEnd/>
          </a:ln>
        </p:spPr>
        <p:txBody>
          <a:bodyPr lIns="93177" tIns="46589" rIns="93177" bIns="46589" anchor="b"/>
          <a:lstStyle/>
          <a:p>
            <a:pPr algn="r"/>
            <a:fld id="{2F9E3477-1A5F-41BD-938E-A2C25349B9F5}" type="slidenum">
              <a:rPr lang="en-US" sz="1200">
                <a:latin typeface="Arial" charset="0"/>
              </a:rPr>
              <a:pPr algn="r"/>
              <a:t>32</a:t>
            </a:fld>
            <a:endParaRPr lang="en-US" sz="1200">
              <a:latin typeface="Arial" charset="0"/>
            </a:endParaRPr>
          </a:p>
        </p:txBody>
      </p:sp>
      <p:sp>
        <p:nvSpPr>
          <p:cNvPr id="72706" name="Rectangle 2"/>
          <p:cNvSpPr>
            <a:spLocks noGrp="1" noRot="1" noChangeAspect="1" noChangeArrowheads="1" noTextEdit="1"/>
          </p:cNvSpPr>
          <p:nvPr>
            <p:ph type="sldImg"/>
          </p:nvPr>
        </p:nvSpPr>
        <p:spPr>
          <a:ln/>
        </p:spPr>
      </p:sp>
      <p:sp>
        <p:nvSpPr>
          <p:cNvPr id="72707" name="Rectangle 3"/>
          <p:cNvSpPr>
            <a:spLocks noGrp="1" noChangeArrowheads="1"/>
          </p:cNvSpPr>
          <p:nvPr>
            <p:ph type="body" idx="1"/>
          </p:nvPr>
        </p:nvSpPr>
        <p:spPr>
          <a:noFill/>
          <a:ln/>
        </p:spPr>
        <p:txBody>
          <a:bodyPr/>
          <a:lstStyle/>
          <a:p>
            <a:r>
              <a:rPr lang="en-US" smtClean="0"/>
              <a:t>This slide is a summary of the  conditions leading to various pricing objectives that is discussed in detail in the chapter</a:t>
            </a: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4753" name="Rectangle 7"/>
          <p:cNvSpPr txBox="1">
            <a:spLocks noGrp="1" noChangeArrowheads="1"/>
          </p:cNvSpPr>
          <p:nvPr/>
        </p:nvSpPr>
        <p:spPr bwMode="auto">
          <a:xfrm>
            <a:off x="3970338" y="8829675"/>
            <a:ext cx="3038475" cy="465138"/>
          </a:xfrm>
          <a:prstGeom prst="rect">
            <a:avLst/>
          </a:prstGeom>
          <a:noFill/>
          <a:ln w="9525">
            <a:noFill/>
            <a:miter lim="800000"/>
            <a:headEnd/>
            <a:tailEnd/>
          </a:ln>
        </p:spPr>
        <p:txBody>
          <a:bodyPr lIns="93177" tIns="46589" rIns="93177" bIns="46589" anchor="b"/>
          <a:lstStyle/>
          <a:p>
            <a:pPr algn="r" defTabSz="931863"/>
            <a:fld id="{BA979170-54D2-419A-B63A-8CD57737E982}" type="slidenum">
              <a:rPr lang="en-US" sz="1200">
                <a:latin typeface="Arial" charset="0"/>
              </a:rPr>
              <a:pPr algn="r" defTabSz="931863"/>
              <a:t>33</a:t>
            </a:fld>
            <a:endParaRPr lang="en-US" sz="1200">
              <a:latin typeface="Arial" charset="0"/>
            </a:endParaRPr>
          </a:p>
        </p:txBody>
      </p:sp>
      <p:sp>
        <p:nvSpPr>
          <p:cNvPr id="74754" name="Rectangle 2"/>
          <p:cNvSpPr>
            <a:spLocks noGrp="1" noRot="1" noChangeAspect="1" noChangeArrowheads="1" noTextEdit="1"/>
          </p:cNvSpPr>
          <p:nvPr>
            <p:ph type="sldImg"/>
          </p:nvPr>
        </p:nvSpPr>
        <p:spPr>
          <a:ln/>
        </p:spPr>
      </p:sp>
      <p:sp>
        <p:nvSpPr>
          <p:cNvPr id="74755" name="Rectangle 3"/>
          <p:cNvSpPr>
            <a:spLocks noGrp="1" noChangeArrowheads="1"/>
          </p:cNvSpPr>
          <p:nvPr>
            <p:ph type="body" idx="1"/>
          </p:nvPr>
        </p:nvSpPr>
        <p:spPr>
          <a:xfrm>
            <a:off x="374650" y="4416425"/>
            <a:ext cx="6261100" cy="4183063"/>
          </a:xfrm>
          <a:noFill/>
          <a:ln/>
        </p:spPr>
        <p:txBody>
          <a:bodyPr/>
          <a:lstStyle/>
          <a:p>
            <a:endParaRPr lang="en-US" smtClean="0"/>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1" name="Slide Image Placeholder 1"/>
          <p:cNvSpPr>
            <a:spLocks noGrp="1" noRot="1" noChangeAspect="1" noTextEdit="1"/>
          </p:cNvSpPr>
          <p:nvPr>
            <p:ph type="sldImg"/>
          </p:nvPr>
        </p:nvSpPr>
        <p:spPr>
          <a:ln/>
        </p:spPr>
      </p:sp>
      <p:sp>
        <p:nvSpPr>
          <p:cNvPr id="76802" name="Slide Number Placeholder 3"/>
          <p:cNvSpPr txBox="1">
            <a:spLocks noGrp="1"/>
          </p:cNvSpPr>
          <p:nvPr/>
        </p:nvSpPr>
        <p:spPr bwMode="auto">
          <a:xfrm>
            <a:off x="3970338" y="8829675"/>
            <a:ext cx="3038475" cy="465138"/>
          </a:xfrm>
          <a:prstGeom prst="rect">
            <a:avLst/>
          </a:prstGeom>
          <a:noFill/>
          <a:ln w="9525">
            <a:noFill/>
            <a:miter lim="800000"/>
            <a:headEnd/>
            <a:tailEnd/>
          </a:ln>
        </p:spPr>
        <p:txBody>
          <a:bodyPr lIns="93177" tIns="46589" rIns="93177" bIns="46589" anchor="b"/>
          <a:lstStyle/>
          <a:p>
            <a:pPr algn="r"/>
            <a:fld id="{A0D954BE-A578-430A-927E-EDF29FCF20EE}" type="slidenum">
              <a:rPr lang="en-US" sz="1200">
                <a:latin typeface="Arial" charset="0"/>
              </a:rPr>
              <a:pPr algn="r"/>
              <a:t>34</a:t>
            </a:fld>
            <a:endParaRPr lang="en-US" sz="1200">
              <a:latin typeface="Arial" charset="0"/>
            </a:endParaRPr>
          </a:p>
        </p:txBody>
      </p:sp>
      <p:sp>
        <p:nvSpPr>
          <p:cNvPr id="76803" name="Rectangle 3"/>
          <p:cNvSpPr>
            <a:spLocks noGrp="1" noChangeArrowheads="1"/>
          </p:cNvSpPr>
          <p:nvPr>
            <p:ph type="body" idx="3"/>
          </p:nvPr>
        </p:nvSpPr>
        <p:spPr>
          <a:xfrm>
            <a:off x="912813" y="4495800"/>
            <a:ext cx="5137150" cy="4800600"/>
          </a:xfrm>
          <a:noFill/>
          <a:ln/>
        </p:spPr>
        <p:txBody>
          <a:bodyPr/>
          <a:lstStyle/>
          <a:p>
            <a:endParaRPr lang="en-US" smtClean="0"/>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4" name="Rectangle 4"/>
          <p:cNvSpPr>
            <a:spLocks noChangeArrowheads="1"/>
          </p:cNvSpPr>
          <p:nvPr userDrawn="1"/>
        </p:nvSpPr>
        <p:spPr bwMode="auto">
          <a:xfrm>
            <a:off x="273050" y="314325"/>
            <a:ext cx="8624888" cy="6276975"/>
          </a:xfrm>
          <a:prstGeom prst="rect">
            <a:avLst/>
          </a:prstGeom>
          <a:noFill/>
          <a:ln w="57150" algn="ctr">
            <a:solidFill>
              <a:srgbClr val="800000"/>
            </a:solidFill>
            <a:round/>
            <a:headEnd/>
            <a:tailEnd/>
          </a:ln>
          <a:extLst>
            <a:ext uri="{909E8E84-426E-40DD-AFC4-6F175D3DCCD1}"/>
          </a:extLst>
        </p:spPr>
        <p:txBody>
          <a:bodyPr lIns="45720" rIns="45720" anchor="ctr"/>
          <a:lstStyle/>
          <a:p>
            <a:pPr algn="ctr" eaLnBrk="0" hangingPunct="0">
              <a:spcBef>
                <a:spcPct val="50000"/>
              </a:spcBef>
              <a:defRPr/>
            </a:pPr>
            <a:endParaRPr lang="en-US" sz="1200">
              <a:solidFill>
                <a:srgbClr val="000000"/>
              </a:solidFill>
              <a:latin typeface="Arial" pitchFamily="34" charset="0"/>
              <a:cs typeface="Arial" pitchFamily="34" charset="0"/>
            </a:endParaRPr>
          </a:p>
        </p:txBody>
      </p:sp>
      <p:sp>
        <p:nvSpPr>
          <p:cNvPr id="336898" name="Rectangle 2"/>
          <p:cNvSpPr>
            <a:spLocks noGrp="1" noChangeArrowheads="1"/>
          </p:cNvSpPr>
          <p:nvPr>
            <p:ph type="ctrTitle"/>
          </p:nvPr>
        </p:nvSpPr>
        <p:spPr>
          <a:xfrm>
            <a:off x="685800" y="2286000"/>
            <a:ext cx="7772400" cy="933450"/>
          </a:xfrm>
        </p:spPr>
        <p:txBody>
          <a:bodyPr lIns="91440" rIns="91440" anchor="ctr"/>
          <a:lstStyle>
            <a:lvl1pPr algn="ctr">
              <a:defRPr sz="2000"/>
            </a:lvl1pPr>
          </a:lstStyle>
          <a:p>
            <a:r>
              <a:rPr lang="en-US"/>
              <a:t>Click to edit Master title style</a:t>
            </a:r>
          </a:p>
        </p:txBody>
      </p:sp>
      <p:sp>
        <p:nvSpPr>
          <p:cNvPr id="336899" name="Rectangle 3"/>
          <p:cNvSpPr>
            <a:spLocks noGrp="1" noChangeArrowheads="1"/>
          </p:cNvSpPr>
          <p:nvPr>
            <p:ph type="subTitle" idx="1"/>
          </p:nvPr>
        </p:nvSpPr>
        <p:spPr>
          <a:xfrm>
            <a:off x="1371600" y="3233738"/>
            <a:ext cx="6400800" cy="304800"/>
          </a:xfrm>
        </p:spPr>
        <p:txBody>
          <a:bodyPr lIns="91440" rIns="91440" anchor="ctr"/>
          <a:lstStyle>
            <a:lvl1pPr algn="ctr">
              <a:buFont typeface="Wingdings" pitchFamily="2" charset="2"/>
              <a:buNone/>
              <a:defRPr i="1"/>
            </a:lvl1pPr>
          </a:lstStyle>
          <a:p>
            <a:r>
              <a:rPr lang="en-US"/>
              <a:t>Click to edit Master subtitle style</a:t>
            </a: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306572" y="158750"/>
            <a:ext cx="8382000" cy="594172"/>
          </a:xfrm>
        </p:spPr>
        <p:txBody>
          <a:bodyPr/>
          <a:lstStyle>
            <a:lvl1pPr>
              <a:defRPr sz="2200"/>
            </a:lvl1pPr>
          </a:lstStyle>
          <a:p>
            <a:r>
              <a:rPr lang="en-US" dirty="0" smtClean="0"/>
              <a:t>Click to edit Master title style</a:t>
            </a:r>
            <a:endParaRPr lang="en-US" dirty="0"/>
          </a:p>
        </p:txBody>
      </p:sp>
      <p:sp>
        <p:nvSpPr>
          <p:cNvPr id="3" name="Content Placeholder 2"/>
          <p:cNvSpPr>
            <a:spLocks noGrp="1"/>
          </p:cNvSpPr>
          <p:nvPr>
            <p:ph idx="1"/>
          </p:nvPr>
        </p:nvSpPr>
        <p:spPr/>
        <p:txBody>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381000" y="1263650"/>
            <a:ext cx="4114800" cy="51816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263650"/>
            <a:ext cx="4114800" cy="51816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381000" y="174625"/>
            <a:ext cx="8382000" cy="574675"/>
          </a:xfrm>
        </p:spPr>
        <p:txBody>
          <a:bodyPr/>
          <a:lstStyle>
            <a:lvl1pPr>
              <a:defRPr sz="2200"/>
            </a:lvl1pPr>
          </a:lstStyle>
          <a:p>
            <a:r>
              <a:rPr lang="en-US" dirty="0" smtClean="0"/>
              <a:t>Click to edit Master title style</a:t>
            </a:r>
            <a:endParaRPr lang="en-US" dirty="0"/>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67500" y="44450"/>
            <a:ext cx="2095500" cy="6400800"/>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381000" y="44450"/>
            <a:ext cx="6134100" cy="6400800"/>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showMasterSp="0" type="tbl">
  <p:cSld name="Title and Table">
    <p:spTree>
      <p:nvGrpSpPr>
        <p:cNvPr id="1" name=""/>
        <p:cNvGrpSpPr/>
        <p:nvPr/>
      </p:nvGrpSpPr>
      <p:grpSpPr>
        <a:xfrm>
          <a:off x="0" y="0"/>
          <a:ext cx="0" cy="0"/>
          <a:chOff x="0" y="0"/>
          <a:chExt cx="0" cy="0"/>
        </a:xfrm>
      </p:grpSpPr>
      <p:sp>
        <p:nvSpPr>
          <p:cNvPr id="4" name="Line 10"/>
          <p:cNvSpPr>
            <a:spLocks noChangeShapeType="1"/>
          </p:cNvSpPr>
          <p:nvPr/>
        </p:nvSpPr>
        <p:spPr bwMode="auto">
          <a:xfrm>
            <a:off x="0" y="882650"/>
            <a:ext cx="9140825" cy="0"/>
          </a:xfrm>
          <a:prstGeom prst="line">
            <a:avLst/>
          </a:prstGeom>
          <a:ln w="38100">
            <a:solidFill>
              <a:srgbClr val="800000"/>
            </a:solidFill>
            <a:headEnd/>
            <a:tailEnd/>
          </a:ln>
        </p:spPr>
        <p:style>
          <a:lnRef idx="1">
            <a:schemeClr val="accent5"/>
          </a:lnRef>
          <a:fillRef idx="0">
            <a:schemeClr val="accent5"/>
          </a:fillRef>
          <a:effectRef idx="0">
            <a:schemeClr val="accent5"/>
          </a:effectRef>
          <a:fontRef idx="minor">
            <a:schemeClr val="tx1"/>
          </a:fontRef>
        </p:style>
        <p:txBody>
          <a:bodyPr wrap="none" anchor="ctr"/>
          <a:lstStyle/>
          <a:p>
            <a:pPr algn="ctr" eaLnBrk="0" hangingPunct="0">
              <a:spcBef>
                <a:spcPct val="50000"/>
              </a:spcBef>
              <a:defRPr/>
            </a:pPr>
            <a:endParaRPr lang="en-US" sz="1200">
              <a:solidFill>
                <a:prstClr val="black"/>
              </a:solidFill>
            </a:endParaRPr>
          </a:p>
        </p:txBody>
      </p:sp>
      <p:sp>
        <p:nvSpPr>
          <p:cNvPr id="5" name="Text Box 7"/>
          <p:cNvSpPr txBox="1">
            <a:spLocks noChangeArrowheads="1"/>
          </p:cNvSpPr>
          <p:nvPr userDrawn="1"/>
        </p:nvSpPr>
        <p:spPr bwMode="auto">
          <a:xfrm>
            <a:off x="392113" y="6591300"/>
            <a:ext cx="3467100" cy="244475"/>
          </a:xfrm>
          <a:prstGeom prst="rect">
            <a:avLst/>
          </a:prstGeom>
          <a:noFill/>
          <a:ln>
            <a:noFill/>
          </a:ln>
          <a:extLst>
            <a:ext uri="{909E8E84-426E-40DD-AFC4-6F175D3DCCD1}"/>
            <a:ext uri="{91240B29-F687-4F45-9708-019B960494DF}"/>
          </a:extLst>
        </p:spPr>
        <p:txBody>
          <a:bodyPr>
            <a:spAutoFit/>
          </a:bodyPr>
          <a:lstStyle>
            <a:lvl1pPr>
              <a:defRPr>
                <a:solidFill>
                  <a:schemeClr val="tx1"/>
                </a:solidFill>
                <a:latin typeface="Tahoma" pitchFamily="34" charset="0"/>
              </a:defRPr>
            </a:lvl1pPr>
            <a:lvl2pPr marL="742950" indent="-285750">
              <a:defRPr>
                <a:solidFill>
                  <a:schemeClr val="tx1"/>
                </a:solidFill>
                <a:latin typeface="Tahoma" pitchFamily="34" charset="0"/>
              </a:defRPr>
            </a:lvl2pPr>
            <a:lvl3pPr marL="1143000" indent="-228600">
              <a:defRPr>
                <a:solidFill>
                  <a:schemeClr val="tx1"/>
                </a:solidFill>
                <a:latin typeface="Tahoma" pitchFamily="34" charset="0"/>
              </a:defRPr>
            </a:lvl3pPr>
            <a:lvl4pPr marL="1600200" indent="-228600">
              <a:defRPr>
                <a:solidFill>
                  <a:schemeClr val="tx1"/>
                </a:solidFill>
                <a:latin typeface="Tahoma" pitchFamily="34" charset="0"/>
              </a:defRPr>
            </a:lvl4pPr>
            <a:lvl5pPr marL="2057400" indent="-228600">
              <a:defRPr>
                <a:solidFill>
                  <a:schemeClr val="tx1"/>
                </a:solidFill>
                <a:latin typeface="Tahoma" pitchFamily="34" charset="0"/>
              </a:defRPr>
            </a:lvl5pPr>
            <a:lvl6pPr marL="2514600" indent="-228600" eaLnBrk="0" fontAlgn="base" hangingPunct="0">
              <a:spcBef>
                <a:spcPct val="0"/>
              </a:spcBef>
              <a:spcAft>
                <a:spcPct val="0"/>
              </a:spcAft>
              <a:defRPr>
                <a:solidFill>
                  <a:schemeClr val="tx1"/>
                </a:solidFill>
                <a:latin typeface="Tahoma" pitchFamily="34" charset="0"/>
              </a:defRPr>
            </a:lvl6pPr>
            <a:lvl7pPr marL="2971800" indent="-228600" eaLnBrk="0" fontAlgn="base" hangingPunct="0">
              <a:spcBef>
                <a:spcPct val="0"/>
              </a:spcBef>
              <a:spcAft>
                <a:spcPct val="0"/>
              </a:spcAft>
              <a:defRPr>
                <a:solidFill>
                  <a:schemeClr val="tx1"/>
                </a:solidFill>
                <a:latin typeface="Tahoma" pitchFamily="34" charset="0"/>
              </a:defRPr>
            </a:lvl7pPr>
            <a:lvl8pPr marL="3429000" indent="-228600" eaLnBrk="0" fontAlgn="base" hangingPunct="0">
              <a:spcBef>
                <a:spcPct val="0"/>
              </a:spcBef>
              <a:spcAft>
                <a:spcPct val="0"/>
              </a:spcAft>
              <a:defRPr>
                <a:solidFill>
                  <a:schemeClr val="tx1"/>
                </a:solidFill>
                <a:latin typeface="Tahoma" pitchFamily="34" charset="0"/>
              </a:defRPr>
            </a:lvl8pPr>
            <a:lvl9pPr marL="3886200" indent="-228600" eaLnBrk="0" fontAlgn="base" hangingPunct="0">
              <a:spcBef>
                <a:spcPct val="0"/>
              </a:spcBef>
              <a:spcAft>
                <a:spcPct val="0"/>
              </a:spcAft>
              <a:defRPr>
                <a:solidFill>
                  <a:schemeClr val="tx1"/>
                </a:solidFill>
                <a:latin typeface="Tahoma" pitchFamily="34" charset="0"/>
              </a:defRPr>
            </a:lvl9pPr>
          </a:lstStyle>
          <a:p>
            <a:pPr>
              <a:spcBef>
                <a:spcPct val="50000"/>
              </a:spcBef>
              <a:defRPr/>
            </a:pPr>
            <a:r>
              <a:rPr lang="en-US" sz="1000" smtClean="0">
                <a:solidFill>
                  <a:srgbClr val="000000"/>
                </a:solidFill>
                <a:latin typeface="Arial" charset="0"/>
                <a:cs typeface="Arial" charset="0"/>
              </a:rPr>
              <a:t>©2011 Pearson Education, Inc. publishing as Prentice Hall</a:t>
            </a:r>
          </a:p>
        </p:txBody>
      </p:sp>
      <p:sp>
        <p:nvSpPr>
          <p:cNvPr id="2" name="Title 1"/>
          <p:cNvSpPr>
            <a:spLocks noGrp="1"/>
          </p:cNvSpPr>
          <p:nvPr>
            <p:ph type="title"/>
          </p:nvPr>
        </p:nvSpPr>
        <p:spPr>
          <a:xfrm>
            <a:off x="444500" y="88900"/>
            <a:ext cx="8267700" cy="698500"/>
          </a:xfrm>
        </p:spPr>
        <p:txBody>
          <a:bodyPr/>
          <a:lstStyle/>
          <a:p>
            <a:r>
              <a:rPr lang="en-US" smtClean="0"/>
              <a:t>Click to edit Master title style</a:t>
            </a:r>
            <a:endParaRPr lang="en-US"/>
          </a:p>
        </p:txBody>
      </p:sp>
      <p:sp>
        <p:nvSpPr>
          <p:cNvPr id="3" name="Table Placeholder 2"/>
          <p:cNvSpPr>
            <a:spLocks noGrp="1"/>
          </p:cNvSpPr>
          <p:nvPr>
            <p:ph type="tbl" idx="1"/>
          </p:nvPr>
        </p:nvSpPr>
        <p:spPr>
          <a:xfrm>
            <a:off x="520700" y="1117600"/>
            <a:ext cx="8097838" cy="5129213"/>
          </a:xfrm>
        </p:spPr>
        <p:txBody>
          <a:bodyPr/>
          <a:lstStyle/>
          <a:p>
            <a:pPr lvl="0"/>
            <a:endParaRPr lang="en-US" noProof="0" smtClean="0"/>
          </a:p>
        </p:txBody>
      </p:sp>
    </p:spTree>
  </p:cSld>
  <p:clrMapOvr>
    <a:masterClrMapping/>
  </p:clrMapOvr>
  <p:transition spd="med">
    <p:wipe dir="r"/>
  </p:transition>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bwMode="gray">
      <p:bgPr>
        <a:solidFill>
          <a:schemeClr val="bg1"/>
        </a:solid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381000" y="44450"/>
            <a:ext cx="8382000" cy="784225"/>
          </a:xfrm>
          <a:prstGeom prst="rect">
            <a:avLst/>
          </a:prstGeom>
          <a:noFill/>
          <a:ln w="9525">
            <a:noFill/>
            <a:miter lim="800000"/>
            <a:headEnd/>
            <a:tailEnd/>
          </a:ln>
        </p:spPr>
        <p:txBody>
          <a:bodyPr vert="horz" wrap="square" lIns="45720" tIns="0" rIns="45720" bIns="0" numCol="1" anchor="b" anchorCtr="0" compatLnSpc="1">
            <a:prstTxWarp prst="textNoShape">
              <a:avLst/>
            </a:prstTxWarp>
          </a:bodyPr>
          <a:lstStyle/>
          <a:p>
            <a:pPr lvl="0"/>
            <a:r>
              <a:rPr lang="en-US" smtClean="0"/>
              <a:t>Title 1</a:t>
            </a:r>
          </a:p>
        </p:txBody>
      </p:sp>
      <p:sp>
        <p:nvSpPr>
          <p:cNvPr id="1027" name="Rectangle 3"/>
          <p:cNvSpPr>
            <a:spLocks noGrp="1" noChangeArrowheads="1"/>
          </p:cNvSpPr>
          <p:nvPr>
            <p:ph type="body" idx="1"/>
          </p:nvPr>
        </p:nvSpPr>
        <p:spPr bwMode="auto">
          <a:xfrm>
            <a:off x="381000" y="1263650"/>
            <a:ext cx="8382000" cy="5181600"/>
          </a:xfrm>
          <a:prstGeom prst="rect">
            <a:avLst/>
          </a:prstGeom>
          <a:noFill/>
          <a:ln w="9525">
            <a:noFill/>
            <a:miter lim="800000"/>
            <a:headEnd/>
            <a:tailEnd/>
          </a:ln>
        </p:spPr>
        <p:txBody>
          <a:bodyPr vert="horz" wrap="square" lIns="45720" tIns="45720" rIns="45720" bIns="45720" numCol="1" anchor="t" anchorCtr="0" compatLnSpc="1">
            <a:prstTxWarp prst="textNoShape">
              <a:avLst/>
            </a:prstTxWarp>
          </a:bodyPr>
          <a:lstStyle/>
          <a:p>
            <a:pPr lvl="0"/>
            <a:r>
              <a:rPr lang="en-US" smtClean="0"/>
              <a:t>A-point</a:t>
            </a:r>
          </a:p>
          <a:p>
            <a:pPr lvl="1"/>
            <a:r>
              <a:rPr lang="en-US" smtClean="0"/>
              <a:t>B-point</a:t>
            </a:r>
          </a:p>
          <a:p>
            <a:pPr lvl="2"/>
            <a:r>
              <a:rPr lang="en-US" smtClean="0"/>
              <a:t>C-point</a:t>
            </a:r>
          </a:p>
          <a:p>
            <a:pPr lvl="3"/>
            <a:r>
              <a:rPr lang="en-US" smtClean="0"/>
              <a:t>D-point</a:t>
            </a:r>
          </a:p>
          <a:p>
            <a:pPr lvl="4"/>
            <a:r>
              <a:rPr lang="en-US" smtClean="0"/>
              <a:t>E-point</a:t>
            </a:r>
          </a:p>
        </p:txBody>
      </p:sp>
      <p:sp>
        <p:nvSpPr>
          <p:cNvPr id="335882" name="Line 10"/>
          <p:cNvSpPr>
            <a:spLocks noChangeShapeType="1"/>
          </p:cNvSpPr>
          <p:nvPr/>
        </p:nvSpPr>
        <p:spPr bwMode="auto">
          <a:xfrm>
            <a:off x="0" y="882650"/>
            <a:ext cx="9140825" cy="0"/>
          </a:xfrm>
          <a:prstGeom prst="line">
            <a:avLst/>
          </a:prstGeom>
          <a:ln w="38100">
            <a:solidFill>
              <a:srgbClr val="800000"/>
            </a:solidFill>
            <a:headEnd/>
            <a:tailEnd/>
          </a:ln>
        </p:spPr>
        <p:style>
          <a:lnRef idx="1">
            <a:schemeClr val="accent5"/>
          </a:lnRef>
          <a:fillRef idx="0">
            <a:schemeClr val="accent5"/>
          </a:fillRef>
          <a:effectRef idx="0">
            <a:schemeClr val="accent5"/>
          </a:effectRef>
          <a:fontRef idx="minor">
            <a:schemeClr val="tx1"/>
          </a:fontRef>
        </p:style>
        <p:txBody>
          <a:bodyPr wrap="none" anchor="ctr"/>
          <a:lstStyle/>
          <a:p>
            <a:pPr algn="ctr" eaLnBrk="0" hangingPunct="0">
              <a:spcBef>
                <a:spcPct val="50000"/>
              </a:spcBef>
              <a:defRPr/>
            </a:pPr>
            <a:endParaRPr lang="en-US" sz="1200">
              <a:solidFill>
                <a:prstClr val="black"/>
              </a:solidFill>
            </a:endParaRPr>
          </a:p>
        </p:txBody>
      </p:sp>
    </p:spTree>
  </p:cSld>
  <p:clrMap bg1="lt1" tx1="dk1" bg2="lt2" tx2="dk2" accent1="accent1" accent2="accent2" accent3="accent3" accent4="accent4" accent5="accent5" accent6="accent6" hlink="hlink" folHlink="folHlink"/>
  <p:sldLayoutIdLst>
    <p:sldLayoutId id="2147483782" r:id="rId1"/>
    <p:sldLayoutId id="2147483781" r:id="rId2"/>
    <p:sldLayoutId id="2147483780" r:id="rId3"/>
    <p:sldLayoutId id="2147483779" r:id="rId4"/>
    <p:sldLayoutId id="2147483778" r:id="rId5"/>
    <p:sldLayoutId id="2147483777" r:id="rId6"/>
    <p:sldLayoutId id="2147483776" r:id="rId7"/>
    <p:sldLayoutId id="2147483775" r:id="rId8"/>
    <p:sldLayoutId id="2147483774" r:id="rId9"/>
    <p:sldLayoutId id="2147483773" r:id="rId10"/>
    <p:sldLayoutId id="2147483772" r:id="rId11"/>
    <p:sldLayoutId id="2147483783" r:id="rId12"/>
  </p:sldLayoutIdLst>
  <p:txStyles>
    <p:titleStyle>
      <a:lvl1pPr algn="l" rtl="0" eaLnBrk="0" fontAlgn="base" hangingPunct="0">
        <a:spcBef>
          <a:spcPct val="0"/>
        </a:spcBef>
        <a:spcAft>
          <a:spcPct val="0"/>
        </a:spcAft>
        <a:defRPr sz="2800" b="1">
          <a:solidFill>
            <a:schemeClr val="tx1"/>
          </a:solidFill>
          <a:latin typeface="+mj-lt"/>
          <a:ea typeface="MS PGothic" pitchFamily="34" charset="-128"/>
          <a:cs typeface="ＭＳ Ｐゴシック" pitchFamily="-65" charset="-128"/>
        </a:defRPr>
      </a:lvl1pPr>
      <a:lvl2pPr algn="l" rtl="0" eaLnBrk="0" fontAlgn="base" hangingPunct="0">
        <a:spcBef>
          <a:spcPct val="0"/>
        </a:spcBef>
        <a:spcAft>
          <a:spcPct val="0"/>
        </a:spcAft>
        <a:defRPr sz="2800" b="1">
          <a:solidFill>
            <a:schemeClr val="tx1"/>
          </a:solidFill>
          <a:latin typeface="Arial" charset="0"/>
          <a:ea typeface="MS PGothic" pitchFamily="34" charset="-128"/>
          <a:cs typeface="ＭＳ Ｐゴシック" pitchFamily="-65" charset="-128"/>
        </a:defRPr>
      </a:lvl2pPr>
      <a:lvl3pPr algn="l" rtl="0" eaLnBrk="0" fontAlgn="base" hangingPunct="0">
        <a:spcBef>
          <a:spcPct val="0"/>
        </a:spcBef>
        <a:spcAft>
          <a:spcPct val="0"/>
        </a:spcAft>
        <a:defRPr sz="2800" b="1">
          <a:solidFill>
            <a:schemeClr val="tx1"/>
          </a:solidFill>
          <a:latin typeface="Arial" charset="0"/>
          <a:ea typeface="MS PGothic" pitchFamily="34" charset="-128"/>
          <a:cs typeface="ＭＳ Ｐゴシック" pitchFamily="-65" charset="-128"/>
        </a:defRPr>
      </a:lvl3pPr>
      <a:lvl4pPr algn="l" rtl="0" eaLnBrk="0" fontAlgn="base" hangingPunct="0">
        <a:spcBef>
          <a:spcPct val="0"/>
        </a:spcBef>
        <a:spcAft>
          <a:spcPct val="0"/>
        </a:spcAft>
        <a:defRPr sz="2800" b="1">
          <a:solidFill>
            <a:schemeClr val="tx1"/>
          </a:solidFill>
          <a:latin typeface="Arial" charset="0"/>
          <a:ea typeface="MS PGothic" pitchFamily="34" charset="-128"/>
          <a:cs typeface="ＭＳ Ｐゴシック" pitchFamily="-65" charset="-128"/>
        </a:defRPr>
      </a:lvl4pPr>
      <a:lvl5pPr algn="l" rtl="0" eaLnBrk="0" fontAlgn="base" hangingPunct="0">
        <a:spcBef>
          <a:spcPct val="0"/>
        </a:spcBef>
        <a:spcAft>
          <a:spcPct val="0"/>
        </a:spcAft>
        <a:defRPr sz="2800" b="1">
          <a:solidFill>
            <a:schemeClr val="tx1"/>
          </a:solidFill>
          <a:latin typeface="Arial" charset="0"/>
          <a:ea typeface="MS PGothic" pitchFamily="34" charset="-128"/>
          <a:cs typeface="ＭＳ Ｐゴシック" pitchFamily="-65" charset="-128"/>
        </a:defRPr>
      </a:lvl5pPr>
      <a:lvl6pPr marL="457200" algn="l" rtl="0" eaLnBrk="0" fontAlgn="base" hangingPunct="0">
        <a:lnSpc>
          <a:spcPct val="120000"/>
        </a:lnSpc>
        <a:spcBef>
          <a:spcPct val="0"/>
        </a:spcBef>
        <a:spcAft>
          <a:spcPct val="0"/>
        </a:spcAft>
        <a:defRPr b="1">
          <a:solidFill>
            <a:schemeClr val="tx1"/>
          </a:solidFill>
          <a:latin typeface="Arial" charset="0"/>
        </a:defRPr>
      </a:lvl6pPr>
      <a:lvl7pPr marL="914400" algn="l" rtl="0" eaLnBrk="0" fontAlgn="base" hangingPunct="0">
        <a:lnSpc>
          <a:spcPct val="120000"/>
        </a:lnSpc>
        <a:spcBef>
          <a:spcPct val="0"/>
        </a:spcBef>
        <a:spcAft>
          <a:spcPct val="0"/>
        </a:spcAft>
        <a:defRPr b="1">
          <a:solidFill>
            <a:schemeClr val="tx1"/>
          </a:solidFill>
          <a:latin typeface="Arial" charset="0"/>
        </a:defRPr>
      </a:lvl7pPr>
      <a:lvl8pPr marL="1371600" algn="l" rtl="0" eaLnBrk="0" fontAlgn="base" hangingPunct="0">
        <a:lnSpc>
          <a:spcPct val="120000"/>
        </a:lnSpc>
        <a:spcBef>
          <a:spcPct val="0"/>
        </a:spcBef>
        <a:spcAft>
          <a:spcPct val="0"/>
        </a:spcAft>
        <a:defRPr b="1">
          <a:solidFill>
            <a:schemeClr val="tx1"/>
          </a:solidFill>
          <a:latin typeface="Arial" charset="0"/>
        </a:defRPr>
      </a:lvl8pPr>
      <a:lvl9pPr marL="1828800" algn="l" rtl="0" eaLnBrk="0" fontAlgn="base" hangingPunct="0">
        <a:lnSpc>
          <a:spcPct val="120000"/>
        </a:lnSpc>
        <a:spcBef>
          <a:spcPct val="0"/>
        </a:spcBef>
        <a:spcAft>
          <a:spcPct val="0"/>
        </a:spcAft>
        <a:defRPr b="1">
          <a:solidFill>
            <a:schemeClr val="tx1"/>
          </a:solidFill>
          <a:latin typeface="Arial" charset="0"/>
        </a:defRPr>
      </a:lvl9pPr>
    </p:titleStyle>
    <p:bodyStyle>
      <a:lvl1pPr marL="342900" indent="-342900" algn="l" defTabSz="684213" rtl="0" eaLnBrk="0" fontAlgn="base" hangingPunct="0">
        <a:spcBef>
          <a:spcPct val="20000"/>
        </a:spcBef>
        <a:spcAft>
          <a:spcPct val="0"/>
        </a:spcAft>
        <a:buSzPct val="25000"/>
        <a:buFont typeface="Wingdings" pitchFamily="2" charset="2"/>
        <a:buChar char=" "/>
        <a:defRPr>
          <a:solidFill>
            <a:schemeClr val="tx1"/>
          </a:solidFill>
          <a:latin typeface="+mn-lt"/>
          <a:ea typeface="MS PGothic" pitchFamily="34" charset="-128"/>
          <a:cs typeface="ＭＳ Ｐゴシック" pitchFamily="-65" charset="-128"/>
        </a:defRPr>
      </a:lvl1pPr>
      <a:lvl2pPr marL="342900" indent="-228600" algn="l" defTabSz="684213" rtl="0" eaLnBrk="0" fontAlgn="base" hangingPunct="0">
        <a:spcBef>
          <a:spcPct val="20000"/>
        </a:spcBef>
        <a:spcAft>
          <a:spcPct val="0"/>
        </a:spcAft>
        <a:buSzPct val="65000"/>
        <a:buFont typeface="Wingdings" pitchFamily="2" charset="2"/>
        <a:buChar char="l"/>
        <a:defRPr>
          <a:solidFill>
            <a:schemeClr val="tx1"/>
          </a:solidFill>
          <a:latin typeface="+mn-lt"/>
          <a:ea typeface="MS PGothic" pitchFamily="34" charset="-128"/>
          <a:cs typeface="ＭＳ Ｐゴシック"/>
        </a:defRPr>
      </a:lvl2pPr>
      <a:lvl3pPr marL="685800" indent="-228600" algn="l" defTabSz="684213" rtl="0" eaLnBrk="0" fontAlgn="base" hangingPunct="0">
        <a:spcBef>
          <a:spcPct val="20000"/>
        </a:spcBef>
        <a:spcAft>
          <a:spcPct val="0"/>
        </a:spcAft>
        <a:buSzPct val="100000"/>
        <a:buChar char="–"/>
        <a:defRPr>
          <a:solidFill>
            <a:schemeClr val="tx1"/>
          </a:solidFill>
          <a:latin typeface="+mn-lt"/>
          <a:ea typeface="MS PGothic" pitchFamily="34" charset="-128"/>
          <a:cs typeface="ＭＳ Ｐゴシック"/>
        </a:defRPr>
      </a:lvl3pPr>
      <a:lvl4pPr marL="1028700" indent="-228600" algn="l" defTabSz="684213" rtl="0" eaLnBrk="0" fontAlgn="base" hangingPunct="0">
        <a:spcBef>
          <a:spcPct val="20000"/>
        </a:spcBef>
        <a:spcAft>
          <a:spcPct val="0"/>
        </a:spcAft>
        <a:buSzPct val="55000"/>
        <a:buFont typeface="Wingdings" pitchFamily="2" charset="2"/>
        <a:buChar char="¡"/>
        <a:defRPr sz="1600">
          <a:solidFill>
            <a:schemeClr val="tx1"/>
          </a:solidFill>
          <a:latin typeface="+mn-lt"/>
          <a:ea typeface="MS PGothic" pitchFamily="34" charset="-128"/>
          <a:cs typeface="ＭＳ Ｐゴシック"/>
        </a:defRPr>
      </a:lvl4pPr>
      <a:lvl5pPr marL="1371600" indent="-228600" algn="l" defTabSz="684213" rtl="0" eaLnBrk="0" fontAlgn="base" hangingPunct="0">
        <a:spcBef>
          <a:spcPct val="20000"/>
        </a:spcBef>
        <a:spcAft>
          <a:spcPct val="0"/>
        </a:spcAft>
        <a:buSzPct val="100000"/>
        <a:buChar char="–"/>
        <a:defRPr sz="1600">
          <a:solidFill>
            <a:schemeClr val="tx1"/>
          </a:solidFill>
          <a:latin typeface="+mn-lt"/>
          <a:ea typeface="MS PGothic" pitchFamily="34" charset="-128"/>
          <a:cs typeface="ＭＳ Ｐゴシック"/>
        </a:defRPr>
      </a:lvl5pPr>
      <a:lvl6pPr marL="1828800" indent="-228600" algn="l" defTabSz="684213" rtl="0" eaLnBrk="0" fontAlgn="base" hangingPunct="0">
        <a:spcBef>
          <a:spcPct val="20000"/>
        </a:spcBef>
        <a:spcAft>
          <a:spcPct val="0"/>
        </a:spcAft>
        <a:buSzPct val="100000"/>
        <a:buChar char="–"/>
        <a:defRPr sz="1600">
          <a:solidFill>
            <a:schemeClr val="tx1"/>
          </a:solidFill>
          <a:latin typeface="+mn-lt"/>
        </a:defRPr>
      </a:lvl6pPr>
      <a:lvl7pPr marL="2286000" indent="-228600" algn="l" defTabSz="684213" rtl="0" eaLnBrk="0" fontAlgn="base" hangingPunct="0">
        <a:spcBef>
          <a:spcPct val="20000"/>
        </a:spcBef>
        <a:spcAft>
          <a:spcPct val="0"/>
        </a:spcAft>
        <a:buSzPct val="100000"/>
        <a:buChar char="–"/>
        <a:defRPr sz="1600">
          <a:solidFill>
            <a:schemeClr val="tx1"/>
          </a:solidFill>
          <a:latin typeface="+mn-lt"/>
        </a:defRPr>
      </a:lvl7pPr>
      <a:lvl8pPr marL="2743200" indent="-228600" algn="l" defTabSz="684213" rtl="0" eaLnBrk="0" fontAlgn="base" hangingPunct="0">
        <a:spcBef>
          <a:spcPct val="20000"/>
        </a:spcBef>
        <a:spcAft>
          <a:spcPct val="0"/>
        </a:spcAft>
        <a:buSzPct val="100000"/>
        <a:buChar char="–"/>
        <a:defRPr sz="1600">
          <a:solidFill>
            <a:schemeClr val="tx1"/>
          </a:solidFill>
          <a:latin typeface="+mn-lt"/>
        </a:defRPr>
      </a:lvl8pPr>
      <a:lvl9pPr marL="3200400" indent="-228600" algn="l" defTabSz="684213" rtl="0" eaLnBrk="0" fontAlgn="base" hangingPunct="0">
        <a:spcBef>
          <a:spcPct val="20000"/>
        </a:spcBef>
        <a:spcAft>
          <a:spcPct val="0"/>
        </a:spcAft>
        <a:buSzPct val="100000"/>
        <a:buChar char="–"/>
        <a:defRPr sz="16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3" Type="http://schemas.openxmlformats.org/officeDocument/2006/relationships/oleObject" Target="../embeddings/oleObject1.bin"/><Relationship Id="rId2" Type="http://schemas.openxmlformats.org/officeDocument/2006/relationships/slideLayout" Target="../slideLayouts/slideLayout7.xml"/><Relationship Id="rId1" Type="http://schemas.openxmlformats.org/officeDocument/2006/relationships/vmlDrawing" Target="../drawings/vmlDrawing1.vml"/><Relationship Id="rId4" Type="http://schemas.openxmlformats.org/officeDocument/2006/relationships/image" Target="../media/image2.emf"/></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8.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jpeg"/><Relationship Id="rId1" Type="http://schemas.openxmlformats.org/officeDocument/2006/relationships/slideLayout" Target="../slideLayouts/slideLayout2.xml"/><Relationship Id="rId5" Type="http://schemas.openxmlformats.org/officeDocument/2006/relationships/image" Target="../media/image6.png"/><Relationship Id="rId4" Type="http://schemas.openxmlformats.org/officeDocument/2006/relationships/image" Target="../media/image5.jpeg"/></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7.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1.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jpeg"/><Relationship Id="rId1" Type="http://schemas.openxmlformats.org/officeDocument/2006/relationships/slideLayout" Target="../slideLayouts/slideLayout7.xml"/><Relationship Id="rId6" Type="http://schemas.openxmlformats.org/officeDocument/2006/relationships/image" Target="../media/image11.png"/><Relationship Id="rId5" Type="http://schemas.openxmlformats.org/officeDocument/2006/relationships/image" Target="../media/image10.png"/><Relationship Id="rId4" Type="http://schemas.openxmlformats.org/officeDocument/2006/relationships/image" Target="../media/image9.png"/></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7.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7.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7.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7.xml"/></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7.xml"/></Relationships>
</file>

<file path=ppt/slides/_rels/slide29.xml.rels><?xml version="1.0" encoding="UTF-8" standalone="yes"?>
<Relationships xmlns="http://schemas.openxmlformats.org/package/2006/relationships"><Relationship Id="rId3" Type="http://schemas.openxmlformats.org/officeDocument/2006/relationships/notesSlide" Target="../notesSlides/notesSlide11.xml"/><Relationship Id="rId2" Type="http://schemas.openxmlformats.org/officeDocument/2006/relationships/slideLayout" Target="../slideLayouts/slideLayout7.xml"/><Relationship Id="rId1" Type="http://schemas.openxmlformats.org/officeDocument/2006/relationships/vmlDrawing" Target="../drawings/vmlDrawing2.vml"/><Relationship Id="rId4" Type="http://schemas.openxmlformats.org/officeDocument/2006/relationships/oleObject" Target="../embeddings/Microsoft_Office_Word_97_-_2003_Document1.doc"/></Relationships>
</file>

<file path=ppt/slides/_rels/slide30.xml.rels><?xml version="1.0" encoding="UTF-8" standalone="yes"?>
<Relationships xmlns="http://schemas.openxmlformats.org/package/2006/relationships"><Relationship Id="rId3" Type="http://schemas.openxmlformats.org/officeDocument/2006/relationships/notesSlide" Target="../notesSlides/notesSlide12.xml"/><Relationship Id="rId2" Type="http://schemas.openxmlformats.org/officeDocument/2006/relationships/slideLayout" Target="../slideLayouts/slideLayout7.xml"/><Relationship Id="rId1" Type="http://schemas.openxmlformats.org/officeDocument/2006/relationships/vmlDrawing" Target="../drawings/vmlDrawing3.vml"/><Relationship Id="rId4" Type="http://schemas.openxmlformats.org/officeDocument/2006/relationships/oleObject" Target="???" TargetMode="External"/></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7.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7.xml"/></Relationships>
</file>

<file path=ppt/slides/_rels/slide33.xml.rels><?xml version="1.0" encoding="UTF-8" standalone="yes"?>
<Relationships xmlns="http://schemas.openxmlformats.org/package/2006/relationships"><Relationship Id="rId3" Type="http://schemas.openxmlformats.org/officeDocument/2006/relationships/image" Target="../media/image14.wmf"/><Relationship Id="rId2" Type="http://schemas.openxmlformats.org/officeDocument/2006/relationships/notesSlide" Target="../notesSlides/notesSlide15.xml"/><Relationship Id="rId1" Type="http://schemas.openxmlformats.org/officeDocument/2006/relationships/slideLayout" Target="../slideLayouts/slideLayout7.xml"/></Relationships>
</file>

<file path=ppt/slides/_rels/slide34.xml.rels><?xml version="1.0" encoding="UTF-8" standalone="yes"?>
<Relationships xmlns="http://schemas.openxmlformats.org/package/2006/relationships"><Relationship Id="rId3" Type="http://schemas.openxmlformats.org/officeDocument/2006/relationships/image" Target="../media/image15.wmf"/><Relationship Id="rId2" Type="http://schemas.openxmlformats.org/officeDocument/2006/relationships/notesSlide" Target="../notesSlides/notesSlide16.xml"/><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5" name="Title 1"/>
          <p:cNvSpPr>
            <a:spLocks noGrp="1"/>
          </p:cNvSpPr>
          <p:nvPr>
            <p:ph type="title" idx="4294967295"/>
          </p:nvPr>
        </p:nvSpPr>
        <p:spPr>
          <a:xfrm>
            <a:off x="304800" y="228600"/>
            <a:ext cx="7793038" cy="609600"/>
          </a:xfrm>
        </p:spPr>
        <p:txBody>
          <a:bodyPr lIns="91440" tIns="45720" rIns="91440" bIns="45720"/>
          <a:lstStyle/>
          <a:p>
            <a:r>
              <a:rPr lang="en-US" sz="2400" smtClean="0"/>
              <a:t>Timing of Price Promotion</a:t>
            </a:r>
          </a:p>
        </p:txBody>
      </p:sp>
      <p:sp>
        <p:nvSpPr>
          <p:cNvPr id="16386" name="TextBox 4"/>
          <p:cNvSpPr txBox="1">
            <a:spLocks noChangeArrowheads="1"/>
          </p:cNvSpPr>
          <p:nvPr/>
        </p:nvSpPr>
        <p:spPr bwMode="auto">
          <a:xfrm>
            <a:off x="304800" y="1905000"/>
            <a:ext cx="8077200" cy="4375150"/>
          </a:xfrm>
          <a:prstGeom prst="rect">
            <a:avLst/>
          </a:prstGeom>
          <a:noFill/>
          <a:ln w="9525">
            <a:noFill/>
            <a:miter lim="800000"/>
            <a:headEnd/>
            <a:tailEnd/>
          </a:ln>
        </p:spPr>
        <p:txBody>
          <a:bodyPr>
            <a:spAutoFit/>
          </a:bodyPr>
          <a:lstStyle/>
          <a:p>
            <a:pPr marL="342900" indent="-342900" eaLnBrk="0" hangingPunct="0">
              <a:lnSpc>
                <a:spcPct val="85000"/>
              </a:lnSpc>
              <a:spcBef>
                <a:spcPct val="20000"/>
              </a:spcBef>
              <a:buClr>
                <a:schemeClr val="folHlink"/>
              </a:buClr>
              <a:buSzPct val="60000"/>
              <a:buFont typeface="Wingdings" pitchFamily="2" charset="2"/>
              <a:buChar char="n"/>
            </a:pPr>
            <a:r>
              <a:rPr lang="en-US" sz="2200"/>
              <a:t>Suppose that you are running a </a:t>
            </a:r>
            <a:r>
              <a:rPr lang="en-US" sz="2200" b="1"/>
              <a:t>local</a:t>
            </a:r>
            <a:r>
              <a:rPr lang="en-US" sz="2200"/>
              <a:t> mountain bike store and knows that you are looking at two types of customers.</a:t>
            </a:r>
          </a:p>
          <a:p>
            <a:pPr marL="342900" indent="-342900" eaLnBrk="0" hangingPunct="0">
              <a:lnSpc>
                <a:spcPct val="85000"/>
              </a:lnSpc>
              <a:spcBef>
                <a:spcPct val="20000"/>
              </a:spcBef>
              <a:buClr>
                <a:schemeClr val="folHlink"/>
              </a:buClr>
              <a:buSzPct val="60000"/>
              <a:buFont typeface="Wingdings" pitchFamily="2" charset="2"/>
              <a:buChar char="n"/>
            </a:pPr>
            <a:endParaRPr lang="en-US" sz="2200"/>
          </a:p>
          <a:p>
            <a:pPr marL="800100" lvl="1" indent="-342900" eaLnBrk="0" hangingPunct="0">
              <a:lnSpc>
                <a:spcPct val="85000"/>
              </a:lnSpc>
              <a:spcBef>
                <a:spcPct val="20000"/>
              </a:spcBef>
              <a:buClr>
                <a:schemeClr val="folHlink"/>
              </a:buClr>
              <a:buSzPct val="60000"/>
              <a:buFont typeface="Wingdings" pitchFamily="2" charset="2"/>
              <a:buChar char="n"/>
            </a:pPr>
            <a:r>
              <a:rPr lang="en-US" sz="2200"/>
              <a:t>10% are casual shoppers, who are willing to pay $3,000 for the bike. Yet they are happy to pay a discount price.</a:t>
            </a:r>
          </a:p>
          <a:p>
            <a:pPr marL="800100" lvl="1" indent="-342900" eaLnBrk="0" hangingPunct="0">
              <a:lnSpc>
                <a:spcPct val="85000"/>
              </a:lnSpc>
              <a:spcBef>
                <a:spcPct val="20000"/>
              </a:spcBef>
              <a:buClr>
                <a:schemeClr val="folHlink"/>
              </a:buClr>
              <a:buSzPct val="60000"/>
            </a:pPr>
            <a:r>
              <a:rPr lang="en-US" sz="2200"/>
              <a:t>    Casual shopper only shops on Saturday &amp; Sunday.</a:t>
            </a:r>
          </a:p>
          <a:p>
            <a:pPr marL="800100" lvl="1" indent="-342900" eaLnBrk="0" hangingPunct="0">
              <a:lnSpc>
                <a:spcPct val="85000"/>
              </a:lnSpc>
              <a:spcBef>
                <a:spcPct val="20000"/>
              </a:spcBef>
              <a:buClr>
                <a:schemeClr val="folHlink"/>
              </a:buClr>
              <a:buSzPct val="60000"/>
            </a:pPr>
            <a:endParaRPr lang="en-US" sz="2200"/>
          </a:p>
          <a:p>
            <a:pPr marL="800100" lvl="1" indent="-342900" eaLnBrk="0" hangingPunct="0">
              <a:lnSpc>
                <a:spcPct val="85000"/>
              </a:lnSpc>
              <a:spcBef>
                <a:spcPct val="20000"/>
              </a:spcBef>
              <a:buClr>
                <a:schemeClr val="folHlink"/>
              </a:buClr>
              <a:buSzPct val="60000"/>
              <a:buFont typeface="Wingdings" pitchFamily="2" charset="2"/>
              <a:buChar char="n"/>
            </a:pPr>
            <a:r>
              <a:rPr lang="en-US" sz="2200"/>
              <a:t>90% are deal seekers, who are only willing to pay $300 for the bike. Deal seekers check out the stores for prices 7 days a week.</a:t>
            </a:r>
          </a:p>
          <a:p>
            <a:pPr marL="800100" lvl="1" indent="-342900" eaLnBrk="0" hangingPunct="0">
              <a:lnSpc>
                <a:spcPct val="85000"/>
              </a:lnSpc>
              <a:spcBef>
                <a:spcPct val="20000"/>
              </a:spcBef>
              <a:buClr>
                <a:schemeClr val="folHlink"/>
              </a:buClr>
              <a:buSzPct val="60000"/>
              <a:buFont typeface="Wingdings" pitchFamily="2" charset="2"/>
              <a:buChar char="n"/>
            </a:pPr>
            <a:endParaRPr lang="en-US" sz="2200"/>
          </a:p>
          <a:p>
            <a:pPr marL="800100" lvl="1" indent="-342900" eaLnBrk="0" hangingPunct="0">
              <a:lnSpc>
                <a:spcPct val="85000"/>
              </a:lnSpc>
              <a:spcBef>
                <a:spcPct val="20000"/>
              </a:spcBef>
              <a:buClr>
                <a:schemeClr val="folHlink"/>
              </a:buClr>
              <a:buSzPct val="60000"/>
              <a:buFont typeface="Wingdings" pitchFamily="2" charset="2"/>
              <a:buChar char="n"/>
            </a:pPr>
            <a:r>
              <a:rPr lang="en-US" sz="2200"/>
              <a:t>Your goal is to maximize the overall profit. </a:t>
            </a:r>
          </a:p>
          <a:p>
            <a:pPr marL="342900" indent="-342900" eaLnBrk="0" hangingPunct="0">
              <a:lnSpc>
                <a:spcPct val="85000"/>
              </a:lnSpc>
              <a:spcBef>
                <a:spcPct val="20000"/>
              </a:spcBef>
              <a:buClr>
                <a:schemeClr val="folHlink"/>
              </a:buClr>
              <a:buSzPct val="60000"/>
              <a:buFont typeface="Wingdings" pitchFamily="2" charset="2"/>
              <a:buChar char="n"/>
            </a:pPr>
            <a:endParaRPr lang="en-US" sz="2200"/>
          </a:p>
        </p:txBody>
      </p:sp>
      <p:sp>
        <p:nvSpPr>
          <p:cNvPr id="16387" name="Slide Number Placeholder 6"/>
          <p:cNvSpPr txBox="1">
            <a:spLocks noGrp="1"/>
          </p:cNvSpPr>
          <p:nvPr/>
        </p:nvSpPr>
        <p:spPr bwMode="auto">
          <a:xfrm>
            <a:off x="7010400" y="6248400"/>
            <a:ext cx="1905000" cy="457200"/>
          </a:xfrm>
          <a:prstGeom prst="rect">
            <a:avLst/>
          </a:prstGeom>
          <a:noFill/>
          <a:ln w="9525">
            <a:noFill/>
            <a:miter lim="800000"/>
            <a:headEnd/>
            <a:tailEnd/>
          </a:ln>
        </p:spPr>
        <p:txBody>
          <a:bodyPr anchor="b"/>
          <a:lstStyle/>
          <a:p>
            <a:pPr algn="r"/>
            <a:fld id="{DF807AAD-B628-4769-AF8C-ED4D9B719187}" type="slidenum">
              <a:rPr lang="en-US" sz="1400"/>
              <a:pPr algn="r"/>
              <a:t>1</a:t>
            </a:fld>
            <a:endParaRPr lang="en-US" sz="1400"/>
          </a:p>
        </p:txBody>
      </p:sp>
      <p:sp>
        <p:nvSpPr>
          <p:cNvPr id="16388" name="TextBox 8"/>
          <p:cNvSpPr txBox="1">
            <a:spLocks noChangeArrowheads="1"/>
          </p:cNvSpPr>
          <p:nvPr/>
        </p:nvSpPr>
        <p:spPr bwMode="auto">
          <a:xfrm>
            <a:off x="3048000" y="6553200"/>
            <a:ext cx="3429000" cy="304800"/>
          </a:xfrm>
          <a:prstGeom prst="rect">
            <a:avLst/>
          </a:prstGeom>
          <a:noFill/>
          <a:ln w="9525">
            <a:noFill/>
            <a:miter lim="800000"/>
            <a:headEnd/>
            <a:tailEnd/>
          </a:ln>
        </p:spPr>
        <p:txBody>
          <a:bodyPr>
            <a:spAutoFit/>
          </a:bodyPr>
          <a:lstStyle/>
          <a:p>
            <a:pPr eaLnBrk="0" hangingPunct="0"/>
            <a:r>
              <a:rPr lang="en-US" sz="1400">
                <a:cs typeface="Arial" charset="0"/>
              </a:rPr>
              <a:t>Dr. Yacheng Sun, UC Boulder</a:t>
            </a:r>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09" name="Title 1"/>
          <p:cNvSpPr>
            <a:spLocks noGrp="1"/>
          </p:cNvSpPr>
          <p:nvPr>
            <p:ph type="title" idx="4294967295"/>
          </p:nvPr>
        </p:nvSpPr>
        <p:spPr/>
        <p:txBody>
          <a:bodyPr lIns="91440" tIns="45720" rIns="91440" bIns="45720"/>
          <a:lstStyle/>
          <a:p>
            <a:r>
              <a:rPr lang="en-US" sz="2400" smtClean="0"/>
              <a:t>When to Price Promote?</a:t>
            </a:r>
          </a:p>
        </p:txBody>
      </p:sp>
      <p:graphicFrame>
        <p:nvGraphicFramePr>
          <p:cNvPr id="45109" name="Group 53"/>
          <p:cNvGraphicFramePr>
            <a:graphicFrameLocks noGrp="1"/>
          </p:cNvGraphicFramePr>
          <p:nvPr>
            <p:ph idx="4294967295"/>
          </p:nvPr>
        </p:nvGraphicFramePr>
        <p:xfrm>
          <a:off x="304800" y="1981200"/>
          <a:ext cx="8610600" cy="4038601"/>
        </p:xfrm>
        <a:graphic>
          <a:graphicData uri="http://schemas.openxmlformats.org/drawingml/2006/table">
            <a:tbl>
              <a:tblPr/>
              <a:tblGrid>
                <a:gridCol w="1230313"/>
                <a:gridCol w="920750"/>
                <a:gridCol w="1038225"/>
                <a:gridCol w="1276350"/>
                <a:gridCol w="1116012"/>
                <a:gridCol w="957263"/>
                <a:gridCol w="1036637"/>
                <a:gridCol w="1035050"/>
              </a:tblGrid>
              <a:tr h="1244600">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smtClean="0">
                        <a:ln>
                          <a:noFill/>
                        </a:ln>
                        <a:solidFill>
                          <a:srgbClr val="FFFFFF"/>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2200" b="1" i="0" u="none" strike="noStrike" cap="none" normalizeH="0" baseline="0" smtClean="0">
                          <a:ln>
                            <a:noFill/>
                          </a:ln>
                          <a:solidFill>
                            <a:srgbClr val="FFFFFF"/>
                          </a:solidFill>
                          <a:effectLst/>
                          <a:latin typeface="Arial" charset="0"/>
                          <a:ea typeface="MS PGothic" pitchFamily="34" charset="-128"/>
                        </a:rPr>
                        <a:t>Mon</a:t>
                      </a: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2200" b="1" i="0" u="none" strike="noStrike" cap="none" normalizeH="0" baseline="0" smtClean="0">
                          <a:ln>
                            <a:noFill/>
                          </a:ln>
                          <a:solidFill>
                            <a:srgbClr val="FFFFFF"/>
                          </a:solidFill>
                          <a:effectLst/>
                          <a:latin typeface="Arial" charset="0"/>
                          <a:ea typeface="MS PGothic" pitchFamily="34" charset="-128"/>
                        </a:rPr>
                        <a:t>Tue</a:t>
                      </a: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2200" b="1" i="0" u="none" strike="noStrike" cap="none" normalizeH="0" baseline="0" smtClean="0">
                          <a:ln>
                            <a:noFill/>
                          </a:ln>
                          <a:solidFill>
                            <a:srgbClr val="FFFFFF"/>
                          </a:solidFill>
                          <a:effectLst/>
                          <a:latin typeface="Arial" charset="0"/>
                          <a:ea typeface="MS PGothic" pitchFamily="34" charset="-128"/>
                        </a:rPr>
                        <a:t>Wed</a:t>
                      </a: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2200" b="1" i="0" u="none" strike="noStrike" cap="none" normalizeH="0" baseline="0" smtClean="0">
                          <a:ln>
                            <a:noFill/>
                          </a:ln>
                          <a:solidFill>
                            <a:srgbClr val="FFFFFF"/>
                          </a:solidFill>
                          <a:effectLst/>
                          <a:latin typeface="Arial" charset="0"/>
                          <a:ea typeface="MS PGothic" pitchFamily="34" charset="-128"/>
                        </a:rPr>
                        <a:t>Thur</a:t>
                      </a: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2200" b="1" i="0" u="none" strike="noStrike" cap="none" normalizeH="0" baseline="0" smtClean="0">
                          <a:ln>
                            <a:noFill/>
                          </a:ln>
                          <a:solidFill>
                            <a:srgbClr val="FFFFFF"/>
                          </a:solidFill>
                          <a:effectLst/>
                          <a:latin typeface="Arial" charset="0"/>
                          <a:ea typeface="MS PGothic" pitchFamily="34" charset="-128"/>
                        </a:rPr>
                        <a:t>Fri</a:t>
                      </a: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2200" b="1" i="0" u="none" strike="noStrike" cap="none" normalizeH="0" baseline="0" smtClean="0">
                          <a:ln>
                            <a:noFill/>
                          </a:ln>
                          <a:solidFill>
                            <a:srgbClr val="FFFFFF"/>
                          </a:solidFill>
                          <a:effectLst/>
                          <a:latin typeface="Arial" charset="0"/>
                          <a:ea typeface="MS PGothic" pitchFamily="34" charset="-128"/>
                        </a:rPr>
                        <a:t>Sat</a:t>
                      </a: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2200" b="1" i="0" u="none" strike="noStrike" cap="none" normalizeH="0" baseline="0" smtClean="0">
                          <a:ln>
                            <a:noFill/>
                          </a:ln>
                          <a:solidFill>
                            <a:srgbClr val="FFFFFF"/>
                          </a:solidFill>
                          <a:effectLst/>
                          <a:latin typeface="Arial" charset="0"/>
                          <a:ea typeface="MS PGothic" pitchFamily="34" charset="-128"/>
                        </a:rPr>
                        <a:t>Sun</a:t>
                      </a: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r>
              <a:tr h="904875">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smtClean="0">
                          <a:ln>
                            <a:noFill/>
                          </a:ln>
                          <a:solidFill>
                            <a:srgbClr val="000000"/>
                          </a:solidFill>
                          <a:effectLst/>
                          <a:latin typeface="Arial" charset="0"/>
                          <a:ea typeface="MS PGothic" pitchFamily="34" charset="-128"/>
                        </a:rPr>
                        <a:t>Sale?</a:t>
                      </a: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r>
              <a:tr h="903288">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smtClean="0">
                          <a:ln>
                            <a:noFill/>
                          </a:ln>
                          <a:solidFill>
                            <a:srgbClr val="000000"/>
                          </a:solidFill>
                          <a:effectLst/>
                          <a:latin typeface="Arial" charset="0"/>
                          <a:ea typeface="MS PGothic" pitchFamily="34" charset="-128"/>
                        </a:rPr>
                        <a:t>Deal seekers</a:t>
                      </a: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7FAF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7FAF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7FAF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7FAF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7FAF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7FAF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7FAF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7FAF1"/>
                    </a:solidFill>
                  </a:tcPr>
                </a:tc>
              </a:tr>
              <a:tr h="985838">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smtClean="0">
                          <a:ln>
                            <a:noFill/>
                          </a:ln>
                          <a:solidFill>
                            <a:srgbClr val="000000"/>
                          </a:solidFill>
                          <a:effectLst/>
                          <a:latin typeface="Arial" charset="0"/>
                          <a:ea typeface="MS PGothic" pitchFamily="34" charset="-128"/>
                        </a:rPr>
                        <a:t>Casual shoppers</a:t>
                      </a: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r>
            </a:tbl>
          </a:graphicData>
        </a:graphic>
      </p:graphicFrame>
      <p:sp>
        <p:nvSpPr>
          <p:cNvPr id="17457" name="Slide Number Placeholder 6"/>
          <p:cNvSpPr txBox="1">
            <a:spLocks noGrp="1"/>
          </p:cNvSpPr>
          <p:nvPr/>
        </p:nvSpPr>
        <p:spPr bwMode="auto">
          <a:xfrm>
            <a:off x="7010400" y="6248400"/>
            <a:ext cx="1905000" cy="457200"/>
          </a:xfrm>
          <a:prstGeom prst="rect">
            <a:avLst/>
          </a:prstGeom>
          <a:noFill/>
          <a:ln w="9525">
            <a:noFill/>
            <a:miter lim="800000"/>
            <a:headEnd/>
            <a:tailEnd/>
          </a:ln>
        </p:spPr>
        <p:txBody>
          <a:bodyPr anchor="b"/>
          <a:lstStyle/>
          <a:p>
            <a:pPr algn="r"/>
            <a:fld id="{CA3FCB43-8399-4369-814C-84F71574D110}" type="slidenum">
              <a:rPr lang="en-US" sz="1400"/>
              <a:pPr algn="r"/>
              <a:t>2</a:t>
            </a:fld>
            <a:endParaRPr lang="en-US" sz="1400"/>
          </a:p>
        </p:txBody>
      </p:sp>
      <p:sp>
        <p:nvSpPr>
          <p:cNvPr id="17458" name="TextBox 8"/>
          <p:cNvSpPr txBox="1">
            <a:spLocks noChangeArrowheads="1"/>
          </p:cNvSpPr>
          <p:nvPr/>
        </p:nvSpPr>
        <p:spPr bwMode="auto">
          <a:xfrm>
            <a:off x="3048000" y="6553200"/>
            <a:ext cx="3429000" cy="304800"/>
          </a:xfrm>
          <a:prstGeom prst="rect">
            <a:avLst/>
          </a:prstGeom>
          <a:noFill/>
          <a:ln w="9525">
            <a:noFill/>
            <a:miter lim="800000"/>
            <a:headEnd/>
            <a:tailEnd/>
          </a:ln>
        </p:spPr>
        <p:txBody>
          <a:bodyPr>
            <a:spAutoFit/>
          </a:bodyPr>
          <a:lstStyle/>
          <a:p>
            <a:pPr eaLnBrk="0" hangingPunct="0"/>
            <a:r>
              <a:rPr lang="en-US" sz="1400">
                <a:cs typeface="Arial" charset="0"/>
              </a:rPr>
              <a:t>Dr. Yacheng Sun, UC Boulder</a:t>
            </a:r>
          </a:p>
        </p:txBody>
      </p: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433" name="TextBox 4"/>
          <p:cNvSpPr txBox="1">
            <a:spLocks noChangeArrowheads="1"/>
          </p:cNvSpPr>
          <p:nvPr/>
        </p:nvSpPr>
        <p:spPr bwMode="auto">
          <a:xfrm>
            <a:off x="304800" y="1981200"/>
            <a:ext cx="8077200" cy="5018088"/>
          </a:xfrm>
          <a:prstGeom prst="rect">
            <a:avLst/>
          </a:prstGeom>
          <a:noFill/>
          <a:ln w="9525">
            <a:noFill/>
            <a:miter lim="800000"/>
            <a:headEnd/>
            <a:tailEnd/>
          </a:ln>
        </p:spPr>
        <p:txBody>
          <a:bodyPr>
            <a:spAutoFit/>
          </a:bodyPr>
          <a:lstStyle/>
          <a:p>
            <a:pPr marL="342900" indent="-342900" eaLnBrk="0" hangingPunct="0">
              <a:lnSpc>
                <a:spcPct val="85000"/>
              </a:lnSpc>
              <a:spcBef>
                <a:spcPct val="20000"/>
              </a:spcBef>
              <a:buClr>
                <a:schemeClr val="folHlink"/>
              </a:buClr>
              <a:buSzPct val="60000"/>
              <a:buFont typeface="Wingdings" pitchFamily="2" charset="2"/>
              <a:buChar char="n"/>
            </a:pPr>
            <a:r>
              <a:rPr lang="en-US" sz="2200"/>
              <a:t>Suppose that you are running an </a:t>
            </a:r>
            <a:r>
              <a:rPr lang="en-US" sz="2200" b="1"/>
              <a:t>online</a:t>
            </a:r>
            <a:r>
              <a:rPr lang="en-US" sz="2200"/>
              <a:t> mountain bike store and knows that you are looking at two types of customers.</a:t>
            </a:r>
          </a:p>
          <a:p>
            <a:pPr marL="342900" indent="-342900" eaLnBrk="0" hangingPunct="0">
              <a:lnSpc>
                <a:spcPct val="85000"/>
              </a:lnSpc>
              <a:spcBef>
                <a:spcPct val="20000"/>
              </a:spcBef>
              <a:buClr>
                <a:schemeClr val="folHlink"/>
              </a:buClr>
              <a:buSzPct val="60000"/>
              <a:buFont typeface="Wingdings" pitchFamily="2" charset="2"/>
              <a:buChar char="n"/>
            </a:pPr>
            <a:endParaRPr lang="en-US" sz="2200"/>
          </a:p>
          <a:p>
            <a:pPr marL="800100" lvl="1" indent="-342900" eaLnBrk="0" hangingPunct="0">
              <a:lnSpc>
                <a:spcPct val="85000"/>
              </a:lnSpc>
              <a:spcBef>
                <a:spcPct val="20000"/>
              </a:spcBef>
              <a:buClr>
                <a:schemeClr val="folHlink"/>
              </a:buClr>
              <a:buSzPct val="60000"/>
              <a:buFont typeface="Wingdings" pitchFamily="2" charset="2"/>
              <a:buChar char="n"/>
            </a:pPr>
            <a:r>
              <a:rPr lang="en-US" sz="2200"/>
              <a:t>10% are casual shoppers, who are willing to pay $3,000 for the bike. Yet they are happy to see a discount price.</a:t>
            </a:r>
          </a:p>
          <a:p>
            <a:pPr marL="800100" lvl="1" indent="-342900" eaLnBrk="0" hangingPunct="0">
              <a:lnSpc>
                <a:spcPct val="85000"/>
              </a:lnSpc>
              <a:spcBef>
                <a:spcPct val="20000"/>
              </a:spcBef>
              <a:buClr>
                <a:schemeClr val="folHlink"/>
              </a:buClr>
              <a:buSzPct val="60000"/>
            </a:pPr>
            <a:r>
              <a:rPr lang="en-US" sz="2200"/>
              <a:t>    Casual shopper shop online with equal probability in either of the 7 days.</a:t>
            </a:r>
          </a:p>
          <a:p>
            <a:pPr marL="800100" lvl="1" indent="-342900" eaLnBrk="0" hangingPunct="0">
              <a:lnSpc>
                <a:spcPct val="85000"/>
              </a:lnSpc>
              <a:spcBef>
                <a:spcPct val="20000"/>
              </a:spcBef>
              <a:buClr>
                <a:schemeClr val="folHlink"/>
              </a:buClr>
              <a:buSzPct val="60000"/>
            </a:pPr>
            <a:endParaRPr lang="en-US" sz="2200"/>
          </a:p>
          <a:p>
            <a:pPr marL="800100" lvl="1" indent="-342900" eaLnBrk="0" hangingPunct="0">
              <a:lnSpc>
                <a:spcPct val="85000"/>
              </a:lnSpc>
              <a:spcBef>
                <a:spcPct val="20000"/>
              </a:spcBef>
              <a:buClr>
                <a:schemeClr val="folHlink"/>
              </a:buClr>
              <a:buSzPct val="60000"/>
              <a:buFont typeface="Wingdings" pitchFamily="2" charset="2"/>
              <a:buChar char="n"/>
            </a:pPr>
            <a:r>
              <a:rPr lang="en-US" sz="2200"/>
              <a:t>90% are deal seekers, who are only willing to pay $300 for the bike. Deal seekers are online looking for deals 7 days a week.</a:t>
            </a:r>
          </a:p>
          <a:p>
            <a:pPr marL="800100" lvl="1" indent="-342900" eaLnBrk="0" hangingPunct="0">
              <a:lnSpc>
                <a:spcPct val="85000"/>
              </a:lnSpc>
              <a:spcBef>
                <a:spcPct val="20000"/>
              </a:spcBef>
              <a:buClr>
                <a:schemeClr val="folHlink"/>
              </a:buClr>
              <a:buSzPct val="60000"/>
              <a:buFont typeface="Wingdings" pitchFamily="2" charset="2"/>
              <a:buChar char="n"/>
            </a:pPr>
            <a:endParaRPr lang="en-US" sz="2200"/>
          </a:p>
          <a:p>
            <a:pPr marL="800100" lvl="1" indent="-342900" eaLnBrk="0" hangingPunct="0">
              <a:lnSpc>
                <a:spcPct val="85000"/>
              </a:lnSpc>
              <a:spcBef>
                <a:spcPct val="20000"/>
              </a:spcBef>
              <a:buClr>
                <a:schemeClr val="folHlink"/>
              </a:buClr>
              <a:buSzPct val="60000"/>
              <a:buFont typeface="Wingdings" pitchFamily="2" charset="2"/>
              <a:buChar char="n"/>
            </a:pPr>
            <a:r>
              <a:rPr lang="en-US" sz="2200"/>
              <a:t>Your goal is to maximize the overall profit. </a:t>
            </a:r>
          </a:p>
          <a:p>
            <a:pPr marL="800100" lvl="1" indent="-342900" eaLnBrk="0" hangingPunct="0">
              <a:lnSpc>
                <a:spcPct val="85000"/>
              </a:lnSpc>
              <a:spcBef>
                <a:spcPct val="20000"/>
              </a:spcBef>
              <a:buClr>
                <a:schemeClr val="folHlink"/>
              </a:buClr>
              <a:buSzPct val="60000"/>
              <a:buFont typeface="Wingdings" pitchFamily="2" charset="2"/>
              <a:buChar char="n"/>
            </a:pPr>
            <a:endParaRPr lang="en-US" sz="2200"/>
          </a:p>
          <a:p>
            <a:pPr marL="342900" indent="-342900" eaLnBrk="0" hangingPunct="0">
              <a:lnSpc>
                <a:spcPct val="85000"/>
              </a:lnSpc>
              <a:spcBef>
                <a:spcPct val="20000"/>
              </a:spcBef>
              <a:buClr>
                <a:schemeClr val="folHlink"/>
              </a:buClr>
              <a:buSzPct val="60000"/>
              <a:buFont typeface="Wingdings" pitchFamily="2" charset="2"/>
              <a:buChar char="n"/>
            </a:pPr>
            <a:endParaRPr lang="en-US" sz="2200"/>
          </a:p>
        </p:txBody>
      </p:sp>
      <p:sp>
        <p:nvSpPr>
          <p:cNvPr id="18434" name="Slide Number Placeholder 6"/>
          <p:cNvSpPr txBox="1">
            <a:spLocks noGrp="1"/>
          </p:cNvSpPr>
          <p:nvPr/>
        </p:nvSpPr>
        <p:spPr bwMode="auto">
          <a:xfrm>
            <a:off x="7010400" y="6248400"/>
            <a:ext cx="1905000" cy="457200"/>
          </a:xfrm>
          <a:prstGeom prst="rect">
            <a:avLst/>
          </a:prstGeom>
          <a:noFill/>
          <a:ln w="9525">
            <a:noFill/>
            <a:miter lim="800000"/>
            <a:headEnd/>
            <a:tailEnd/>
          </a:ln>
        </p:spPr>
        <p:txBody>
          <a:bodyPr anchor="b"/>
          <a:lstStyle/>
          <a:p>
            <a:pPr algn="r"/>
            <a:fld id="{56FB6C33-CA35-4C1A-A52C-D83E110C15A1}" type="slidenum">
              <a:rPr lang="en-US" sz="1400"/>
              <a:pPr algn="r"/>
              <a:t>3</a:t>
            </a:fld>
            <a:endParaRPr lang="en-US" sz="1400"/>
          </a:p>
        </p:txBody>
      </p:sp>
      <p:sp>
        <p:nvSpPr>
          <p:cNvPr id="18435" name="TextBox 8"/>
          <p:cNvSpPr txBox="1">
            <a:spLocks noChangeArrowheads="1"/>
          </p:cNvSpPr>
          <p:nvPr/>
        </p:nvSpPr>
        <p:spPr bwMode="auto">
          <a:xfrm>
            <a:off x="3048000" y="6553200"/>
            <a:ext cx="3429000" cy="304800"/>
          </a:xfrm>
          <a:prstGeom prst="rect">
            <a:avLst/>
          </a:prstGeom>
          <a:noFill/>
          <a:ln w="9525">
            <a:noFill/>
            <a:miter lim="800000"/>
            <a:headEnd/>
            <a:tailEnd/>
          </a:ln>
        </p:spPr>
        <p:txBody>
          <a:bodyPr>
            <a:spAutoFit/>
          </a:bodyPr>
          <a:lstStyle/>
          <a:p>
            <a:pPr eaLnBrk="0" hangingPunct="0"/>
            <a:r>
              <a:rPr lang="en-US" sz="1400">
                <a:cs typeface="Arial" charset="0"/>
              </a:rPr>
              <a:t>Dr. Yacheng Sun, UC Boulder</a:t>
            </a:r>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8181" name="Group 53"/>
          <p:cNvGraphicFramePr>
            <a:graphicFrameLocks noGrp="1"/>
          </p:cNvGraphicFramePr>
          <p:nvPr>
            <p:ph idx="4294967295"/>
          </p:nvPr>
        </p:nvGraphicFramePr>
        <p:xfrm>
          <a:off x="304800" y="1905000"/>
          <a:ext cx="8610600" cy="3811588"/>
        </p:xfrm>
        <a:graphic>
          <a:graphicData uri="http://schemas.openxmlformats.org/drawingml/2006/table">
            <a:tbl>
              <a:tblPr/>
              <a:tblGrid>
                <a:gridCol w="1219200"/>
                <a:gridCol w="990600"/>
                <a:gridCol w="1143000"/>
                <a:gridCol w="1074738"/>
                <a:gridCol w="1127125"/>
                <a:gridCol w="966787"/>
                <a:gridCol w="1044575"/>
                <a:gridCol w="1044575"/>
              </a:tblGrid>
              <a:tr h="1173163">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800" b="1" i="0" u="none" strike="noStrike" cap="none" normalizeH="0" baseline="0" smtClean="0">
                        <a:ln>
                          <a:noFill/>
                        </a:ln>
                        <a:solidFill>
                          <a:srgbClr val="FFFFFF"/>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2200" b="1" i="0" u="none" strike="noStrike" cap="none" normalizeH="0" baseline="0" smtClean="0">
                          <a:ln>
                            <a:noFill/>
                          </a:ln>
                          <a:solidFill>
                            <a:srgbClr val="FFFFFF"/>
                          </a:solidFill>
                          <a:effectLst/>
                          <a:latin typeface="Arial" charset="0"/>
                          <a:ea typeface="MS PGothic" pitchFamily="34" charset="-128"/>
                        </a:rPr>
                        <a:t>Mon</a:t>
                      </a: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2200" b="1" i="0" u="none" strike="noStrike" cap="none" normalizeH="0" baseline="0" smtClean="0">
                          <a:ln>
                            <a:noFill/>
                          </a:ln>
                          <a:solidFill>
                            <a:srgbClr val="FFFFFF"/>
                          </a:solidFill>
                          <a:effectLst/>
                          <a:latin typeface="Arial" charset="0"/>
                          <a:ea typeface="MS PGothic" pitchFamily="34" charset="-128"/>
                        </a:rPr>
                        <a:t>Tue</a:t>
                      </a: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2200" b="1" i="0" u="none" strike="noStrike" cap="none" normalizeH="0" baseline="0" smtClean="0">
                          <a:ln>
                            <a:noFill/>
                          </a:ln>
                          <a:solidFill>
                            <a:srgbClr val="FFFFFF"/>
                          </a:solidFill>
                          <a:effectLst/>
                          <a:latin typeface="Arial" charset="0"/>
                          <a:ea typeface="MS PGothic" pitchFamily="34" charset="-128"/>
                        </a:rPr>
                        <a:t>Wed</a:t>
                      </a: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2200" b="1" i="0" u="none" strike="noStrike" cap="none" normalizeH="0" baseline="0" smtClean="0">
                          <a:ln>
                            <a:noFill/>
                          </a:ln>
                          <a:solidFill>
                            <a:srgbClr val="FFFFFF"/>
                          </a:solidFill>
                          <a:effectLst/>
                          <a:latin typeface="Arial" charset="0"/>
                          <a:ea typeface="MS PGothic" pitchFamily="34" charset="-128"/>
                        </a:rPr>
                        <a:t>Thur</a:t>
                      </a: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2200" b="1" i="0" u="none" strike="noStrike" cap="none" normalizeH="0" baseline="0" smtClean="0">
                          <a:ln>
                            <a:noFill/>
                          </a:ln>
                          <a:solidFill>
                            <a:srgbClr val="FFFFFF"/>
                          </a:solidFill>
                          <a:effectLst/>
                          <a:latin typeface="Arial" charset="0"/>
                          <a:ea typeface="MS PGothic" pitchFamily="34" charset="-128"/>
                        </a:rPr>
                        <a:t>Fri</a:t>
                      </a: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2200" b="1" i="0" u="none" strike="noStrike" cap="none" normalizeH="0" baseline="0" smtClean="0">
                          <a:ln>
                            <a:noFill/>
                          </a:ln>
                          <a:solidFill>
                            <a:srgbClr val="FFFFFF"/>
                          </a:solidFill>
                          <a:effectLst/>
                          <a:latin typeface="Arial" charset="0"/>
                          <a:ea typeface="MS PGothic" pitchFamily="34" charset="-128"/>
                        </a:rPr>
                        <a:t>Sat</a:t>
                      </a: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2200" b="1" i="0" u="none" strike="noStrike" cap="none" normalizeH="0" baseline="0" smtClean="0">
                          <a:ln>
                            <a:noFill/>
                          </a:ln>
                          <a:solidFill>
                            <a:srgbClr val="FFFFFF"/>
                          </a:solidFill>
                          <a:effectLst/>
                          <a:latin typeface="Arial" charset="0"/>
                          <a:ea typeface="MS PGothic" pitchFamily="34" charset="-128"/>
                        </a:rPr>
                        <a:t>Sun</a:t>
                      </a: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r>
              <a:tr h="854075">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smtClean="0">
                          <a:ln>
                            <a:noFill/>
                          </a:ln>
                          <a:solidFill>
                            <a:srgbClr val="000000"/>
                          </a:solidFill>
                          <a:effectLst/>
                          <a:latin typeface="Arial" charset="0"/>
                          <a:ea typeface="MS PGothic" pitchFamily="34" charset="-128"/>
                        </a:rPr>
                        <a:t>Sale?</a:t>
                      </a: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0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0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0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0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0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0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0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r>
              <a:tr h="854075">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smtClean="0">
                          <a:ln>
                            <a:noFill/>
                          </a:ln>
                          <a:solidFill>
                            <a:srgbClr val="000000"/>
                          </a:solidFill>
                          <a:effectLst/>
                          <a:latin typeface="Arial" charset="0"/>
                          <a:ea typeface="MS PGothic" pitchFamily="34" charset="-128"/>
                        </a:rPr>
                        <a:t>Deal seekers</a:t>
                      </a: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7FAF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0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7FAF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0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7FAF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0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7FAF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0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7FAF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0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7FAF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0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7FAF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0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7FAF1"/>
                    </a:solidFill>
                  </a:tcPr>
                </a:tc>
              </a:tr>
              <a:tr h="930275">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smtClean="0">
                          <a:ln>
                            <a:noFill/>
                          </a:ln>
                          <a:solidFill>
                            <a:srgbClr val="000000"/>
                          </a:solidFill>
                          <a:effectLst/>
                          <a:latin typeface="Arial" charset="0"/>
                          <a:ea typeface="MS PGothic" pitchFamily="34" charset="-128"/>
                        </a:rPr>
                        <a:t>Casual shoppers</a:t>
                      </a: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0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0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0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0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0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0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000" b="0" i="0" u="none" strike="noStrike" cap="none" normalizeH="0" baseline="0" smtClean="0">
                        <a:ln>
                          <a:noFill/>
                        </a:ln>
                        <a:solidFill>
                          <a:srgbClr val="000000"/>
                        </a:solidFill>
                        <a:effectLst/>
                        <a:latin typeface="Arial" charset="0"/>
                        <a:ea typeface="MS PGothic" pitchFamily="34" charset="-128"/>
                      </a:endParaRPr>
                    </a:p>
                  </a:txBody>
                  <a:tcP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CBF5E1"/>
                    </a:solidFill>
                  </a:tcPr>
                </a:tc>
              </a:tr>
            </a:tbl>
          </a:graphicData>
        </a:graphic>
      </p:graphicFrame>
      <p:sp>
        <p:nvSpPr>
          <p:cNvPr id="19504" name="Rectangle 54"/>
          <p:cNvSpPr>
            <a:spLocks noChangeArrowheads="1"/>
          </p:cNvSpPr>
          <p:nvPr/>
        </p:nvSpPr>
        <p:spPr bwMode="auto">
          <a:xfrm>
            <a:off x="304800" y="236538"/>
            <a:ext cx="3721100" cy="457200"/>
          </a:xfrm>
          <a:prstGeom prst="rect">
            <a:avLst/>
          </a:prstGeom>
          <a:noFill/>
          <a:ln w="9525">
            <a:noFill/>
            <a:miter lim="800000"/>
            <a:headEnd/>
            <a:tailEnd/>
          </a:ln>
        </p:spPr>
        <p:txBody>
          <a:bodyPr wrap="none">
            <a:spAutoFit/>
          </a:bodyPr>
          <a:lstStyle/>
          <a:p>
            <a:r>
              <a:rPr lang="en-US" sz="2400" b="1">
                <a:latin typeface="Arial" charset="0"/>
                <a:ea typeface="MS PGothic" pitchFamily="34" charset="-128"/>
              </a:rPr>
              <a:t>When to Price Promote?</a:t>
            </a:r>
          </a:p>
        </p:txBody>
      </p:sp>
      <p:sp>
        <p:nvSpPr>
          <p:cNvPr id="19505" name="Slide Number Placeholder 6"/>
          <p:cNvSpPr txBox="1">
            <a:spLocks noGrp="1"/>
          </p:cNvSpPr>
          <p:nvPr/>
        </p:nvSpPr>
        <p:spPr bwMode="auto">
          <a:xfrm>
            <a:off x="7010400" y="6248400"/>
            <a:ext cx="1905000" cy="457200"/>
          </a:xfrm>
          <a:prstGeom prst="rect">
            <a:avLst/>
          </a:prstGeom>
          <a:noFill/>
          <a:ln w="9525">
            <a:noFill/>
            <a:miter lim="800000"/>
            <a:headEnd/>
            <a:tailEnd/>
          </a:ln>
        </p:spPr>
        <p:txBody>
          <a:bodyPr anchor="b"/>
          <a:lstStyle/>
          <a:p>
            <a:pPr algn="r"/>
            <a:fld id="{4DEF5065-DE9E-4F4C-BA6C-085F3A7CDF4B}" type="slidenum">
              <a:rPr lang="en-US" sz="1400"/>
              <a:pPr algn="r"/>
              <a:t>4</a:t>
            </a:fld>
            <a:endParaRPr lang="en-US" sz="1400"/>
          </a:p>
        </p:txBody>
      </p:sp>
      <p:sp>
        <p:nvSpPr>
          <p:cNvPr id="19506" name="TextBox 8"/>
          <p:cNvSpPr txBox="1">
            <a:spLocks noChangeArrowheads="1"/>
          </p:cNvSpPr>
          <p:nvPr/>
        </p:nvSpPr>
        <p:spPr bwMode="auto">
          <a:xfrm>
            <a:off x="3048000" y="6553200"/>
            <a:ext cx="3429000" cy="304800"/>
          </a:xfrm>
          <a:prstGeom prst="rect">
            <a:avLst/>
          </a:prstGeom>
          <a:noFill/>
          <a:ln w="9525">
            <a:noFill/>
            <a:miter lim="800000"/>
            <a:headEnd/>
            <a:tailEnd/>
          </a:ln>
        </p:spPr>
        <p:txBody>
          <a:bodyPr>
            <a:spAutoFit/>
          </a:bodyPr>
          <a:lstStyle/>
          <a:p>
            <a:pPr eaLnBrk="0" hangingPunct="0"/>
            <a:r>
              <a:rPr lang="en-US" sz="1400">
                <a:cs typeface="Arial" charset="0"/>
              </a:rPr>
              <a:t>Dr. Yacheng Sun, UC Boulder</a:t>
            </a:r>
          </a:p>
        </p:txBody>
      </p:sp>
    </p:spTree>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1" name="TextBox 8"/>
          <p:cNvSpPr txBox="1">
            <a:spLocks noChangeArrowheads="1"/>
          </p:cNvSpPr>
          <p:nvPr/>
        </p:nvSpPr>
        <p:spPr bwMode="auto">
          <a:xfrm>
            <a:off x="3048000" y="6553200"/>
            <a:ext cx="3429000" cy="304800"/>
          </a:xfrm>
          <a:prstGeom prst="rect">
            <a:avLst/>
          </a:prstGeom>
          <a:noFill/>
          <a:ln w="9525">
            <a:noFill/>
            <a:miter lim="800000"/>
            <a:headEnd/>
            <a:tailEnd/>
          </a:ln>
        </p:spPr>
        <p:txBody>
          <a:bodyPr>
            <a:spAutoFit/>
          </a:bodyPr>
          <a:lstStyle/>
          <a:p>
            <a:pPr eaLnBrk="0" hangingPunct="0"/>
            <a:r>
              <a:rPr lang="en-US" sz="1400">
                <a:cs typeface="Arial" charset="0"/>
              </a:rPr>
              <a:t>Dr. Yacheng Sun, UC Boulder</a:t>
            </a:r>
          </a:p>
        </p:txBody>
      </p:sp>
      <p:sp>
        <p:nvSpPr>
          <p:cNvPr id="20482" name="Slide Number Placeholder 6"/>
          <p:cNvSpPr txBox="1">
            <a:spLocks noGrp="1"/>
          </p:cNvSpPr>
          <p:nvPr/>
        </p:nvSpPr>
        <p:spPr bwMode="auto">
          <a:xfrm>
            <a:off x="7010400" y="6400800"/>
            <a:ext cx="1905000" cy="457200"/>
          </a:xfrm>
          <a:prstGeom prst="rect">
            <a:avLst/>
          </a:prstGeom>
          <a:noFill/>
          <a:ln w="9525">
            <a:noFill/>
            <a:miter lim="800000"/>
            <a:headEnd/>
            <a:tailEnd/>
          </a:ln>
        </p:spPr>
        <p:txBody>
          <a:bodyPr anchor="b"/>
          <a:lstStyle/>
          <a:p>
            <a:pPr algn="r"/>
            <a:fld id="{282BC6BF-FE48-4344-B28F-6C7E414F21C5}" type="slidenum">
              <a:rPr lang="en-US" sz="1400">
                <a:cs typeface="Arial" charset="0"/>
              </a:rPr>
              <a:pPr algn="r"/>
              <a:t>5</a:t>
            </a:fld>
            <a:endParaRPr lang="en-US" sz="1400">
              <a:cs typeface="Arial" charset="0"/>
            </a:endParaRPr>
          </a:p>
        </p:txBody>
      </p:sp>
      <p:sp>
        <p:nvSpPr>
          <p:cNvPr id="20483" name="Rectangle 2"/>
          <p:cNvSpPr>
            <a:spLocks noChangeArrowheads="1"/>
          </p:cNvSpPr>
          <p:nvPr/>
        </p:nvSpPr>
        <p:spPr bwMode="auto">
          <a:xfrm>
            <a:off x="2514600" y="2133600"/>
            <a:ext cx="5105400" cy="914400"/>
          </a:xfrm>
          <a:prstGeom prst="rect">
            <a:avLst/>
          </a:prstGeom>
          <a:noFill/>
          <a:ln w="9525">
            <a:noFill/>
            <a:miter lim="800000"/>
            <a:headEnd/>
            <a:tailEnd/>
          </a:ln>
        </p:spPr>
        <p:txBody>
          <a:bodyPr anchor="b"/>
          <a:lstStyle/>
          <a:p>
            <a:pPr eaLnBrk="0" hangingPunct="0"/>
            <a:r>
              <a:rPr lang="en-US" sz="3200" b="1">
                <a:latin typeface="Arial" charset="0"/>
                <a:ea typeface="MS PGothic" pitchFamily="34" charset="-128"/>
                <a:cs typeface="Arial" charset="0"/>
              </a:rPr>
              <a:t>Exam 1 Review</a:t>
            </a:r>
          </a:p>
        </p:txBody>
      </p:sp>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29" name="TextBox 8"/>
          <p:cNvSpPr txBox="1">
            <a:spLocks noChangeArrowheads="1"/>
          </p:cNvSpPr>
          <p:nvPr/>
        </p:nvSpPr>
        <p:spPr bwMode="auto">
          <a:xfrm>
            <a:off x="3048000" y="6553200"/>
            <a:ext cx="3429000" cy="304800"/>
          </a:xfrm>
          <a:prstGeom prst="rect">
            <a:avLst/>
          </a:prstGeom>
          <a:noFill/>
          <a:ln w="9525">
            <a:noFill/>
            <a:miter lim="800000"/>
            <a:headEnd/>
            <a:tailEnd/>
          </a:ln>
        </p:spPr>
        <p:txBody>
          <a:bodyPr>
            <a:spAutoFit/>
          </a:bodyPr>
          <a:lstStyle/>
          <a:p>
            <a:pPr eaLnBrk="0" hangingPunct="0"/>
            <a:r>
              <a:rPr lang="en-US" sz="1400"/>
              <a:t>Dr. Yacheng Sun, UC Boulder</a:t>
            </a:r>
          </a:p>
        </p:txBody>
      </p:sp>
      <p:sp>
        <p:nvSpPr>
          <p:cNvPr id="22530" name="Slide Number Placeholder 6"/>
          <p:cNvSpPr txBox="1">
            <a:spLocks noGrp="1"/>
          </p:cNvSpPr>
          <p:nvPr/>
        </p:nvSpPr>
        <p:spPr bwMode="auto">
          <a:xfrm>
            <a:off x="7042150" y="6243638"/>
            <a:ext cx="1905000" cy="457200"/>
          </a:xfrm>
          <a:prstGeom prst="rect">
            <a:avLst/>
          </a:prstGeom>
          <a:noFill/>
          <a:ln w="9525">
            <a:noFill/>
            <a:miter lim="800000"/>
            <a:headEnd/>
            <a:tailEnd/>
          </a:ln>
        </p:spPr>
        <p:txBody>
          <a:bodyPr anchor="b"/>
          <a:lstStyle/>
          <a:p>
            <a:pPr algn="r"/>
            <a:fld id="{BD880213-B490-4A46-BCBC-61047AA1856B}" type="slidenum">
              <a:rPr lang="en-US" sz="1400"/>
              <a:pPr algn="r"/>
              <a:t>6</a:t>
            </a:fld>
            <a:endParaRPr lang="en-US" sz="1400"/>
          </a:p>
        </p:txBody>
      </p:sp>
      <p:sp>
        <p:nvSpPr>
          <p:cNvPr id="22531" name="Rectangle 4"/>
          <p:cNvSpPr>
            <a:spLocks noChangeArrowheads="1"/>
          </p:cNvSpPr>
          <p:nvPr/>
        </p:nvSpPr>
        <p:spPr bwMode="auto">
          <a:xfrm>
            <a:off x="1066800" y="1752600"/>
            <a:ext cx="7162800" cy="3743325"/>
          </a:xfrm>
          <a:prstGeom prst="rect">
            <a:avLst/>
          </a:prstGeom>
          <a:noFill/>
          <a:ln w="9525">
            <a:noFill/>
            <a:miter lim="800000"/>
            <a:headEnd/>
            <a:tailEnd/>
          </a:ln>
        </p:spPr>
        <p:txBody>
          <a:bodyPr>
            <a:spAutoFit/>
          </a:bodyPr>
          <a:lstStyle/>
          <a:p>
            <a:r>
              <a:rPr lang="en-US" sz="2400"/>
              <a:t>Profit = Total Revenue – Total Costs</a:t>
            </a:r>
          </a:p>
          <a:p>
            <a:endParaRPr lang="en-US" sz="2400"/>
          </a:p>
          <a:p>
            <a:pPr lvl="1"/>
            <a:r>
              <a:rPr lang="en-US" sz="2400"/>
              <a:t>    =  (Unit Price x Quantity Sold) – Total Costs</a:t>
            </a:r>
          </a:p>
          <a:p>
            <a:pPr lvl="1"/>
            <a:endParaRPr lang="en-US" sz="2400"/>
          </a:p>
          <a:p>
            <a:pPr lvl="1"/>
            <a:r>
              <a:rPr lang="en-US" sz="2400"/>
              <a:t>    =  (Unit Price x Quantity Sold) – Fixed Costs – Variable Costs</a:t>
            </a:r>
          </a:p>
          <a:p>
            <a:pPr lvl="1"/>
            <a:endParaRPr lang="en-US" sz="2400"/>
          </a:p>
          <a:p>
            <a:pPr lvl="1"/>
            <a:r>
              <a:rPr lang="en-US" sz="2400"/>
              <a:t>    = (Unit Price x Quantity Sold) – Fixed Costs – (Unit Cost x Quantity Sold) </a:t>
            </a:r>
          </a:p>
          <a:p>
            <a:pPr lvl="1"/>
            <a:endParaRPr lang="en-US" sz="2400"/>
          </a:p>
        </p:txBody>
      </p:sp>
      <p:sp>
        <p:nvSpPr>
          <p:cNvPr id="22532" name="Rectangle 5"/>
          <p:cNvSpPr>
            <a:spLocks noChangeArrowheads="1"/>
          </p:cNvSpPr>
          <p:nvPr/>
        </p:nvSpPr>
        <p:spPr bwMode="auto">
          <a:xfrm>
            <a:off x="381000" y="109538"/>
            <a:ext cx="2436813" cy="519112"/>
          </a:xfrm>
          <a:prstGeom prst="rect">
            <a:avLst/>
          </a:prstGeom>
          <a:noFill/>
          <a:ln w="9525">
            <a:noFill/>
            <a:miter lim="800000"/>
            <a:headEnd/>
            <a:tailEnd/>
          </a:ln>
        </p:spPr>
        <p:txBody>
          <a:bodyPr wrap="none">
            <a:spAutoFit/>
          </a:bodyPr>
          <a:lstStyle/>
          <a:p>
            <a:r>
              <a:rPr lang="en-US" sz="2800" b="1">
                <a:latin typeface="Arial" charset="0"/>
                <a:ea typeface="MS PGothic" pitchFamily="34" charset="-128"/>
              </a:rPr>
              <a:t>Price &amp; Profit</a:t>
            </a:r>
          </a:p>
        </p:txBody>
      </p:sp>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82370" name="Rectangle 2"/>
          <p:cNvSpPr>
            <a:spLocks noChangeArrowheads="1"/>
          </p:cNvSpPr>
          <p:nvPr/>
        </p:nvSpPr>
        <p:spPr bwMode="auto">
          <a:xfrm>
            <a:off x="1447800" y="2286000"/>
            <a:ext cx="6553200" cy="2728913"/>
          </a:xfrm>
          <a:prstGeom prst="rect">
            <a:avLst/>
          </a:prstGeom>
          <a:noFill/>
          <a:ln w="9525">
            <a:noFill/>
            <a:miter lim="800000"/>
            <a:headEnd/>
            <a:tailEnd/>
          </a:ln>
          <a:effectLst/>
        </p:spPr>
        <p:txBody>
          <a:bodyPr/>
          <a:lstStyle/>
          <a:p>
            <a:pPr algn="ctr" eaLnBrk="0" hangingPunct="0">
              <a:spcBef>
                <a:spcPct val="45000"/>
              </a:spcBef>
              <a:buFont typeface="Wingdings" charset="2"/>
              <a:buNone/>
              <a:tabLst>
                <a:tab pos="3424238" algn="ctr"/>
                <a:tab pos="4741863" algn="ctr"/>
              </a:tabLst>
              <a:defRPr/>
            </a:pPr>
            <a:r>
              <a:rPr lang="en-US" sz="2000" b="1" dirty="0">
                <a:solidFill>
                  <a:prstClr val="black">
                    <a:lumMod val="65000"/>
                    <a:lumOff val="35000"/>
                  </a:prstClr>
                </a:solidFill>
                <a:effectLst>
                  <a:outerShdw blurRad="38100" dist="38100" dir="2700000" algn="tl">
                    <a:srgbClr val="DDDDDD"/>
                  </a:outerShdw>
                </a:effectLst>
                <a:latin typeface="Arial" charset="0"/>
                <a:cs typeface="Arial" charset="0"/>
              </a:rPr>
              <a:t>                                         </a:t>
            </a:r>
            <a:r>
              <a:rPr lang="en-US" sz="2000" dirty="0">
                <a:solidFill>
                  <a:prstClr val="black"/>
                </a:solidFill>
                <a:effectLst>
                  <a:outerShdw blurRad="38100" dist="38100" dir="2700000" algn="tl">
                    <a:srgbClr val="DDDDDD"/>
                  </a:outerShdw>
                </a:effectLst>
                <a:latin typeface="Arial" charset="0"/>
                <a:cs typeface="Arial" charset="0"/>
              </a:rPr>
              <a:t>Total	      </a:t>
            </a:r>
          </a:p>
          <a:p>
            <a:pPr algn="ctr" eaLnBrk="0" hangingPunct="0">
              <a:spcBef>
                <a:spcPct val="45000"/>
              </a:spcBef>
              <a:buFont typeface="Wingdings" charset="2"/>
              <a:buNone/>
              <a:tabLst>
                <a:tab pos="3424238" algn="ctr"/>
                <a:tab pos="4741863" algn="ctr"/>
              </a:tabLst>
              <a:defRPr/>
            </a:pPr>
            <a:r>
              <a:rPr lang="en-US" b="1" dirty="0">
                <a:solidFill>
                  <a:prstClr val="black">
                    <a:lumMod val="75000"/>
                    <a:lumOff val="25000"/>
                  </a:prstClr>
                </a:solidFill>
                <a:effectLst>
                  <a:outerShdw blurRad="38100" dist="38100" dir="2700000" algn="tl">
                    <a:srgbClr val="DDDDDD"/>
                  </a:outerShdw>
                </a:effectLst>
                <a:latin typeface="Arial" charset="0"/>
                <a:cs typeface="Arial" charset="0"/>
              </a:rPr>
              <a:t>Direct Variable Costs	                 $3,000,000	</a:t>
            </a:r>
          </a:p>
          <a:p>
            <a:pPr eaLnBrk="0" hangingPunct="0">
              <a:spcBef>
                <a:spcPct val="45000"/>
              </a:spcBef>
              <a:buFont typeface="Wingdings" charset="2"/>
              <a:buNone/>
              <a:tabLst>
                <a:tab pos="3424238" algn="ctr"/>
                <a:tab pos="4741863" algn="ctr"/>
              </a:tabLst>
              <a:defRPr/>
            </a:pPr>
            <a:r>
              <a:rPr lang="en-US" b="1" dirty="0">
                <a:solidFill>
                  <a:prstClr val="black">
                    <a:lumMod val="75000"/>
                    <a:lumOff val="25000"/>
                  </a:prstClr>
                </a:solidFill>
                <a:effectLst>
                  <a:outerShdw blurRad="38100" dist="38100" dir="2700000" algn="tl">
                    <a:srgbClr val="DDDDDD"/>
                  </a:outerShdw>
                </a:effectLst>
                <a:latin typeface="Arial" charset="0"/>
                <a:cs typeface="Arial" charset="0"/>
              </a:rPr>
              <a:t>             Direct Fixed Costs	             	$4,000,000	</a:t>
            </a:r>
          </a:p>
          <a:p>
            <a:pPr eaLnBrk="0" hangingPunct="0">
              <a:spcBef>
                <a:spcPct val="45000"/>
              </a:spcBef>
              <a:buFont typeface="Wingdings" charset="2"/>
              <a:buNone/>
              <a:tabLst>
                <a:tab pos="3424238" algn="ctr"/>
                <a:tab pos="4741863" algn="ctr"/>
              </a:tabLst>
              <a:defRPr/>
            </a:pPr>
            <a:r>
              <a:rPr lang="en-US" b="1" dirty="0">
                <a:solidFill>
                  <a:prstClr val="black">
                    <a:lumMod val="75000"/>
                    <a:lumOff val="25000"/>
                  </a:prstClr>
                </a:solidFill>
                <a:effectLst>
                  <a:outerShdw blurRad="38100" dist="38100" dir="2700000" algn="tl">
                    <a:srgbClr val="DDDDDD"/>
                  </a:outerShdw>
                </a:effectLst>
                <a:latin typeface="Arial" charset="0"/>
                <a:cs typeface="Arial" charset="0"/>
              </a:rPr>
              <a:t>             Administrative Overhead	  $1,500,000</a:t>
            </a:r>
          </a:p>
          <a:p>
            <a:pPr eaLnBrk="0" hangingPunct="0">
              <a:spcBef>
                <a:spcPct val="45000"/>
              </a:spcBef>
              <a:buFont typeface="Wingdings" charset="2"/>
              <a:buNone/>
              <a:tabLst>
                <a:tab pos="3424238" algn="ctr"/>
                <a:tab pos="4741863" algn="ctr"/>
              </a:tabLst>
              <a:defRPr/>
            </a:pPr>
            <a:r>
              <a:rPr lang="en-US" b="1" dirty="0">
                <a:solidFill>
                  <a:prstClr val="black">
                    <a:lumMod val="75000"/>
                    <a:lumOff val="25000"/>
                  </a:prstClr>
                </a:solidFill>
                <a:effectLst>
                  <a:outerShdw blurRad="38100" dist="38100" dir="2700000" algn="tl">
                    <a:srgbClr val="DDDDDD"/>
                  </a:outerShdw>
                </a:effectLst>
                <a:latin typeface="Arial" charset="0"/>
                <a:cs typeface="Arial" charset="0"/>
              </a:rPr>
              <a:t>             Full Cost	                                       $7,500,000</a:t>
            </a:r>
          </a:p>
          <a:p>
            <a:pPr eaLnBrk="0" hangingPunct="0">
              <a:spcBef>
                <a:spcPct val="45000"/>
              </a:spcBef>
              <a:buFont typeface="Wingdings" charset="2"/>
              <a:buNone/>
              <a:tabLst>
                <a:tab pos="3424238" algn="ctr"/>
                <a:tab pos="4741863" algn="ctr"/>
              </a:tabLst>
              <a:defRPr/>
            </a:pPr>
            <a:r>
              <a:rPr lang="en-US" b="1" dirty="0">
                <a:solidFill>
                  <a:prstClr val="black">
                    <a:lumMod val="75000"/>
                    <a:lumOff val="25000"/>
                  </a:prstClr>
                </a:solidFill>
                <a:effectLst>
                  <a:outerShdw blurRad="38100" dist="38100" dir="2700000" algn="tl">
                    <a:srgbClr val="DDDDDD"/>
                  </a:outerShdw>
                </a:effectLst>
                <a:latin typeface="Arial" charset="0"/>
                <a:cs typeface="Arial" charset="0"/>
              </a:rPr>
              <a:t>             Revenue	                                       $10,000,000	</a:t>
            </a:r>
          </a:p>
        </p:txBody>
      </p:sp>
      <p:sp>
        <p:nvSpPr>
          <p:cNvPr id="1082371" name="Line 3"/>
          <p:cNvSpPr>
            <a:spLocks noChangeShapeType="1"/>
          </p:cNvSpPr>
          <p:nvPr/>
        </p:nvSpPr>
        <p:spPr bwMode="auto">
          <a:xfrm>
            <a:off x="2286000" y="4876800"/>
            <a:ext cx="5441950" cy="0"/>
          </a:xfrm>
          <a:prstGeom prst="line">
            <a:avLst/>
          </a:prstGeom>
          <a:noFill/>
          <a:ln w="19050">
            <a:solidFill>
              <a:schemeClr val="tx1"/>
            </a:solidFill>
            <a:round/>
            <a:headEnd/>
            <a:tailEnd/>
          </a:ln>
        </p:spPr>
        <p:txBody>
          <a:bodyPr/>
          <a:lstStyle/>
          <a:p>
            <a:endParaRPr lang="en-US"/>
          </a:p>
        </p:txBody>
      </p:sp>
      <p:sp>
        <p:nvSpPr>
          <p:cNvPr id="1082373" name="Text Box 5"/>
          <p:cNvSpPr txBox="1">
            <a:spLocks noChangeArrowheads="1"/>
          </p:cNvSpPr>
          <p:nvPr/>
        </p:nvSpPr>
        <p:spPr bwMode="auto">
          <a:xfrm>
            <a:off x="2422525" y="5129213"/>
            <a:ext cx="781050" cy="366712"/>
          </a:xfrm>
          <a:prstGeom prst="rect">
            <a:avLst/>
          </a:prstGeom>
          <a:noFill/>
          <a:ln w="38100">
            <a:noFill/>
            <a:miter lim="800000"/>
            <a:headEnd/>
            <a:tailEnd/>
          </a:ln>
        </p:spPr>
        <p:txBody>
          <a:bodyPr wrap="none">
            <a:spAutoFit/>
          </a:bodyPr>
          <a:lstStyle/>
          <a:p>
            <a:pPr algn="ctr">
              <a:spcBef>
                <a:spcPct val="30000"/>
              </a:spcBef>
            </a:pPr>
            <a:r>
              <a:rPr lang="en-US" b="1">
                <a:solidFill>
                  <a:srgbClr val="3C2DF9"/>
                </a:solidFill>
                <a:latin typeface="Arial" charset="0"/>
                <a:cs typeface="Arial" charset="0"/>
              </a:rPr>
              <a:t>Profit</a:t>
            </a:r>
          </a:p>
        </p:txBody>
      </p:sp>
      <p:sp>
        <p:nvSpPr>
          <p:cNvPr id="1082374" name="Text Box 6"/>
          <p:cNvSpPr txBox="1">
            <a:spLocks noChangeArrowheads="1"/>
          </p:cNvSpPr>
          <p:nvPr/>
        </p:nvSpPr>
        <p:spPr bwMode="auto">
          <a:xfrm>
            <a:off x="5791200" y="5102225"/>
            <a:ext cx="1327150" cy="366713"/>
          </a:xfrm>
          <a:prstGeom prst="rect">
            <a:avLst/>
          </a:prstGeom>
          <a:noFill/>
          <a:ln w="38100">
            <a:noFill/>
            <a:miter lim="800000"/>
            <a:headEnd/>
            <a:tailEnd/>
          </a:ln>
        </p:spPr>
        <p:txBody>
          <a:bodyPr wrap="none">
            <a:spAutoFit/>
          </a:bodyPr>
          <a:lstStyle/>
          <a:p>
            <a:pPr algn="ctr">
              <a:spcBef>
                <a:spcPct val="30000"/>
              </a:spcBef>
            </a:pPr>
            <a:r>
              <a:rPr lang="en-US" b="1">
                <a:solidFill>
                  <a:srgbClr val="3C2DF9"/>
                </a:solidFill>
                <a:latin typeface="Arial" charset="0"/>
                <a:cs typeface="Arial" charset="0"/>
              </a:rPr>
              <a:t>$1,500,000</a:t>
            </a:r>
          </a:p>
        </p:txBody>
      </p:sp>
      <p:sp>
        <p:nvSpPr>
          <p:cNvPr id="1082376" name="Rectangle 8"/>
          <p:cNvSpPr>
            <a:spLocks noChangeArrowheads="1"/>
          </p:cNvSpPr>
          <p:nvPr/>
        </p:nvSpPr>
        <p:spPr bwMode="auto">
          <a:xfrm>
            <a:off x="1949450" y="1428750"/>
            <a:ext cx="5321300" cy="638175"/>
          </a:xfrm>
          <a:prstGeom prst="rect">
            <a:avLst/>
          </a:prstGeom>
          <a:noFill/>
          <a:ln w="9525">
            <a:noFill/>
            <a:miter lim="800000"/>
            <a:headEnd/>
            <a:tailEnd/>
          </a:ln>
          <a:effectLst/>
        </p:spPr>
        <p:txBody>
          <a:bodyPr anchor="b"/>
          <a:lstStyle/>
          <a:p>
            <a:pPr algn="ctr">
              <a:lnSpc>
                <a:spcPct val="90000"/>
              </a:lnSpc>
              <a:spcBef>
                <a:spcPct val="50000"/>
              </a:spcBef>
              <a:defRPr/>
            </a:pPr>
            <a:r>
              <a:rPr lang="en-US" b="1" dirty="0">
                <a:solidFill>
                  <a:srgbClr val="000090"/>
                </a:solidFill>
                <a:effectLst>
                  <a:outerShdw blurRad="38100" dist="38100" dir="2700000" algn="tl">
                    <a:srgbClr val="DDDDDD"/>
                  </a:outerShdw>
                </a:effectLst>
                <a:latin typeface="Arial" charset="0"/>
                <a:cs typeface="Arial" charset="0"/>
              </a:rPr>
              <a:t>Projected Costs and Revenues at </a:t>
            </a:r>
            <a:br>
              <a:rPr lang="en-US" b="1" dirty="0">
                <a:solidFill>
                  <a:srgbClr val="000090"/>
                </a:solidFill>
                <a:effectLst>
                  <a:outerShdw blurRad="38100" dist="38100" dir="2700000" algn="tl">
                    <a:srgbClr val="DDDDDD"/>
                  </a:outerShdw>
                </a:effectLst>
                <a:latin typeface="Arial" charset="0"/>
                <a:cs typeface="Arial" charset="0"/>
              </a:rPr>
            </a:br>
            <a:r>
              <a:rPr lang="en-US" b="1" dirty="0">
                <a:solidFill>
                  <a:srgbClr val="000090"/>
                </a:solidFill>
                <a:effectLst>
                  <a:outerShdw blurRad="38100" dist="38100" dir="2700000" algn="tl">
                    <a:srgbClr val="DDDDDD"/>
                  </a:outerShdw>
                </a:effectLst>
                <a:latin typeface="Arial" charset="0"/>
                <a:cs typeface="Arial" charset="0"/>
              </a:rPr>
              <a:t>Expected Sales = 1,000,000 units</a:t>
            </a:r>
          </a:p>
        </p:txBody>
      </p:sp>
      <p:sp>
        <p:nvSpPr>
          <p:cNvPr id="24582" name="Rectangle 7"/>
          <p:cNvSpPr>
            <a:spLocks noChangeArrowheads="1"/>
          </p:cNvSpPr>
          <p:nvPr/>
        </p:nvSpPr>
        <p:spPr bwMode="auto">
          <a:xfrm>
            <a:off x="304800" y="228600"/>
            <a:ext cx="1647825" cy="519113"/>
          </a:xfrm>
          <a:prstGeom prst="rect">
            <a:avLst/>
          </a:prstGeom>
          <a:noFill/>
          <a:ln w="9525">
            <a:noFill/>
            <a:miter lim="800000"/>
            <a:headEnd/>
            <a:tailEnd/>
          </a:ln>
        </p:spPr>
        <p:txBody>
          <a:bodyPr wrap="none">
            <a:spAutoFit/>
          </a:bodyPr>
          <a:lstStyle/>
          <a:p>
            <a:r>
              <a:rPr lang="en-US" sz="2800" b="1">
                <a:latin typeface="Arial" charset="0"/>
                <a:ea typeface="MS PGothic" pitchFamily="34" charset="-128"/>
              </a:rPr>
              <a:t>Example</a:t>
            </a:r>
          </a:p>
        </p:txBody>
      </p:sp>
      <p:sp>
        <p:nvSpPr>
          <p:cNvPr id="24583" name="TextBox 8"/>
          <p:cNvSpPr txBox="1">
            <a:spLocks noChangeArrowheads="1"/>
          </p:cNvSpPr>
          <p:nvPr/>
        </p:nvSpPr>
        <p:spPr bwMode="auto">
          <a:xfrm>
            <a:off x="2895600" y="6553200"/>
            <a:ext cx="3429000" cy="304800"/>
          </a:xfrm>
          <a:prstGeom prst="rect">
            <a:avLst/>
          </a:prstGeom>
          <a:noFill/>
          <a:ln w="9525">
            <a:noFill/>
            <a:miter lim="800000"/>
            <a:headEnd/>
            <a:tailEnd/>
          </a:ln>
        </p:spPr>
        <p:txBody>
          <a:bodyPr>
            <a:spAutoFit/>
          </a:bodyPr>
          <a:lstStyle/>
          <a:p>
            <a:pPr eaLnBrk="0" hangingPunct="0"/>
            <a:r>
              <a:rPr lang="en-US" sz="1400"/>
              <a:t>Dr. Yacheng Sun, UC Boulder</a:t>
            </a:r>
          </a:p>
        </p:txBody>
      </p:sp>
      <p:sp>
        <p:nvSpPr>
          <p:cNvPr id="24585" name="Slide Number Placeholder 6"/>
          <p:cNvSpPr txBox="1">
            <a:spLocks noGrp="1"/>
          </p:cNvSpPr>
          <p:nvPr/>
        </p:nvSpPr>
        <p:spPr bwMode="auto">
          <a:xfrm>
            <a:off x="7010400" y="6248400"/>
            <a:ext cx="1905000" cy="457200"/>
          </a:xfrm>
          <a:prstGeom prst="rect">
            <a:avLst/>
          </a:prstGeom>
          <a:noFill/>
          <a:ln w="9525">
            <a:noFill/>
            <a:miter lim="800000"/>
            <a:headEnd/>
            <a:tailEnd/>
          </a:ln>
        </p:spPr>
        <p:txBody>
          <a:bodyPr anchor="b"/>
          <a:lstStyle/>
          <a:p>
            <a:pPr algn="r"/>
            <a:fld id="{15B5E594-D41C-4D6D-9C0C-1299B34CE3D8}" type="slidenum">
              <a:rPr lang="en-US" sz="1400"/>
              <a:pPr algn="r"/>
              <a:t>7</a:t>
            </a:fld>
            <a:endParaRPr lang="en-US" sz="1400"/>
          </a:p>
        </p:txBody>
      </p:sp>
    </p:spTree>
  </p:cSld>
  <p:clrMapOvr>
    <a:masterClrMapping/>
  </p:clrMapOvr>
  <p:transition/>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625" name="Title 1"/>
          <p:cNvSpPr>
            <a:spLocks noGrp="1"/>
          </p:cNvSpPr>
          <p:nvPr>
            <p:ph type="title" idx="4294967295"/>
          </p:nvPr>
        </p:nvSpPr>
        <p:spPr/>
        <p:txBody>
          <a:bodyPr lIns="91440" tIns="45720" rIns="91440" bIns="45720"/>
          <a:lstStyle/>
          <a:p>
            <a:r>
              <a:rPr lang="en-US" smtClean="0">
                <a:ea typeface="宋体" pitchFamily="2" charset="-122"/>
              </a:rPr>
              <a:t> </a:t>
            </a:r>
          </a:p>
        </p:txBody>
      </p:sp>
      <p:sp>
        <p:nvSpPr>
          <p:cNvPr id="26626" name="Content Placeholder 2"/>
          <p:cNvSpPr>
            <a:spLocks noGrp="1"/>
          </p:cNvSpPr>
          <p:nvPr>
            <p:ph idx="4294967295"/>
          </p:nvPr>
        </p:nvSpPr>
        <p:spPr>
          <a:xfrm>
            <a:off x="228600" y="1828800"/>
            <a:ext cx="7772400" cy="4114800"/>
          </a:xfrm>
        </p:spPr>
        <p:txBody>
          <a:bodyPr lIns="91440" rIns="91440"/>
          <a:lstStyle/>
          <a:p>
            <a:r>
              <a:rPr lang="en-US" sz="2400" smtClean="0"/>
              <a:t>Unit contribution is the difference between the price and the variable cost </a:t>
            </a:r>
          </a:p>
          <a:p>
            <a:endParaRPr lang="en-US" sz="2400" smtClean="0"/>
          </a:p>
          <a:p>
            <a:r>
              <a:rPr lang="en-US" sz="2400" smtClean="0"/>
              <a:t>Margin: (Unit contribution)/(Unite Price)</a:t>
            </a:r>
          </a:p>
          <a:p>
            <a:endParaRPr lang="en-US" sz="2400" smtClean="0"/>
          </a:p>
          <a:p>
            <a:r>
              <a:rPr lang="en-US" sz="2400" smtClean="0"/>
              <a:t>Markup: (Unit contribution)/(Unite Cost)</a:t>
            </a:r>
          </a:p>
        </p:txBody>
      </p:sp>
      <p:sp>
        <p:nvSpPr>
          <p:cNvPr id="26627" name="Rectangle 4"/>
          <p:cNvSpPr>
            <a:spLocks noChangeArrowheads="1"/>
          </p:cNvSpPr>
          <p:nvPr/>
        </p:nvSpPr>
        <p:spPr bwMode="auto">
          <a:xfrm>
            <a:off x="228600" y="228600"/>
            <a:ext cx="6511925" cy="519113"/>
          </a:xfrm>
          <a:prstGeom prst="rect">
            <a:avLst/>
          </a:prstGeom>
          <a:noFill/>
          <a:ln w="9525">
            <a:noFill/>
            <a:miter lim="800000"/>
            <a:headEnd/>
            <a:tailEnd/>
          </a:ln>
        </p:spPr>
        <p:txBody>
          <a:bodyPr wrap="none">
            <a:spAutoFit/>
          </a:bodyPr>
          <a:lstStyle/>
          <a:p>
            <a:r>
              <a:rPr lang="en-US" sz="2800" b="1">
                <a:latin typeface="Arial" charset="0"/>
                <a:ea typeface="MS PGothic" pitchFamily="34" charset="-128"/>
              </a:rPr>
              <a:t>Unit contribution, Margin and Markup</a:t>
            </a:r>
          </a:p>
        </p:txBody>
      </p:sp>
      <p:sp>
        <p:nvSpPr>
          <p:cNvPr id="26628" name="TextBox 8"/>
          <p:cNvSpPr txBox="1">
            <a:spLocks noChangeArrowheads="1"/>
          </p:cNvSpPr>
          <p:nvPr/>
        </p:nvSpPr>
        <p:spPr bwMode="auto">
          <a:xfrm>
            <a:off x="2895600" y="6553200"/>
            <a:ext cx="3429000" cy="304800"/>
          </a:xfrm>
          <a:prstGeom prst="rect">
            <a:avLst/>
          </a:prstGeom>
          <a:noFill/>
          <a:ln w="9525">
            <a:noFill/>
            <a:miter lim="800000"/>
            <a:headEnd/>
            <a:tailEnd/>
          </a:ln>
        </p:spPr>
        <p:txBody>
          <a:bodyPr>
            <a:spAutoFit/>
          </a:bodyPr>
          <a:lstStyle/>
          <a:p>
            <a:pPr eaLnBrk="0" hangingPunct="0"/>
            <a:r>
              <a:rPr lang="en-US" sz="1400"/>
              <a:t>Dr. Yacheng Sun, UC Boulder</a:t>
            </a:r>
          </a:p>
        </p:txBody>
      </p:sp>
      <p:sp>
        <p:nvSpPr>
          <p:cNvPr id="26630" name="Slide Number Placeholder 6"/>
          <p:cNvSpPr txBox="1">
            <a:spLocks noGrp="1"/>
          </p:cNvSpPr>
          <p:nvPr/>
        </p:nvSpPr>
        <p:spPr bwMode="auto">
          <a:xfrm>
            <a:off x="7010400" y="6248400"/>
            <a:ext cx="1905000" cy="457200"/>
          </a:xfrm>
          <a:prstGeom prst="rect">
            <a:avLst/>
          </a:prstGeom>
          <a:noFill/>
          <a:ln w="9525">
            <a:noFill/>
            <a:miter lim="800000"/>
            <a:headEnd/>
            <a:tailEnd/>
          </a:ln>
        </p:spPr>
        <p:txBody>
          <a:bodyPr anchor="b"/>
          <a:lstStyle/>
          <a:p>
            <a:pPr algn="r"/>
            <a:fld id="{AADF11CD-9DA4-4D5D-9E0E-C1DA4EA07CD9}" type="slidenum">
              <a:rPr lang="en-US" sz="1400"/>
              <a:pPr algn="r"/>
              <a:t>8</a:t>
            </a:fld>
            <a:endParaRPr lang="en-US" sz="1400"/>
          </a:p>
        </p:txBody>
      </p:sp>
    </p:spTree>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49" name="Rectangle 2"/>
          <p:cNvSpPr>
            <a:spLocks noGrp="1" noChangeArrowheads="1"/>
          </p:cNvSpPr>
          <p:nvPr>
            <p:ph type="title" idx="4294967295"/>
          </p:nvPr>
        </p:nvSpPr>
        <p:spPr>
          <a:xfrm>
            <a:off x="457200" y="304800"/>
            <a:ext cx="5481638" cy="327025"/>
          </a:xfrm>
        </p:spPr>
        <p:txBody>
          <a:bodyPr lIns="91440" tIns="45720" rIns="91440" bIns="45720"/>
          <a:lstStyle/>
          <a:p>
            <a:pPr eaLnBrk="1" hangingPunct="1"/>
            <a:r>
              <a:rPr lang="en-US" smtClean="0"/>
              <a:t>Margin</a:t>
            </a:r>
          </a:p>
        </p:txBody>
      </p:sp>
      <p:sp>
        <p:nvSpPr>
          <p:cNvPr id="27650" name="Rectangle 3"/>
          <p:cNvSpPr>
            <a:spLocks noGrp="1" noChangeArrowheads="1"/>
          </p:cNvSpPr>
          <p:nvPr>
            <p:ph type="body" idx="4294967295"/>
          </p:nvPr>
        </p:nvSpPr>
        <p:spPr>
          <a:xfrm>
            <a:off x="381000" y="1295400"/>
            <a:ext cx="8382000" cy="1524000"/>
          </a:xfrm>
        </p:spPr>
        <p:txBody>
          <a:bodyPr lIns="91440" rIns="91440"/>
          <a:lstStyle/>
          <a:p>
            <a:endParaRPr lang="en-US" sz="2400" smtClean="0"/>
          </a:p>
          <a:p>
            <a:pPr lvl="1"/>
            <a:r>
              <a:rPr lang="en-US" sz="2400" smtClean="0"/>
              <a:t>Manufacturer’s margin</a:t>
            </a:r>
          </a:p>
          <a:p>
            <a:pPr lvl="1"/>
            <a:r>
              <a:rPr lang="en-US" sz="2400" smtClean="0"/>
              <a:t>Retailer’s margin</a:t>
            </a:r>
          </a:p>
        </p:txBody>
      </p:sp>
      <p:grpSp>
        <p:nvGrpSpPr>
          <p:cNvPr id="27651" name="Group 15"/>
          <p:cNvGrpSpPr>
            <a:grpSpLocks/>
          </p:cNvGrpSpPr>
          <p:nvPr/>
        </p:nvGrpSpPr>
        <p:grpSpPr bwMode="auto">
          <a:xfrm>
            <a:off x="1143000" y="3352800"/>
            <a:ext cx="6629400" cy="2324100"/>
            <a:chOff x="1104" y="2716"/>
            <a:chExt cx="3744" cy="1142"/>
          </a:xfrm>
        </p:grpSpPr>
        <p:sp>
          <p:nvSpPr>
            <p:cNvPr id="27653" name="Rectangle 4"/>
            <p:cNvSpPr>
              <a:spLocks noChangeArrowheads="1"/>
            </p:cNvSpPr>
            <p:nvPr/>
          </p:nvSpPr>
          <p:spPr bwMode="auto">
            <a:xfrm>
              <a:off x="1104" y="2716"/>
              <a:ext cx="1056" cy="576"/>
            </a:xfrm>
            <a:prstGeom prst="rect">
              <a:avLst/>
            </a:prstGeom>
            <a:solidFill>
              <a:schemeClr val="tx1"/>
            </a:solidFill>
            <a:ln w="9525">
              <a:solidFill>
                <a:schemeClr val="tx1"/>
              </a:solidFill>
              <a:miter lim="800000"/>
              <a:headEnd/>
              <a:tailEnd/>
            </a:ln>
          </p:spPr>
          <p:txBody>
            <a:bodyPr wrap="none" anchor="ctr"/>
            <a:lstStyle/>
            <a:p>
              <a:pPr eaLnBrk="0" hangingPunct="0"/>
              <a:r>
                <a:rPr lang="en-US" sz="1600" b="1">
                  <a:solidFill>
                    <a:schemeClr val="bg1"/>
                  </a:solidFill>
                  <a:latin typeface="Arial" charset="0"/>
                </a:rPr>
                <a:t>Manufacturer</a:t>
              </a:r>
            </a:p>
          </p:txBody>
        </p:sp>
        <p:sp>
          <p:nvSpPr>
            <p:cNvPr id="27654" name="Rectangle 5"/>
            <p:cNvSpPr>
              <a:spLocks noChangeArrowheads="1"/>
            </p:cNvSpPr>
            <p:nvPr/>
          </p:nvSpPr>
          <p:spPr bwMode="auto">
            <a:xfrm>
              <a:off x="2640" y="2716"/>
              <a:ext cx="816" cy="576"/>
            </a:xfrm>
            <a:prstGeom prst="rect">
              <a:avLst/>
            </a:prstGeom>
            <a:solidFill>
              <a:schemeClr val="bg1"/>
            </a:solidFill>
            <a:ln w="9525">
              <a:solidFill>
                <a:schemeClr val="tx1"/>
              </a:solidFill>
              <a:miter lim="800000"/>
              <a:headEnd/>
              <a:tailEnd/>
            </a:ln>
          </p:spPr>
          <p:txBody>
            <a:bodyPr wrap="none" anchor="ctr"/>
            <a:lstStyle/>
            <a:p>
              <a:pPr eaLnBrk="0" hangingPunct="0"/>
              <a:r>
                <a:rPr lang="en-US" sz="1600" b="1">
                  <a:latin typeface="Arial" charset="0"/>
                </a:rPr>
                <a:t>Retailer</a:t>
              </a:r>
            </a:p>
          </p:txBody>
        </p:sp>
        <p:sp>
          <p:nvSpPr>
            <p:cNvPr id="27655" name="Rectangle 6"/>
            <p:cNvSpPr>
              <a:spLocks noChangeArrowheads="1"/>
            </p:cNvSpPr>
            <p:nvPr/>
          </p:nvSpPr>
          <p:spPr bwMode="auto">
            <a:xfrm>
              <a:off x="3936" y="2716"/>
              <a:ext cx="912" cy="576"/>
            </a:xfrm>
            <a:prstGeom prst="rect">
              <a:avLst/>
            </a:prstGeom>
            <a:solidFill>
              <a:srgbClr val="D2A934"/>
            </a:solidFill>
            <a:ln w="9525">
              <a:solidFill>
                <a:schemeClr val="tx1"/>
              </a:solidFill>
              <a:miter lim="800000"/>
              <a:headEnd/>
              <a:tailEnd/>
            </a:ln>
          </p:spPr>
          <p:txBody>
            <a:bodyPr wrap="none" anchor="ctr"/>
            <a:lstStyle/>
            <a:p>
              <a:pPr eaLnBrk="0" hangingPunct="0"/>
              <a:r>
                <a:rPr lang="en-US" sz="1600" b="1">
                  <a:latin typeface="Arial" charset="0"/>
                </a:rPr>
                <a:t>Consumer</a:t>
              </a:r>
            </a:p>
          </p:txBody>
        </p:sp>
        <p:sp>
          <p:nvSpPr>
            <p:cNvPr id="27656" name="Text Box 7"/>
            <p:cNvSpPr txBox="1">
              <a:spLocks noChangeArrowheads="1"/>
            </p:cNvSpPr>
            <p:nvPr/>
          </p:nvSpPr>
          <p:spPr bwMode="auto">
            <a:xfrm>
              <a:off x="1112" y="3395"/>
              <a:ext cx="1165" cy="463"/>
            </a:xfrm>
            <a:prstGeom prst="rect">
              <a:avLst/>
            </a:prstGeom>
            <a:noFill/>
            <a:ln w="9525">
              <a:noFill/>
              <a:miter lim="800000"/>
              <a:headEnd/>
              <a:tailEnd/>
            </a:ln>
          </p:spPr>
          <p:txBody>
            <a:bodyPr wrap="none">
              <a:spAutoFit/>
            </a:bodyPr>
            <a:lstStyle/>
            <a:p>
              <a:pPr eaLnBrk="0" hangingPunct="0"/>
              <a:r>
                <a:rPr lang="en-US" sz="1400" b="1">
                  <a:latin typeface="Arial" charset="0"/>
                </a:rPr>
                <a:t>Cost of sales: $1</a:t>
              </a:r>
            </a:p>
            <a:p>
              <a:pPr eaLnBrk="0" hangingPunct="0"/>
              <a:r>
                <a:rPr lang="en-US" sz="1400" b="1">
                  <a:latin typeface="Arial" charset="0"/>
                </a:rPr>
                <a:t>Selling price: $1.50</a:t>
              </a:r>
            </a:p>
            <a:p>
              <a:pPr eaLnBrk="0" hangingPunct="0"/>
              <a:r>
                <a:rPr lang="en-US" sz="1400" b="1">
                  <a:latin typeface="Arial" charset="0"/>
                </a:rPr>
                <a:t>Unit contribution: $.50</a:t>
              </a:r>
            </a:p>
            <a:p>
              <a:pPr eaLnBrk="0" hangingPunct="0"/>
              <a:r>
                <a:rPr lang="en-US" sz="1400" b="1">
                  <a:latin typeface="Arial" charset="0"/>
                </a:rPr>
                <a:t>Margin: 33%</a:t>
              </a:r>
            </a:p>
          </p:txBody>
        </p:sp>
        <p:grpSp>
          <p:nvGrpSpPr>
            <p:cNvPr id="27657" name="Group 8"/>
            <p:cNvGrpSpPr>
              <a:grpSpLocks/>
            </p:cNvGrpSpPr>
            <p:nvPr/>
          </p:nvGrpSpPr>
          <p:grpSpPr bwMode="auto">
            <a:xfrm>
              <a:off x="2156" y="2754"/>
              <a:ext cx="436" cy="250"/>
              <a:chOff x="2252" y="3014"/>
              <a:chExt cx="436" cy="250"/>
            </a:xfrm>
          </p:grpSpPr>
          <p:sp>
            <p:nvSpPr>
              <p:cNvPr id="27662" name="Line 9"/>
              <p:cNvSpPr>
                <a:spLocks noChangeShapeType="1"/>
              </p:cNvSpPr>
              <p:nvPr/>
            </p:nvSpPr>
            <p:spPr bwMode="auto">
              <a:xfrm>
                <a:off x="2304" y="3264"/>
                <a:ext cx="384" cy="0"/>
              </a:xfrm>
              <a:prstGeom prst="line">
                <a:avLst/>
              </a:prstGeom>
              <a:noFill/>
              <a:ln w="9525">
                <a:solidFill>
                  <a:schemeClr val="tx1"/>
                </a:solidFill>
                <a:miter lim="800000"/>
                <a:headEnd/>
                <a:tailEnd type="triangle" w="med" len="med"/>
              </a:ln>
            </p:spPr>
            <p:txBody>
              <a:bodyPr wrap="none"/>
              <a:lstStyle/>
              <a:p>
                <a:endParaRPr lang="en-US"/>
              </a:p>
            </p:txBody>
          </p:sp>
          <p:sp>
            <p:nvSpPr>
              <p:cNvPr id="27663" name="Text Box 10"/>
              <p:cNvSpPr txBox="1">
                <a:spLocks noChangeArrowheads="1"/>
              </p:cNvSpPr>
              <p:nvPr/>
            </p:nvSpPr>
            <p:spPr bwMode="auto">
              <a:xfrm>
                <a:off x="2252" y="3014"/>
                <a:ext cx="390" cy="166"/>
              </a:xfrm>
              <a:prstGeom prst="rect">
                <a:avLst/>
              </a:prstGeom>
              <a:noFill/>
              <a:ln w="9525">
                <a:noFill/>
                <a:miter lim="800000"/>
                <a:headEnd/>
                <a:tailEnd/>
              </a:ln>
            </p:spPr>
            <p:txBody>
              <a:bodyPr wrap="none">
                <a:spAutoFit/>
              </a:bodyPr>
              <a:lstStyle/>
              <a:p>
                <a:pPr eaLnBrk="0" hangingPunct="0"/>
                <a:r>
                  <a:rPr lang="en-US" sz="1600" b="1">
                    <a:latin typeface="Arial" charset="0"/>
                  </a:rPr>
                  <a:t>$1.50</a:t>
                </a:r>
              </a:p>
            </p:txBody>
          </p:sp>
        </p:grpSp>
        <p:grpSp>
          <p:nvGrpSpPr>
            <p:cNvPr id="27658" name="Group 11"/>
            <p:cNvGrpSpPr>
              <a:grpSpLocks/>
            </p:cNvGrpSpPr>
            <p:nvPr/>
          </p:nvGrpSpPr>
          <p:grpSpPr bwMode="auto">
            <a:xfrm>
              <a:off x="3452" y="2754"/>
              <a:ext cx="436" cy="250"/>
              <a:chOff x="2252" y="3014"/>
              <a:chExt cx="436" cy="250"/>
            </a:xfrm>
          </p:grpSpPr>
          <p:sp>
            <p:nvSpPr>
              <p:cNvPr id="27660" name="Line 12"/>
              <p:cNvSpPr>
                <a:spLocks noChangeShapeType="1"/>
              </p:cNvSpPr>
              <p:nvPr/>
            </p:nvSpPr>
            <p:spPr bwMode="auto">
              <a:xfrm>
                <a:off x="2304" y="3264"/>
                <a:ext cx="384" cy="0"/>
              </a:xfrm>
              <a:prstGeom prst="line">
                <a:avLst/>
              </a:prstGeom>
              <a:noFill/>
              <a:ln w="9525">
                <a:solidFill>
                  <a:schemeClr val="tx1"/>
                </a:solidFill>
                <a:miter lim="800000"/>
                <a:headEnd/>
                <a:tailEnd type="triangle" w="med" len="med"/>
              </a:ln>
            </p:spPr>
            <p:txBody>
              <a:bodyPr wrap="none"/>
              <a:lstStyle/>
              <a:p>
                <a:endParaRPr lang="en-US"/>
              </a:p>
            </p:txBody>
          </p:sp>
          <p:sp>
            <p:nvSpPr>
              <p:cNvPr id="27661" name="Text Box 13"/>
              <p:cNvSpPr txBox="1">
                <a:spLocks noChangeArrowheads="1"/>
              </p:cNvSpPr>
              <p:nvPr/>
            </p:nvSpPr>
            <p:spPr bwMode="auto">
              <a:xfrm>
                <a:off x="2252" y="3014"/>
                <a:ext cx="391" cy="166"/>
              </a:xfrm>
              <a:prstGeom prst="rect">
                <a:avLst/>
              </a:prstGeom>
              <a:noFill/>
              <a:ln w="9525">
                <a:noFill/>
                <a:miter lim="800000"/>
                <a:headEnd/>
                <a:tailEnd/>
              </a:ln>
            </p:spPr>
            <p:txBody>
              <a:bodyPr wrap="none">
                <a:spAutoFit/>
              </a:bodyPr>
              <a:lstStyle/>
              <a:p>
                <a:pPr eaLnBrk="0" hangingPunct="0"/>
                <a:r>
                  <a:rPr lang="en-US" sz="1600" b="1">
                    <a:latin typeface="Arial" charset="0"/>
                  </a:rPr>
                  <a:t>$2.00</a:t>
                </a:r>
              </a:p>
            </p:txBody>
          </p:sp>
        </p:grpSp>
        <p:sp>
          <p:nvSpPr>
            <p:cNvPr id="27659" name="Text Box 14"/>
            <p:cNvSpPr txBox="1">
              <a:spLocks noChangeArrowheads="1"/>
            </p:cNvSpPr>
            <p:nvPr/>
          </p:nvSpPr>
          <p:spPr bwMode="auto">
            <a:xfrm>
              <a:off x="2506" y="3385"/>
              <a:ext cx="1165" cy="464"/>
            </a:xfrm>
            <a:prstGeom prst="rect">
              <a:avLst/>
            </a:prstGeom>
            <a:noFill/>
            <a:ln w="9525">
              <a:noFill/>
              <a:miter lim="800000"/>
              <a:headEnd/>
              <a:tailEnd/>
            </a:ln>
          </p:spPr>
          <p:txBody>
            <a:bodyPr wrap="none">
              <a:spAutoFit/>
            </a:bodyPr>
            <a:lstStyle/>
            <a:p>
              <a:pPr eaLnBrk="0" hangingPunct="0"/>
              <a:r>
                <a:rPr lang="en-US" sz="1400" b="1">
                  <a:latin typeface="Arial" charset="0"/>
                </a:rPr>
                <a:t>Cost of sales: $1.50</a:t>
              </a:r>
            </a:p>
            <a:p>
              <a:pPr eaLnBrk="0" hangingPunct="0"/>
              <a:r>
                <a:rPr lang="en-US" sz="1400" b="1">
                  <a:latin typeface="Arial" charset="0"/>
                </a:rPr>
                <a:t>Selling price: $2.00</a:t>
              </a:r>
            </a:p>
            <a:p>
              <a:pPr eaLnBrk="0" hangingPunct="0"/>
              <a:r>
                <a:rPr lang="en-US" sz="1400" b="1">
                  <a:latin typeface="Arial" charset="0"/>
                </a:rPr>
                <a:t>Unit contribution: $.50</a:t>
              </a:r>
            </a:p>
            <a:p>
              <a:pPr eaLnBrk="0" hangingPunct="0"/>
              <a:r>
                <a:rPr lang="en-US" sz="1400" b="1">
                  <a:latin typeface="Arial" charset="0"/>
                </a:rPr>
                <a:t>Margin: 25%</a:t>
              </a:r>
            </a:p>
          </p:txBody>
        </p:sp>
      </p:grpSp>
      <p:sp>
        <p:nvSpPr>
          <p:cNvPr id="27652" name="TextBox 8"/>
          <p:cNvSpPr txBox="1">
            <a:spLocks noChangeArrowheads="1"/>
          </p:cNvSpPr>
          <p:nvPr/>
        </p:nvSpPr>
        <p:spPr bwMode="auto">
          <a:xfrm>
            <a:off x="2895600" y="6553200"/>
            <a:ext cx="3429000" cy="304800"/>
          </a:xfrm>
          <a:prstGeom prst="rect">
            <a:avLst/>
          </a:prstGeom>
          <a:noFill/>
          <a:ln w="9525">
            <a:noFill/>
            <a:miter lim="800000"/>
            <a:headEnd/>
            <a:tailEnd/>
          </a:ln>
        </p:spPr>
        <p:txBody>
          <a:bodyPr>
            <a:spAutoFit/>
          </a:bodyPr>
          <a:lstStyle/>
          <a:p>
            <a:pPr eaLnBrk="0" hangingPunct="0"/>
            <a:r>
              <a:rPr lang="en-US" sz="1400"/>
              <a:t>Dr. Yacheng Sun, UC Boulder</a:t>
            </a:r>
          </a:p>
        </p:txBody>
      </p:sp>
      <p:sp>
        <p:nvSpPr>
          <p:cNvPr id="27665" name="Slide Number Placeholder 6"/>
          <p:cNvSpPr txBox="1">
            <a:spLocks noGrp="1"/>
          </p:cNvSpPr>
          <p:nvPr/>
        </p:nvSpPr>
        <p:spPr bwMode="auto">
          <a:xfrm>
            <a:off x="7010400" y="6248400"/>
            <a:ext cx="1905000" cy="457200"/>
          </a:xfrm>
          <a:prstGeom prst="rect">
            <a:avLst/>
          </a:prstGeom>
          <a:noFill/>
          <a:ln w="9525">
            <a:noFill/>
            <a:miter lim="800000"/>
            <a:headEnd/>
            <a:tailEnd/>
          </a:ln>
        </p:spPr>
        <p:txBody>
          <a:bodyPr anchor="b"/>
          <a:lstStyle/>
          <a:p>
            <a:pPr algn="r"/>
            <a:fld id="{EF325B8E-6F16-409F-A899-C9C3DD74EC45}" type="slidenum">
              <a:rPr lang="en-US" sz="1400"/>
              <a:pPr algn="r"/>
              <a:t>9</a:t>
            </a:fld>
            <a:endParaRPr lang="en-US" sz="1400"/>
          </a:p>
        </p:txBody>
      </p:sp>
    </p:spTree>
  </p:cSld>
  <p:clrMapOvr>
    <a:masterClrMapping/>
  </p:clrMapOvr>
  <p:transition advTm="7000"/>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3" name="Rectangle 2"/>
          <p:cNvSpPr>
            <a:spLocks noGrp="1" noChangeArrowheads="1"/>
          </p:cNvSpPr>
          <p:nvPr>
            <p:ph type="title" idx="4294967295"/>
          </p:nvPr>
        </p:nvSpPr>
        <p:spPr>
          <a:xfrm>
            <a:off x="381000" y="457200"/>
            <a:ext cx="4910138" cy="285750"/>
          </a:xfrm>
        </p:spPr>
        <p:txBody>
          <a:bodyPr lIns="91440" tIns="45720" rIns="91440" bIns="45720"/>
          <a:lstStyle/>
          <a:p>
            <a:r>
              <a:rPr lang="en-US" smtClean="0"/>
              <a:t>Markup</a:t>
            </a:r>
          </a:p>
        </p:txBody>
      </p:sp>
      <p:sp>
        <p:nvSpPr>
          <p:cNvPr id="28674" name="Rectangle 3"/>
          <p:cNvSpPr>
            <a:spLocks noGrp="1" noChangeArrowheads="1"/>
          </p:cNvSpPr>
          <p:nvPr>
            <p:ph type="body" idx="4294967295"/>
          </p:nvPr>
        </p:nvSpPr>
        <p:spPr>
          <a:xfrm>
            <a:off x="381000" y="1263650"/>
            <a:ext cx="8382000" cy="1860550"/>
          </a:xfrm>
        </p:spPr>
        <p:txBody>
          <a:bodyPr lIns="91440" rIns="91440"/>
          <a:lstStyle/>
          <a:p>
            <a:endParaRPr lang="en-US" sz="1300" smtClean="0"/>
          </a:p>
          <a:p>
            <a:pPr lvl="1"/>
            <a:r>
              <a:rPr lang="en-US" sz="2400" smtClean="0"/>
              <a:t>Manufacturer’s markup</a:t>
            </a:r>
          </a:p>
          <a:p>
            <a:pPr lvl="1"/>
            <a:r>
              <a:rPr lang="en-US" sz="2400" smtClean="0"/>
              <a:t>Retailer’s markup</a:t>
            </a:r>
          </a:p>
        </p:txBody>
      </p:sp>
      <p:grpSp>
        <p:nvGrpSpPr>
          <p:cNvPr id="28675" name="Group 15"/>
          <p:cNvGrpSpPr>
            <a:grpSpLocks/>
          </p:cNvGrpSpPr>
          <p:nvPr/>
        </p:nvGrpSpPr>
        <p:grpSpPr bwMode="auto">
          <a:xfrm>
            <a:off x="1219200" y="3124200"/>
            <a:ext cx="6629400" cy="2168525"/>
            <a:chOff x="1104" y="2716"/>
            <a:chExt cx="3744" cy="1019"/>
          </a:xfrm>
        </p:grpSpPr>
        <p:sp>
          <p:nvSpPr>
            <p:cNvPr id="28677" name="Rectangle 4"/>
            <p:cNvSpPr>
              <a:spLocks noChangeArrowheads="1"/>
            </p:cNvSpPr>
            <p:nvPr/>
          </p:nvSpPr>
          <p:spPr bwMode="auto">
            <a:xfrm>
              <a:off x="1104" y="2716"/>
              <a:ext cx="1056" cy="576"/>
            </a:xfrm>
            <a:prstGeom prst="rect">
              <a:avLst/>
            </a:prstGeom>
            <a:solidFill>
              <a:schemeClr val="tx1"/>
            </a:solidFill>
            <a:ln w="9525">
              <a:solidFill>
                <a:schemeClr val="tx1"/>
              </a:solidFill>
              <a:miter lim="800000"/>
              <a:headEnd/>
              <a:tailEnd/>
            </a:ln>
          </p:spPr>
          <p:txBody>
            <a:bodyPr wrap="none" anchor="ctr"/>
            <a:lstStyle/>
            <a:p>
              <a:pPr eaLnBrk="0" hangingPunct="0"/>
              <a:r>
                <a:rPr lang="en-US" sz="1600" b="1">
                  <a:solidFill>
                    <a:schemeClr val="bg1"/>
                  </a:solidFill>
                  <a:latin typeface="Arial" charset="0"/>
                </a:rPr>
                <a:t>Manufacturer</a:t>
              </a:r>
            </a:p>
          </p:txBody>
        </p:sp>
        <p:sp>
          <p:nvSpPr>
            <p:cNvPr id="28678" name="Rectangle 5"/>
            <p:cNvSpPr>
              <a:spLocks noChangeArrowheads="1"/>
            </p:cNvSpPr>
            <p:nvPr/>
          </p:nvSpPr>
          <p:spPr bwMode="auto">
            <a:xfrm>
              <a:off x="2640" y="2716"/>
              <a:ext cx="816" cy="576"/>
            </a:xfrm>
            <a:prstGeom prst="rect">
              <a:avLst/>
            </a:prstGeom>
            <a:solidFill>
              <a:schemeClr val="bg1"/>
            </a:solidFill>
            <a:ln w="9525">
              <a:solidFill>
                <a:schemeClr val="tx1"/>
              </a:solidFill>
              <a:miter lim="800000"/>
              <a:headEnd/>
              <a:tailEnd/>
            </a:ln>
          </p:spPr>
          <p:txBody>
            <a:bodyPr wrap="none" anchor="ctr"/>
            <a:lstStyle/>
            <a:p>
              <a:pPr eaLnBrk="0" hangingPunct="0"/>
              <a:r>
                <a:rPr lang="en-US" sz="1600" b="1">
                  <a:latin typeface="Arial" charset="0"/>
                </a:rPr>
                <a:t>Retailer</a:t>
              </a:r>
            </a:p>
          </p:txBody>
        </p:sp>
        <p:sp>
          <p:nvSpPr>
            <p:cNvPr id="28679" name="Rectangle 6"/>
            <p:cNvSpPr>
              <a:spLocks noChangeArrowheads="1"/>
            </p:cNvSpPr>
            <p:nvPr/>
          </p:nvSpPr>
          <p:spPr bwMode="auto">
            <a:xfrm>
              <a:off x="3936" y="2716"/>
              <a:ext cx="912" cy="576"/>
            </a:xfrm>
            <a:prstGeom prst="rect">
              <a:avLst/>
            </a:prstGeom>
            <a:solidFill>
              <a:srgbClr val="D2A934"/>
            </a:solidFill>
            <a:ln w="9525">
              <a:solidFill>
                <a:schemeClr val="tx1"/>
              </a:solidFill>
              <a:miter lim="800000"/>
              <a:headEnd/>
              <a:tailEnd/>
            </a:ln>
          </p:spPr>
          <p:txBody>
            <a:bodyPr wrap="none" anchor="ctr"/>
            <a:lstStyle/>
            <a:p>
              <a:pPr eaLnBrk="0" hangingPunct="0"/>
              <a:r>
                <a:rPr lang="en-US" sz="1600" b="1">
                  <a:latin typeface="Arial" charset="0"/>
                </a:rPr>
                <a:t>Consumer</a:t>
              </a:r>
            </a:p>
          </p:txBody>
        </p:sp>
        <p:sp>
          <p:nvSpPr>
            <p:cNvPr id="28680" name="Text Box 7"/>
            <p:cNvSpPr txBox="1">
              <a:spLocks noChangeArrowheads="1"/>
            </p:cNvSpPr>
            <p:nvPr/>
          </p:nvSpPr>
          <p:spPr bwMode="auto">
            <a:xfrm>
              <a:off x="1106" y="3363"/>
              <a:ext cx="1164" cy="372"/>
            </a:xfrm>
            <a:prstGeom prst="rect">
              <a:avLst/>
            </a:prstGeom>
            <a:noFill/>
            <a:ln w="9525">
              <a:noFill/>
              <a:miter lim="800000"/>
              <a:headEnd/>
              <a:tailEnd/>
            </a:ln>
          </p:spPr>
          <p:txBody>
            <a:bodyPr wrap="none">
              <a:spAutoFit/>
            </a:bodyPr>
            <a:lstStyle/>
            <a:p>
              <a:pPr eaLnBrk="0" hangingPunct="0"/>
              <a:r>
                <a:rPr lang="en-US" sz="1400" b="1">
                  <a:latin typeface="Arial" charset="0"/>
                </a:rPr>
                <a:t>Cost of sales:</a:t>
              </a:r>
              <a:r>
                <a:rPr lang="en-US">
                  <a:latin typeface="Arial" charset="0"/>
                </a:rPr>
                <a:t> </a:t>
              </a:r>
              <a:r>
                <a:rPr lang="en-US" sz="1400" b="1">
                  <a:latin typeface="Arial" charset="0"/>
                </a:rPr>
                <a:t>$1</a:t>
              </a:r>
            </a:p>
            <a:p>
              <a:pPr eaLnBrk="0" hangingPunct="0"/>
              <a:r>
                <a:rPr lang="en-US" sz="1400" b="1">
                  <a:latin typeface="Arial" charset="0"/>
                </a:rPr>
                <a:t>Unit contribution: $.50</a:t>
              </a:r>
            </a:p>
            <a:p>
              <a:pPr eaLnBrk="0" hangingPunct="0"/>
              <a:r>
                <a:rPr lang="en-US" sz="1400" b="1">
                  <a:latin typeface="Arial" charset="0"/>
                </a:rPr>
                <a:t>Markup: 50%</a:t>
              </a:r>
            </a:p>
          </p:txBody>
        </p:sp>
        <p:grpSp>
          <p:nvGrpSpPr>
            <p:cNvPr id="28681" name="Group 8"/>
            <p:cNvGrpSpPr>
              <a:grpSpLocks/>
            </p:cNvGrpSpPr>
            <p:nvPr/>
          </p:nvGrpSpPr>
          <p:grpSpPr bwMode="auto">
            <a:xfrm>
              <a:off x="2156" y="2754"/>
              <a:ext cx="436" cy="250"/>
              <a:chOff x="2252" y="3014"/>
              <a:chExt cx="436" cy="250"/>
            </a:xfrm>
          </p:grpSpPr>
          <p:sp>
            <p:nvSpPr>
              <p:cNvPr id="28686" name="Line 9"/>
              <p:cNvSpPr>
                <a:spLocks noChangeShapeType="1"/>
              </p:cNvSpPr>
              <p:nvPr/>
            </p:nvSpPr>
            <p:spPr bwMode="auto">
              <a:xfrm>
                <a:off x="2304" y="3264"/>
                <a:ext cx="384" cy="0"/>
              </a:xfrm>
              <a:prstGeom prst="line">
                <a:avLst/>
              </a:prstGeom>
              <a:noFill/>
              <a:ln w="9525">
                <a:solidFill>
                  <a:schemeClr val="tx1"/>
                </a:solidFill>
                <a:miter lim="800000"/>
                <a:headEnd/>
                <a:tailEnd type="triangle" w="med" len="med"/>
              </a:ln>
            </p:spPr>
            <p:txBody>
              <a:bodyPr wrap="none"/>
              <a:lstStyle/>
              <a:p>
                <a:endParaRPr lang="en-US"/>
              </a:p>
            </p:txBody>
          </p:sp>
          <p:sp>
            <p:nvSpPr>
              <p:cNvPr id="28687" name="Text Box 10"/>
              <p:cNvSpPr txBox="1">
                <a:spLocks noChangeArrowheads="1"/>
              </p:cNvSpPr>
              <p:nvPr/>
            </p:nvSpPr>
            <p:spPr bwMode="auto">
              <a:xfrm>
                <a:off x="2252" y="3014"/>
                <a:ext cx="390" cy="158"/>
              </a:xfrm>
              <a:prstGeom prst="rect">
                <a:avLst/>
              </a:prstGeom>
              <a:noFill/>
              <a:ln w="9525">
                <a:noFill/>
                <a:miter lim="800000"/>
                <a:headEnd/>
                <a:tailEnd/>
              </a:ln>
            </p:spPr>
            <p:txBody>
              <a:bodyPr wrap="none">
                <a:spAutoFit/>
              </a:bodyPr>
              <a:lstStyle/>
              <a:p>
                <a:pPr eaLnBrk="0" hangingPunct="0"/>
                <a:r>
                  <a:rPr lang="en-US" sz="1600" b="1">
                    <a:latin typeface="Arial" charset="0"/>
                  </a:rPr>
                  <a:t>$1.50</a:t>
                </a:r>
              </a:p>
            </p:txBody>
          </p:sp>
        </p:grpSp>
        <p:grpSp>
          <p:nvGrpSpPr>
            <p:cNvPr id="28682" name="Group 11"/>
            <p:cNvGrpSpPr>
              <a:grpSpLocks/>
            </p:cNvGrpSpPr>
            <p:nvPr/>
          </p:nvGrpSpPr>
          <p:grpSpPr bwMode="auto">
            <a:xfrm>
              <a:off x="3452" y="2754"/>
              <a:ext cx="436" cy="250"/>
              <a:chOff x="2252" y="3014"/>
              <a:chExt cx="436" cy="250"/>
            </a:xfrm>
          </p:grpSpPr>
          <p:sp>
            <p:nvSpPr>
              <p:cNvPr id="28684" name="Line 12"/>
              <p:cNvSpPr>
                <a:spLocks noChangeShapeType="1"/>
              </p:cNvSpPr>
              <p:nvPr/>
            </p:nvSpPr>
            <p:spPr bwMode="auto">
              <a:xfrm>
                <a:off x="2304" y="3264"/>
                <a:ext cx="384" cy="0"/>
              </a:xfrm>
              <a:prstGeom prst="line">
                <a:avLst/>
              </a:prstGeom>
              <a:noFill/>
              <a:ln w="9525">
                <a:solidFill>
                  <a:schemeClr val="tx1"/>
                </a:solidFill>
                <a:miter lim="800000"/>
                <a:headEnd/>
                <a:tailEnd type="triangle" w="med" len="med"/>
              </a:ln>
            </p:spPr>
            <p:txBody>
              <a:bodyPr wrap="none"/>
              <a:lstStyle/>
              <a:p>
                <a:endParaRPr lang="en-US"/>
              </a:p>
            </p:txBody>
          </p:sp>
          <p:sp>
            <p:nvSpPr>
              <p:cNvPr id="28685" name="Text Box 13"/>
              <p:cNvSpPr txBox="1">
                <a:spLocks noChangeArrowheads="1"/>
              </p:cNvSpPr>
              <p:nvPr/>
            </p:nvSpPr>
            <p:spPr bwMode="auto">
              <a:xfrm>
                <a:off x="2252" y="3014"/>
                <a:ext cx="391" cy="158"/>
              </a:xfrm>
              <a:prstGeom prst="rect">
                <a:avLst/>
              </a:prstGeom>
              <a:noFill/>
              <a:ln w="9525">
                <a:noFill/>
                <a:miter lim="800000"/>
                <a:headEnd/>
                <a:tailEnd/>
              </a:ln>
            </p:spPr>
            <p:txBody>
              <a:bodyPr wrap="none">
                <a:spAutoFit/>
              </a:bodyPr>
              <a:lstStyle/>
              <a:p>
                <a:pPr eaLnBrk="0" hangingPunct="0"/>
                <a:r>
                  <a:rPr lang="en-US" sz="1600" b="1">
                    <a:latin typeface="Arial" charset="0"/>
                  </a:rPr>
                  <a:t>$2.00</a:t>
                </a:r>
              </a:p>
            </p:txBody>
          </p:sp>
        </p:grpSp>
        <p:sp>
          <p:nvSpPr>
            <p:cNvPr id="28683" name="Text Box 14"/>
            <p:cNvSpPr txBox="1">
              <a:spLocks noChangeArrowheads="1"/>
            </p:cNvSpPr>
            <p:nvPr/>
          </p:nvSpPr>
          <p:spPr bwMode="auto">
            <a:xfrm>
              <a:off x="2468" y="3385"/>
              <a:ext cx="1164" cy="343"/>
            </a:xfrm>
            <a:prstGeom prst="rect">
              <a:avLst/>
            </a:prstGeom>
            <a:noFill/>
            <a:ln w="9525">
              <a:noFill/>
              <a:miter lim="800000"/>
              <a:headEnd/>
              <a:tailEnd/>
            </a:ln>
          </p:spPr>
          <p:txBody>
            <a:bodyPr wrap="none">
              <a:spAutoFit/>
            </a:bodyPr>
            <a:lstStyle/>
            <a:p>
              <a:pPr eaLnBrk="0" hangingPunct="0"/>
              <a:r>
                <a:rPr lang="en-US" sz="1400" b="1">
                  <a:latin typeface="Arial" charset="0"/>
                </a:rPr>
                <a:t>Cost of sales: $1.50</a:t>
              </a:r>
            </a:p>
            <a:p>
              <a:pPr eaLnBrk="0" hangingPunct="0"/>
              <a:r>
                <a:rPr lang="en-US" sz="1400" b="1">
                  <a:latin typeface="Arial" charset="0"/>
                </a:rPr>
                <a:t>Unit contribution: $.50</a:t>
              </a:r>
            </a:p>
            <a:p>
              <a:pPr eaLnBrk="0" hangingPunct="0"/>
              <a:r>
                <a:rPr lang="en-US" sz="1400" b="1">
                  <a:latin typeface="Arial" charset="0"/>
                </a:rPr>
                <a:t>Markup: 33%</a:t>
              </a:r>
            </a:p>
          </p:txBody>
        </p:sp>
      </p:grpSp>
      <p:sp>
        <p:nvSpPr>
          <p:cNvPr id="28676" name="TextBox 8"/>
          <p:cNvSpPr txBox="1">
            <a:spLocks noChangeArrowheads="1"/>
          </p:cNvSpPr>
          <p:nvPr/>
        </p:nvSpPr>
        <p:spPr bwMode="auto">
          <a:xfrm>
            <a:off x="2895600" y="6553200"/>
            <a:ext cx="3429000" cy="304800"/>
          </a:xfrm>
          <a:prstGeom prst="rect">
            <a:avLst/>
          </a:prstGeom>
          <a:noFill/>
          <a:ln w="9525">
            <a:noFill/>
            <a:miter lim="800000"/>
            <a:headEnd/>
            <a:tailEnd/>
          </a:ln>
        </p:spPr>
        <p:txBody>
          <a:bodyPr>
            <a:spAutoFit/>
          </a:bodyPr>
          <a:lstStyle/>
          <a:p>
            <a:pPr eaLnBrk="0" hangingPunct="0"/>
            <a:r>
              <a:rPr lang="en-US" sz="1400"/>
              <a:t>Dr. Yacheng Sun, UC Boulder</a:t>
            </a:r>
          </a:p>
        </p:txBody>
      </p:sp>
      <p:sp>
        <p:nvSpPr>
          <p:cNvPr id="28689" name="Slide Number Placeholder 6"/>
          <p:cNvSpPr txBox="1">
            <a:spLocks noGrp="1"/>
          </p:cNvSpPr>
          <p:nvPr/>
        </p:nvSpPr>
        <p:spPr bwMode="auto">
          <a:xfrm>
            <a:off x="7010400" y="6248400"/>
            <a:ext cx="1905000" cy="457200"/>
          </a:xfrm>
          <a:prstGeom prst="rect">
            <a:avLst/>
          </a:prstGeom>
          <a:noFill/>
          <a:ln w="9525">
            <a:noFill/>
            <a:miter lim="800000"/>
            <a:headEnd/>
            <a:tailEnd/>
          </a:ln>
        </p:spPr>
        <p:txBody>
          <a:bodyPr anchor="b"/>
          <a:lstStyle/>
          <a:p>
            <a:pPr algn="r"/>
            <a:fld id="{79C53908-A11A-4B18-97A8-9BBF0D5B334A}" type="slidenum">
              <a:rPr lang="en-US" sz="1400"/>
              <a:pPr algn="r"/>
              <a:t>10</a:t>
            </a:fld>
            <a:endParaRPr lang="en-US" sz="1400"/>
          </a:p>
        </p:txBody>
      </p:sp>
    </p:spTree>
  </p:cSld>
  <p:clrMapOvr>
    <a:masterClrMapping/>
  </p:clrMapOvr>
  <p:transition advTm="7000"/>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697" name="Title 1"/>
          <p:cNvSpPr>
            <a:spLocks noGrp="1"/>
          </p:cNvSpPr>
          <p:nvPr>
            <p:ph type="title" idx="4294967295"/>
          </p:nvPr>
        </p:nvSpPr>
        <p:spPr/>
        <p:txBody>
          <a:bodyPr lIns="91440" tIns="45720" rIns="91440" bIns="45720"/>
          <a:lstStyle/>
          <a:p>
            <a:r>
              <a:rPr lang="en-US" smtClean="0"/>
              <a:t>Relationship between Markup and Margin</a:t>
            </a:r>
          </a:p>
        </p:txBody>
      </p:sp>
      <p:sp>
        <p:nvSpPr>
          <p:cNvPr id="12291" name="Content Placeholder 2"/>
          <p:cNvSpPr>
            <a:spLocks noGrp="1"/>
          </p:cNvSpPr>
          <p:nvPr>
            <p:ph idx="4294967295"/>
          </p:nvPr>
        </p:nvSpPr>
        <p:spPr>
          <a:xfrm>
            <a:off x="1752600" y="1981200"/>
            <a:ext cx="7772400" cy="1066800"/>
          </a:xfrm>
        </p:spPr>
        <p:txBody>
          <a:bodyPr lIns="91440" rIns="91440"/>
          <a:lstStyle/>
          <a:p>
            <a:r>
              <a:rPr lang="en-US" sz="2400" b="1" u="sng" smtClean="0"/>
              <a:t>1/Markup = (1/Margin) -1</a:t>
            </a:r>
          </a:p>
          <a:p>
            <a:endParaRPr lang="en-US" sz="2400" b="1" u="sng" smtClean="0"/>
          </a:p>
          <a:p>
            <a:r>
              <a:rPr lang="en-US" sz="2400" smtClean="0"/>
              <a:t>A 25% markup =          % margin</a:t>
            </a:r>
          </a:p>
          <a:p>
            <a:endParaRPr lang="en-US" sz="2400" smtClean="0"/>
          </a:p>
          <a:p>
            <a:r>
              <a:rPr lang="en-US" sz="2400" smtClean="0"/>
              <a:t>A 20% markup =           % margin </a:t>
            </a:r>
          </a:p>
          <a:p>
            <a:endParaRPr lang="en-US" sz="2400" smtClean="0"/>
          </a:p>
          <a:p>
            <a:r>
              <a:rPr lang="en-US" sz="2400" smtClean="0"/>
              <a:t>A 25% margin  =          % markup</a:t>
            </a:r>
          </a:p>
          <a:p>
            <a:endParaRPr lang="en-US" sz="2400" smtClean="0"/>
          </a:p>
          <a:p>
            <a:r>
              <a:rPr lang="en-US" sz="2400" smtClean="0"/>
              <a:t>A 50% margin =           % markup</a:t>
            </a:r>
          </a:p>
          <a:p>
            <a:endParaRPr lang="en-US" sz="2400" smtClean="0"/>
          </a:p>
        </p:txBody>
      </p:sp>
      <p:sp>
        <p:nvSpPr>
          <p:cNvPr id="29699" name="Rectangle 5"/>
          <p:cNvSpPr>
            <a:spLocks noChangeArrowheads="1"/>
          </p:cNvSpPr>
          <p:nvPr/>
        </p:nvSpPr>
        <p:spPr bwMode="auto">
          <a:xfrm>
            <a:off x="381000" y="3962400"/>
            <a:ext cx="1295400" cy="533400"/>
          </a:xfrm>
          <a:prstGeom prst="rect">
            <a:avLst/>
          </a:prstGeom>
          <a:solidFill>
            <a:srgbClr val="C0C0C0"/>
          </a:solidFill>
          <a:ln w="9525">
            <a:solidFill>
              <a:schemeClr val="tx1"/>
            </a:solidFill>
            <a:miter lim="800000"/>
            <a:headEnd/>
            <a:tailEnd/>
          </a:ln>
        </p:spPr>
        <p:txBody>
          <a:bodyPr wrap="none" anchor="ctr"/>
          <a:lstStyle/>
          <a:p>
            <a:pPr algn="ctr" eaLnBrk="0" hangingPunct="0"/>
            <a:r>
              <a:rPr lang="en-US" sz="2200"/>
              <a:t>Practice</a:t>
            </a:r>
          </a:p>
        </p:txBody>
      </p:sp>
      <p:sp>
        <p:nvSpPr>
          <p:cNvPr id="29700" name="TextBox 8"/>
          <p:cNvSpPr txBox="1">
            <a:spLocks noChangeArrowheads="1"/>
          </p:cNvSpPr>
          <p:nvPr/>
        </p:nvSpPr>
        <p:spPr bwMode="auto">
          <a:xfrm>
            <a:off x="2895600" y="6553200"/>
            <a:ext cx="3429000" cy="304800"/>
          </a:xfrm>
          <a:prstGeom prst="rect">
            <a:avLst/>
          </a:prstGeom>
          <a:noFill/>
          <a:ln w="9525">
            <a:noFill/>
            <a:miter lim="800000"/>
            <a:headEnd/>
            <a:tailEnd/>
          </a:ln>
        </p:spPr>
        <p:txBody>
          <a:bodyPr>
            <a:spAutoFit/>
          </a:bodyPr>
          <a:lstStyle/>
          <a:p>
            <a:pPr eaLnBrk="0" hangingPunct="0"/>
            <a:r>
              <a:rPr lang="en-US" sz="1400"/>
              <a:t>Dr. Yacheng Sun, UC Boulder</a:t>
            </a:r>
          </a:p>
        </p:txBody>
      </p:sp>
      <p:sp>
        <p:nvSpPr>
          <p:cNvPr id="29702" name="Slide Number Placeholder 6"/>
          <p:cNvSpPr txBox="1">
            <a:spLocks noGrp="1"/>
          </p:cNvSpPr>
          <p:nvPr/>
        </p:nvSpPr>
        <p:spPr bwMode="auto">
          <a:xfrm>
            <a:off x="7010400" y="6248400"/>
            <a:ext cx="1905000" cy="457200"/>
          </a:xfrm>
          <a:prstGeom prst="rect">
            <a:avLst/>
          </a:prstGeom>
          <a:noFill/>
          <a:ln w="9525">
            <a:noFill/>
            <a:miter lim="800000"/>
            <a:headEnd/>
            <a:tailEnd/>
          </a:ln>
        </p:spPr>
        <p:txBody>
          <a:bodyPr anchor="b"/>
          <a:lstStyle/>
          <a:p>
            <a:pPr algn="r"/>
            <a:fld id="{C3EC28A2-15D6-477D-9A00-BD5717AFD9A3}" type="slidenum">
              <a:rPr lang="en-US" sz="1400"/>
              <a:pPr algn="r"/>
              <a:t>11</a:t>
            </a:fld>
            <a:endParaRPr lang="en-US" sz="1400"/>
          </a:p>
        </p:txBody>
      </p:sp>
    </p:spTree>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21" name="Title 1"/>
          <p:cNvSpPr>
            <a:spLocks noGrp="1"/>
          </p:cNvSpPr>
          <p:nvPr>
            <p:ph type="title" idx="4294967295"/>
          </p:nvPr>
        </p:nvSpPr>
        <p:spPr/>
        <p:txBody>
          <a:bodyPr lIns="91440" tIns="45720" rIns="91440" bIns="45720"/>
          <a:lstStyle/>
          <a:p>
            <a:r>
              <a:rPr lang="en-US" smtClean="0">
                <a:cs typeface="Arial" charset="0"/>
              </a:rPr>
              <a:t>Psychological Aspects of Pricing</a:t>
            </a:r>
          </a:p>
        </p:txBody>
      </p:sp>
      <p:sp>
        <p:nvSpPr>
          <p:cNvPr id="30722" name="Content Placeholder 2"/>
          <p:cNvSpPr>
            <a:spLocks noGrp="1"/>
          </p:cNvSpPr>
          <p:nvPr>
            <p:ph idx="4294967295"/>
          </p:nvPr>
        </p:nvSpPr>
        <p:spPr/>
        <p:txBody>
          <a:bodyPr lIns="91440" rIns="91440"/>
          <a:lstStyle/>
          <a:p>
            <a:pPr>
              <a:buFont typeface="Wingdings" pitchFamily="2" charset="2"/>
              <a:buNone/>
            </a:pPr>
            <a:endParaRPr lang="en-US" sz="1700" smtClean="0">
              <a:solidFill>
                <a:schemeClr val="tx2"/>
              </a:solidFill>
            </a:endParaRPr>
          </a:p>
          <a:p>
            <a:pPr>
              <a:spcBef>
                <a:spcPct val="0"/>
              </a:spcBef>
              <a:buFont typeface="Wingdings" pitchFamily="2" charset="2"/>
              <a:buNone/>
            </a:pPr>
            <a:r>
              <a:rPr lang="en-US" sz="2400" smtClean="0">
                <a:cs typeface="Arial" charset="0"/>
              </a:rPr>
              <a:t>Perception Bias</a:t>
            </a:r>
          </a:p>
          <a:p>
            <a:pPr>
              <a:spcBef>
                <a:spcPct val="0"/>
              </a:spcBef>
              <a:buFont typeface="Wingdings" pitchFamily="2" charset="2"/>
              <a:buNone/>
            </a:pPr>
            <a:endParaRPr lang="en-US" sz="2400" smtClean="0">
              <a:cs typeface="Arial" charset="0"/>
            </a:endParaRPr>
          </a:p>
          <a:p>
            <a:pPr>
              <a:spcBef>
                <a:spcPct val="0"/>
              </a:spcBef>
              <a:buFont typeface="Wingdings" pitchFamily="2" charset="2"/>
              <a:buNone/>
            </a:pPr>
            <a:r>
              <a:rPr lang="en-US" sz="2400" smtClean="0">
                <a:cs typeface="Arial" charset="0"/>
              </a:rPr>
              <a:t>Weber-Fechner Law</a:t>
            </a:r>
          </a:p>
          <a:p>
            <a:pPr>
              <a:spcBef>
                <a:spcPct val="0"/>
              </a:spcBef>
              <a:buFont typeface="Wingdings" pitchFamily="2" charset="2"/>
              <a:buNone/>
            </a:pPr>
            <a:endParaRPr lang="en-US" sz="2400" smtClean="0">
              <a:cs typeface="Arial" charset="0"/>
            </a:endParaRPr>
          </a:p>
          <a:p>
            <a:pPr>
              <a:spcBef>
                <a:spcPct val="0"/>
              </a:spcBef>
              <a:buFont typeface="Wingdings" pitchFamily="2" charset="2"/>
              <a:buNone/>
            </a:pPr>
            <a:r>
              <a:rPr lang="en-US" sz="2400" smtClean="0">
                <a:cs typeface="Arial" charset="0"/>
              </a:rPr>
              <a:t>Status Quo Bias </a:t>
            </a:r>
          </a:p>
          <a:p>
            <a:pPr>
              <a:spcBef>
                <a:spcPct val="0"/>
              </a:spcBef>
              <a:buFont typeface="Wingdings" pitchFamily="2" charset="2"/>
              <a:buNone/>
            </a:pPr>
            <a:endParaRPr lang="en-US" sz="2400" smtClean="0">
              <a:cs typeface="Arial" charset="0"/>
            </a:endParaRPr>
          </a:p>
          <a:p>
            <a:pPr>
              <a:spcBef>
                <a:spcPct val="0"/>
              </a:spcBef>
              <a:buFont typeface="Wingdings" pitchFamily="2" charset="2"/>
              <a:buNone/>
            </a:pPr>
            <a:r>
              <a:rPr lang="en-US" sz="2400" smtClean="0">
                <a:cs typeface="Arial" charset="0"/>
              </a:rPr>
              <a:t>Prospect Theory</a:t>
            </a:r>
          </a:p>
          <a:p>
            <a:pPr>
              <a:spcBef>
                <a:spcPct val="0"/>
              </a:spcBef>
            </a:pPr>
            <a:endParaRPr lang="en-US" sz="2400" smtClean="0">
              <a:cs typeface="Arial" charset="0"/>
            </a:endParaRPr>
          </a:p>
          <a:p>
            <a:endParaRPr lang="en-US" smtClean="0">
              <a:solidFill>
                <a:schemeClr val="tx2"/>
              </a:solidFill>
            </a:endParaRPr>
          </a:p>
          <a:p>
            <a:endParaRPr lang="en-US" smtClean="0"/>
          </a:p>
        </p:txBody>
      </p:sp>
      <p:sp>
        <p:nvSpPr>
          <p:cNvPr id="30723" name="TextBox 8"/>
          <p:cNvSpPr txBox="1">
            <a:spLocks noChangeArrowheads="1"/>
          </p:cNvSpPr>
          <p:nvPr/>
        </p:nvSpPr>
        <p:spPr bwMode="auto">
          <a:xfrm>
            <a:off x="2895600" y="6553200"/>
            <a:ext cx="3429000" cy="304800"/>
          </a:xfrm>
          <a:prstGeom prst="rect">
            <a:avLst/>
          </a:prstGeom>
          <a:noFill/>
          <a:ln w="9525">
            <a:noFill/>
            <a:miter lim="800000"/>
            <a:headEnd/>
            <a:tailEnd/>
          </a:ln>
        </p:spPr>
        <p:txBody>
          <a:bodyPr>
            <a:spAutoFit/>
          </a:bodyPr>
          <a:lstStyle/>
          <a:p>
            <a:pPr eaLnBrk="0" hangingPunct="0"/>
            <a:r>
              <a:rPr lang="en-US" sz="1400"/>
              <a:t>Dr. Yacheng Sun, UC Boulder</a:t>
            </a:r>
          </a:p>
        </p:txBody>
      </p:sp>
      <p:sp>
        <p:nvSpPr>
          <p:cNvPr id="30725" name="Slide Number Placeholder 6"/>
          <p:cNvSpPr txBox="1">
            <a:spLocks noGrp="1"/>
          </p:cNvSpPr>
          <p:nvPr/>
        </p:nvSpPr>
        <p:spPr bwMode="auto">
          <a:xfrm>
            <a:off x="7010400" y="6248400"/>
            <a:ext cx="1905000" cy="457200"/>
          </a:xfrm>
          <a:prstGeom prst="rect">
            <a:avLst/>
          </a:prstGeom>
          <a:noFill/>
          <a:ln w="9525">
            <a:noFill/>
            <a:miter lim="800000"/>
            <a:headEnd/>
            <a:tailEnd/>
          </a:ln>
        </p:spPr>
        <p:txBody>
          <a:bodyPr anchor="b"/>
          <a:lstStyle/>
          <a:p>
            <a:pPr algn="r"/>
            <a:fld id="{D673D7C8-8E5A-45A6-964B-0F5E42B94E97}" type="slidenum">
              <a:rPr lang="en-US" sz="1400"/>
              <a:pPr algn="r"/>
              <a:t>12</a:t>
            </a:fld>
            <a:endParaRPr lang="en-US" sz="1400"/>
          </a:p>
        </p:txBody>
      </p:sp>
    </p:spTree>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746" name="Rectangle 2"/>
          <p:cNvSpPr>
            <a:spLocks noGrp="1" noChangeArrowheads="1"/>
          </p:cNvSpPr>
          <p:nvPr>
            <p:ph type="title" idx="4294967295"/>
          </p:nvPr>
        </p:nvSpPr>
        <p:spPr>
          <a:xfrm>
            <a:off x="0" y="0"/>
            <a:ext cx="9144000" cy="838200"/>
          </a:xfrm>
        </p:spPr>
        <p:txBody>
          <a:bodyPr lIns="91440" tIns="45720" rIns="91440" bIns="45720"/>
          <a:lstStyle/>
          <a:p>
            <a:r>
              <a:rPr lang="en-US" altLang="zh-CN" smtClean="0"/>
              <a:t>Shape of the Value Function (Prospect Theory)</a:t>
            </a:r>
          </a:p>
        </p:txBody>
      </p:sp>
      <p:sp>
        <p:nvSpPr>
          <p:cNvPr id="31747" name="Line 7"/>
          <p:cNvSpPr>
            <a:spLocks noChangeShapeType="1"/>
          </p:cNvSpPr>
          <p:nvPr/>
        </p:nvSpPr>
        <p:spPr bwMode="auto">
          <a:xfrm>
            <a:off x="1524000" y="4286250"/>
            <a:ext cx="5689600" cy="0"/>
          </a:xfrm>
          <a:prstGeom prst="line">
            <a:avLst/>
          </a:prstGeom>
          <a:noFill/>
          <a:ln w="12700">
            <a:solidFill>
              <a:schemeClr val="tx1"/>
            </a:solidFill>
            <a:round/>
            <a:headEnd/>
            <a:tailEnd type="triangle" w="med" len="med"/>
          </a:ln>
        </p:spPr>
        <p:txBody>
          <a:bodyPr wrap="none" anchor="ctr"/>
          <a:lstStyle/>
          <a:p>
            <a:endParaRPr lang="en-US"/>
          </a:p>
        </p:txBody>
      </p:sp>
      <p:sp>
        <p:nvSpPr>
          <p:cNvPr id="15364" name="Freeform 10"/>
          <p:cNvSpPr>
            <a:spLocks/>
          </p:cNvSpPr>
          <p:nvPr/>
        </p:nvSpPr>
        <p:spPr bwMode="auto">
          <a:xfrm>
            <a:off x="1828800" y="3505200"/>
            <a:ext cx="4978400" cy="2190750"/>
          </a:xfrm>
          <a:custGeom>
            <a:avLst/>
            <a:gdLst>
              <a:gd name="T0" fmla="*/ 2147483647 w 2352"/>
              <a:gd name="T1" fmla="*/ 2147483647 h 1840"/>
              <a:gd name="T2" fmla="*/ 2147483647 w 2352"/>
              <a:gd name="T3" fmla="*/ 2147483647 h 1840"/>
              <a:gd name="T4" fmla="*/ 2147483647 w 2352"/>
              <a:gd name="T5" fmla="*/ 2147483647 h 1840"/>
              <a:gd name="T6" fmla="*/ 2147483647 w 2352"/>
              <a:gd name="T7" fmla="*/ 2147483647 h 1840"/>
              <a:gd name="T8" fmla="*/ 0 w 2352"/>
              <a:gd name="T9" fmla="*/ 2147483647 h 1840"/>
              <a:gd name="T10" fmla="*/ 0 60000 65536"/>
              <a:gd name="T11" fmla="*/ 0 60000 65536"/>
              <a:gd name="T12" fmla="*/ 0 60000 65536"/>
              <a:gd name="T13" fmla="*/ 0 60000 65536"/>
              <a:gd name="T14" fmla="*/ 0 60000 65536"/>
              <a:gd name="T15" fmla="*/ 0 w 2352"/>
              <a:gd name="T16" fmla="*/ 0 h 1840"/>
              <a:gd name="T17" fmla="*/ 2352 w 2352"/>
              <a:gd name="T18" fmla="*/ 1840 h 1840"/>
            </a:gdLst>
            <a:ahLst/>
            <a:cxnLst>
              <a:cxn ang="T10">
                <a:pos x="T0" y="T1"/>
              </a:cxn>
              <a:cxn ang="T11">
                <a:pos x="T2" y="T3"/>
              </a:cxn>
              <a:cxn ang="T12">
                <a:pos x="T4" y="T5"/>
              </a:cxn>
              <a:cxn ang="T13">
                <a:pos x="T6" y="T7"/>
              </a:cxn>
              <a:cxn ang="T14">
                <a:pos x="T8" y="T9"/>
              </a:cxn>
            </a:cxnLst>
            <a:rect l="T15" t="T16" r="T17" b="T18"/>
            <a:pathLst>
              <a:path w="2352" h="1840">
                <a:moveTo>
                  <a:pt x="2352" y="16"/>
                </a:moveTo>
                <a:cubicBezTo>
                  <a:pt x="2000" y="8"/>
                  <a:pt x="1648" y="0"/>
                  <a:pt x="1440" y="112"/>
                </a:cubicBezTo>
                <a:cubicBezTo>
                  <a:pt x="1232" y="224"/>
                  <a:pt x="1216" y="440"/>
                  <a:pt x="1104" y="688"/>
                </a:cubicBezTo>
                <a:cubicBezTo>
                  <a:pt x="992" y="936"/>
                  <a:pt x="952" y="1408"/>
                  <a:pt x="768" y="1600"/>
                </a:cubicBezTo>
                <a:cubicBezTo>
                  <a:pt x="584" y="1792"/>
                  <a:pt x="120" y="1808"/>
                  <a:pt x="0" y="1840"/>
                </a:cubicBezTo>
              </a:path>
            </a:pathLst>
          </a:custGeom>
          <a:noFill/>
          <a:ln w="28575">
            <a:solidFill>
              <a:srgbClr val="FF0000"/>
            </a:solidFill>
            <a:round/>
            <a:headEnd/>
            <a:tailEnd/>
          </a:ln>
        </p:spPr>
        <p:txBody>
          <a:bodyPr wrap="none" anchor="ctr"/>
          <a:lstStyle/>
          <a:p>
            <a:endParaRPr lang="en-US"/>
          </a:p>
        </p:txBody>
      </p:sp>
      <p:sp>
        <p:nvSpPr>
          <p:cNvPr id="31749" name="Line 11"/>
          <p:cNvSpPr>
            <a:spLocks noChangeShapeType="1"/>
          </p:cNvSpPr>
          <p:nvPr/>
        </p:nvSpPr>
        <p:spPr bwMode="auto">
          <a:xfrm>
            <a:off x="3251200" y="4286250"/>
            <a:ext cx="0" cy="1143000"/>
          </a:xfrm>
          <a:prstGeom prst="line">
            <a:avLst/>
          </a:prstGeom>
          <a:noFill/>
          <a:ln w="12700" cap="rnd">
            <a:solidFill>
              <a:schemeClr val="tx1"/>
            </a:solidFill>
            <a:prstDash val="sysDot"/>
            <a:round/>
            <a:headEnd/>
            <a:tailEnd/>
          </a:ln>
        </p:spPr>
        <p:txBody>
          <a:bodyPr wrap="none" anchor="ctr"/>
          <a:lstStyle/>
          <a:p>
            <a:endParaRPr lang="en-US"/>
          </a:p>
        </p:txBody>
      </p:sp>
      <p:sp>
        <p:nvSpPr>
          <p:cNvPr id="31750" name="Line 12"/>
          <p:cNvSpPr>
            <a:spLocks noChangeShapeType="1"/>
          </p:cNvSpPr>
          <p:nvPr/>
        </p:nvSpPr>
        <p:spPr bwMode="auto">
          <a:xfrm>
            <a:off x="3251200" y="5429250"/>
            <a:ext cx="914400" cy="0"/>
          </a:xfrm>
          <a:prstGeom prst="line">
            <a:avLst/>
          </a:prstGeom>
          <a:noFill/>
          <a:ln w="12700" cap="rnd">
            <a:solidFill>
              <a:schemeClr val="tx1"/>
            </a:solidFill>
            <a:prstDash val="sysDot"/>
            <a:round/>
            <a:headEnd/>
            <a:tailEnd/>
          </a:ln>
        </p:spPr>
        <p:txBody>
          <a:bodyPr wrap="none" anchor="ctr"/>
          <a:lstStyle/>
          <a:p>
            <a:endParaRPr lang="en-US"/>
          </a:p>
        </p:txBody>
      </p:sp>
      <p:sp>
        <p:nvSpPr>
          <p:cNvPr id="31751" name="Line 13"/>
          <p:cNvSpPr>
            <a:spLocks noChangeShapeType="1"/>
          </p:cNvSpPr>
          <p:nvPr/>
        </p:nvSpPr>
        <p:spPr bwMode="auto">
          <a:xfrm flipV="1">
            <a:off x="5181600" y="3576638"/>
            <a:ext cx="0" cy="742950"/>
          </a:xfrm>
          <a:prstGeom prst="line">
            <a:avLst/>
          </a:prstGeom>
          <a:noFill/>
          <a:ln w="12700" cap="rnd">
            <a:solidFill>
              <a:schemeClr val="tx1"/>
            </a:solidFill>
            <a:prstDash val="sysDot"/>
            <a:round/>
            <a:headEnd/>
            <a:tailEnd/>
          </a:ln>
        </p:spPr>
        <p:txBody>
          <a:bodyPr wrap="none" anchor="ctr"/>
          <a:lstStyle/>
          <a:p>
            <a:endParaRPr lang="en-US"/>
          </a:p>
        </p:txBody>
      </p:sp>
      <p:sp>
        <p:nvSpPr>
          <p:cNvPr id="31752" name="Line 15"/>
          <p:cNvSpPr>
            <a:spLocks noChangeShapeType="1"/>
          </p:cNvSpPr>
          <p:nvPr/>
        </p:nvSpPr>
        <p:spPr bwMode="auto">
          <a:xfrm flipH="1">
            <a:off x="4165600" y="3543300"/>
            <a:ext cx="1016000" cy="0"/>
          </a:xfrm>
          <a:prstGeom prst="line">
            <a:avLst/>
          </a:prstGeom>
          <a:noFill/>
          <a:ln w="12700" cap="rnd">
            <a:solidFill>
              <a:schemeClr val="tx1"/>
            </a:solidFill>
            <a:prstDash val="sysDot"/>
            <a:round/>
            <a:headEnd/>
            <a:tailEnd/>
          </a:ln>
        </p:spPr>
        <p:txBody>
          <a:bodyPr wrap="none" anchor="ctr"/>
          <a:lstStyle/>
          <a:p>
            <a:endParaRPr lang="en-US"/>
          </a:p>
        </p:txBody>
      </p:sp>
      <p:sp>
        <p:nvSpPr>
          <p:cNvPr id="31753" name="Line 16"/>
          <p:cNvSpPr>
            <a:spLocks noChangeShapeType="1"/>
          </p:cNvSpPr>
          <p:nvPr/>
        </p:nvSpPr>
        <p:spPr bwMode="auto">
          <a:xfrm>
            <a:off x="4165600" y="2571750"/>
            <a:ext cx="0" cy="3771900"/>
          </a:xfrm>
          <a:prstGeom prst="line">
            <a:avLst/>
          </a:prstGeom>
          <a:noFill/>
          <a:ln w="12700">
            <a:solidFill>
              <a:schemeClr val="tx1"/>
            </a:solidFill>
            <a:round/>
            <a:headEnd type="triangle" w="med" len="med"/>
            <a:tailEnd/>
          </a:ln>
        </p:spPr>
        <p:txBody>
          <a:bodyPr wrap="none" anchor="ctr"/>
          <a:lstStyle/>
          <a:p>
            <a:endParaRPr lang="en-US"/>
          </a:p>
        </p:txBody>
      </p:sp>
      <p:sp>
        <p:nvSpPr>
          <p:cNvPr id="31754" name="Text Box 18"/>
          <p:cNvSpPr txBox="1">
            <a:spLocks noChangeArrowheads="1"/>
          </p:cNvSpPr>
          <p:nvPr/>
        </p:nvSpPr>
        <p:spPr bwMode="auto">
          <a:xfrm>
            <a:off x="2922588" y="3994150"/>
            <a:ext cx="455612" cy="420688"/>
          </a:xfrm>
          <a:prstGeom prst="rect">
            <a:avLst/>
          </a:prstGeom>
          <a:noFill/>
          <a:ln w="12700">
            <a:noFill/>
            <a:miter lim="800000"/>
            <a:headEnd/>
            <a:tailEnd/>
          </a:ln>
        </p:spPr>
        <p:txBody>
          <a:bodyPr wrap="none">
            <a:spAutoFit/>
          </a:bodyPr>
          <a:lstStyle/>
          <a:p>
            <a:pPr algn="ctr" eaLnBrk="0" hangingPunct="0">
              <a:lnSpc>
                <a:spcPct val="90000"/>
              </a:lnSpc>
            </a:pPr>
            <a:r>
              <a:rPr lang="en-US" b="1">
                <a:solidFill>
                  <a:srgbClr val="000000"/>
                </a:solidFill>
              </a:rPr>
              <a:t>-x</a:t>
            </a:r>
          </a:p>
        </p:txBody>
      </p:sp>
      <p:sp>
        <p:nvSpPr>
          <p:cNvPr id="31755" name="Text Box 19"/>
          <p:cNvSpPr txBox="1">
            <a:spLocks noChangeArrowheads="1"/>
          </p:cNvSpPr>
          <p:nvPr/>
        </p:nvSpPr>
        <p:spPr bwMode="auto">
          <a:xfrm>
            <a:off x="4935538" y="4343400"/>
            <a:ext cx="354012" cy="420688"/>
          </a:xfrm>
          <a:prstGeom prst="rect">
            <a:avLst/>
          </a:prstGeom>
          <a:noFill/>
          <a:ln w="12700">
            <a:noFill/>
            <a:miter lim="800000"/>
            <a:headEnd/>
            <a:tailEnd/>
          </a:ln>
        </p:spPr>
        <p:txBody>
          <a:bodyPr wrap="none">
            <a:spAutoFit/>
          </a:bodyPr>
          <a:lstStyle/>
          <a:p>
            <a:pPr algn="ctr" eaLnBrk="0" hangingPunct="0">
              <a:lnSpc>
                <a:spcPct val="90000"/>
              </a:lnSpc>
            </a:pPr>
            <a:r>
              <a:rPr lang="en-US" b="1">
                <a:solidFill>
                  <a:srgbClr val="000000"/>
                </a:solidFill>
              </a:rPr>
              <a:t>x</a:t>
            </a:r>
          </a:p>
        </p:txBody>
      </p:sp>
      <p:sp>
        <p:nvSpPr>
          <p:cNvPr id="31756" name="Text Box 20"/>
          <p:cNvSpPr txBox="1">
            <a:spLocks noChangeArrowheads="1"/>
          </p:cNvSpPr>
          <p:nvPr/>
        </p:nvSpPr>
        <p:spPr bwMode="auto">
          <a:xfrm>
            <a:off x="4492625" y="5372100"/>
            <a:ext cx="747713" cy="366713"/>
          </a:xfrm>
          <a:prstGeom prst="rect">
            <a:avLst/>
          </a:prstGeom>
          <a:noFill/>
          <a:ln w="12700">
            <a:noFill/>
            <a:miter lim="800000"/>
            <a:headEnd/>
            <a:tailEnd/>
          </a:ln>
        </p:spPr>
        <p:txBody>
          <a:bodyPr wrap="none">
            <a:spAutoFit/>
          </a:bodyPr>
          <a:lstStyle/>
          <a:p>
            <a:pPr algn="ctr" eaLnBrk="0" hangingPunct="0">
              <a:lnSpc>
                <a:spcPct val="90000"/>
              </a:lnSpc>
            </a:pPr>
            <a:r>
              <a:rPr lang="en-US" b="1">
                <a:solidFill>
                  <a:srgbClr val="000000"/>
                </a:solidFill>
              </a:rPr>
              <a:t>V(-x)</a:t>
            </a:r>
          </a:p>
        </p:txBody>
      </p:sp>
      <p:sp>
        <p:nvSpPr>
          <p:cNvPr id="31757" name="Rectangle 21"/>
          <p:cNvSpPr>
            <a:spLocks noChangeArrowheads="1"/>
          </p:cNvSpPr>
          <p:nvPr/>
        </p:nvSpPr>
        <p:spPr bwMode="auto">
          <a:xfrm>
            <a:off x="3314700" y="3429000"/>
            <a:ext cx="663575" cy="366713"/>
          </a:xfrm>
          <a:prstGeom prst="rect">
            <a:avLst/>
          </a:prstGeom>
          <a:noFill/>
          <a:ln w="12700">
            <a:noFill/>
            <a:miter lim="800000"/>
            <a:headEnd/>
            <a:tailEnd/>
          </a:ln>
        </p:spPr>
        <p:txBody>
          <a:bodyPr wrap="none">
            <a:spAutoFit/>
          </a:bodyPr>
          <a:lstStyle/>
          <a:p>
            <a:pPr algn="ctr" eaLnBrk="0" hangingPunct="0">
              <a:lnSpc>
                <a:spcPct val="90000"/>
              </a:lnSpc>
            </a:pPr>
            <a:r>
              <a:rPr lang="en-US" b="1">
                <a:solidFill>
                  <a:srgbClr val="000000"/>
                </a:solidFill>
              </a:rPr>
              <a:t>V(x)</a:t>
            </a:r>
          </a:p>
        </p:txBody>
      </p:sp>
      <p:sp>
        <p:nvSpPr>
          <p:cNvPr id="31758" name="Text Box 22"/>
          <p:cNvSpPr txBox="1">
            <a:spLocks noChangeArrowheads="1"/>
          </p:cNvSpPr>
          <p:nvPr/>
        </p:nvSpPr>
        <p:spPr bwMode="auto">
          <a:xfrm>
            <a:off x="7302500" y="4141788"/>
            <a:ext cx="847725" cy="366712"/>
          </a:xfrm>
          <a:prstGeom prst="rect">
            <a:avLst/>
          </a:prstGeom>
          <a:noFill/>
          <a:ln w="12700">
            <a:noFill/>
            <a:miter lim="800000"/>
            <a:headEnd/>
            <a:tailEnd/>
          </a:ln>
        </p:spPr>
        <p:txBody>
          <a:bodyPr wrap="none">
            <a:spAutoFit/>
          </a:bodyPr>
          <a:lstStyle/>
          <a:p>
            <a:pPr algn="ctr" eaLnBrk="0" hangingPunct="0">
              <a:lnSpc>
                <a:spcPct val="90000"/>
              </a:lnSpc>
            </a:pPr>
            <a:r>
              <a:rPr lang="en-US" b="1"/>
              <a:t>gains</a:t>
            </a:r>
          </a:p>
        </p:txBody>
      </p:sp>
      <p:sp>
        <p:nvSpPr>
          <p:cNvPr id="31759" name="Text Box 23"/>
          <p:cNvSpPr txBox="1">
            <a:spLocks noChangeArrowheads="1"/>
          </p:cNvSpPr>
          <p:nvPr/>
        </p:nvSpPr>
        <p:spPr bwMode="auto">
          <a:xfrm>
            <a:off x="4224338" y="2514600"/>
            <a:ext cx="1203325" cy="366713"/>
          </a:xfrm>
          <a:prstGeom prst="rect">
            <a:avLst/>
          </a:prstGeom>
          <a:noFill/>
          <a:ln w="12700">
            <a:noFill/>
            <a:miter lim="800000"/>
            <a:headEnd/>
            <a:tailEnd/>
          </a:ln>
        </p:spPr>
        <p:txBody>
          <a:bodyPr wrap="none">
            <a:spAutoFit/>
          </a:bodyPr>
          <a:lstStyle/>
          <a:p>
            <a:pPr algn="ctr" eaLnBrk="0" hangingPunct="0">
              <a:lnSpc>
                <a:spcPct val="90000"/>
              </a:lnSpc>
            </a:pPr>
            <a:r>
              <a:rPr lang="en-US" b="1">
                <a:solidFill>
                  <a:srgbClr val="000000"/>
                </a:solidFill>
              </a:rPr>
              <a:t>Utility(+)</a:t>
            </a:r>
          </a:p>
        </p:txBody>
      </p:sp>
      <p:sp>
        <p:nvSpPr>
          <p:cNvPr id="31760" name="Text Box 24"/>
          <p:cNvSpPr txBox="1">
            <a:spLocks noChangeArrowheads="1"/>
          </p:cNvSpPr>
          <p:nvPr/>
        </p:nvSpPr>
        <p:spPr bwMode="auto">
          <a:xfrm>
            <a:off x="4219575" y="4286250"/>
            <a:ext cx="325438" cy="366713"/>
          </a:xfrm>
          <a:prstGeom prst="rect">
            <a:avLst/>
          </a:prstGeom>
          <a:noFill/>
          <a:ln w="12700">
            <a:noFill/>
            <a:miter lim="800000"/>
            <a:headEnd/>
            <a:tailEnd/>
          </a:ln>
        </p:spPr>
        <p:txBody>
          <a:bodyPr wrap="none">
            <a:spAutoFit/>
          </a:bodyPr>
          <a:lstStyle/>
          <a:p>
            <a:pPr algn="ctr" eaLnBrk="0" hangingPunct="0">
              <a:lnSpc>
                <a:spcPct val="90000"/>
              </a:lnSpc>
            </a:pPr>
            <a:r>
              <a:rPr lang="en-US" b="1">
                <a:solidFill>
                  <a:srgbClr val="000000"/>
                </a:solidFill>
              </a:rPr>
              <a:t>0</a:t>
            </a:r>
          </a:p>
        </p:txBody>
      </p:sp>
      <p:sp>
        <p:nvSpPr>
          <p:cNvPr id="31761" name="Text Box 25"/>
          <p:cNvSpPr txBox="1">
            <a:spLocks noChangeArrowheads="1"/>
          </p:cNvSpPr>
          <p:nvPr/>
        </p:nvSpPr>
        <p:spPr bwMode="auto">
          <a:xfrm>
            <a:off x="1219200" y="4343400"/>
            <a:ext cx="974725" cy="366713"/>
          </a:xfrm>
          <a:prstGeom prst="rect">
            <a:avLst/>
          </a:prstGeom>
          <a:noFill/>
          <a:ln w="12700">
            <a:noFill/>
            <a:miter lim="800000"/>
            <a:headEnd/>
            <a:tailEnd/>
          </a:ln>
        </p:spPr>
        <p:txBody>
          <a:bodyPr wrap="none">
            <a:spAutoFit/>
          </a:bodyPr>
          <a:lstStyle/>
          <a:p>
            <a:pPr algn="ctr" eaLnBrk="0" hangingPunct="0">
              <a:lnSpc>
                <a:spcPct val="90000"/>
              </a:lnSpc>
            </a:pPr>
            <a:r>
              <a:rPr lang="en-US" b="1">
                <a:solidFill>
                  <a:srgbClr val="000000"/>
                </a:solidFill>
              </a:rPr>
              <a:t>losses</a:t>
            </a:r>
          </a:p>
        </p:txBody>
      </p:sp>
      <p:sp>
        <p:nvSpPr>
          <p:cNvPr id="31762" name="Rectangle 28"/>
          <p:cNvSpPr>
            <a:spLocks noChangeArrowheads="1"/>
          </p:cNvSpPr>
          <p:nvPr/>
        </p:nvSpPr>
        <p:spPr bwMode="auto">
          <a:xfrm>
            <a:off x="4419600" y="6019800"/>
            <a:ext cx="990600" cy="457200"/>
          </a:xfrm>
          <a:prstGeom prst="rect">
            <a:avLst/>
          </a:prstGeom>
          <a:noFill/>
          <a:ln w="12700" cap="sq">
            <a:noFill/>
            <a:miter lim="800000"/>
            <a:headEnd type="none" w="sm" len="sm"/>
            <a:tailEnd type="none" w="sm" len="sm"/>
          </a:ln>
        </p:spPr>
        <p:txBody>
          <a:bodyPr wrap="none" anchor="ctr"/>
          <a:lstStyle/>
          <a:p>
            <a:pPr algn="ctr" eaLnBrk="0" hangingPunct="0"/>
            <a:r>
              <a:rPr lang="en-US" b="1"/>
              <a:t>Disutility(-)</a:t>
            </a:r>
          </a:p>
        </p:txBody>
      </p:sp>
      <p:sp>
        <p:nvSpPr>
          <p:cNvPr id="15379" name="TextBox 19"/>
          <p:cNvSpPr txBox="1">
            <a:spLocks noChangeArrowheads="1"/>
          </p:cNvSpPr>
          <p:nvPr/>
        </p:nvSpPr>
        <p:spPr bwMode="auto">
          <a:xfrm>
            <a:off x="5562600" y="2590800"/>
            <a:ext cx="2819400" cy="376238"/>
          </a:xfrm>
          <a:prstGeom prst="rect">
            <a:avLst/>
          </a:prstGeom>
          <a:noFill/>
          <a:ln w="9525">
            <a:solidFill>
              <a:srgbClr val="00252E"/>
            </a:solidFill>
            <a:miter lim="800000"/>
            <a:headEnd/>
            <a:tailEnd/>
          </a:ln>
        </p:spPr>
        <p:txBody>
          <a:bodyPr>
            <a:spAutoFit/>
          </a:bodyPr>
          <a:lstStyle/>
          <a:p>
            <a:pPr eaLnBrk="0" hangingPunct="0"/>
            <a:r>
              <a:rPr lang="en-US" b="1">
                <a:solidFill>
                  <a:srgbClr val="00B0F0"/>
                </a:solidFill>
              </a:rPr>
              <a:t>#3   V(x) &lt;-V(-x)</a:t>
            </a:r>
          </a:p>
        </p:txBody>
      </p:sp>
      <p:sp>
        <p:nvSpPr>
          <p:cNvPr id="15380" name="Text Placeholder 20"/>
          <p:cNvSpPr>
            <a:spLocks noGrp="1"/>
          </p:cNvSpPr>
          <p:nvPr>
            <p:ph type="body" idx="4294967295"/>
          </p:nvPr>
        </p:nvSpPr>
        <p:spPr>
          <a:xfrm>
            <a:off x="838200" y="2667000"/>
            <a:ext cx="2743200" cy="463550"/>
          </a:xfrm>
        </p:spPr>
        <p:txBody>
          <a:bodyPr lIns="91440" rIns="91440">
            <a:spAutoFit/>
          </a:bodyPr>
          <a:lstStyle/>
          <a:p>
            <a:pPr>
              <a:buFont typeface="Arial" charset="0"/>
              <a:buNone/>
            </a:pPr>
            <a:r>
              <a:rPr lang="en-US" sz="1500" smtClean="0">
                <a:solidFill>
                  <a:srgbClr val="FF0000"/>
                </a:solidFill>
              </a:rPr>
              <a:t>Value function</a:t>
            </a:r>
          </a:p>
        </p:txBody>
      </p:sp>
      <p:cxnSp>
        <p:nvCxnSpPr>
          <p:cNvPr id="15381" name="Straight Arrow Connector 22"/>
          <p:cNvCxnSpPr>
            <a:cxnSpLocks noChangeShapeType="1"/>
          </p:cNvCxnSpPr>
          <p:nvPr/>
        </p:nvCxnSpPr>
        <p:spPr bwMode="auto">
          <a:xfrm rot="16200000" flipH="1">
            <a:off x="2705100" y="3314700"/>
            <a:ext cx="1219200" cy="1143000"/>
          </a:xfrm>
          <a:prstGeom prst="straightConnector1">
            <a:avLst/>
          </a:prstGeom>
          <a:noFill/>
          <a:ln w="28575" algn="ctr">
            <a:solidFill>
              <a:srgbClr val="FF0000"/>
            </a:solidFill>
            <a:round/>
            <a:headEnd/>
            <a:tailEnd type="arrow" w="med" len="med"/>
          </a:ln>
        </p:spPr>
      </p:cxnSp>
      <p:sp>
        <p:nvSpPr>
          <p:cNvPr id="23" name="TextBox 19"/>
          <p:cNvSpPr txBox="1">
            <a:spLocks noChangeArrowheads="1"/>
          </p:cNvSpPr>
          <p:nvPr/>
        </p:nvSpPr>
        <p:spPr bwMode="auto">
          <a:xfrm>
            <a:off x="5562600" y="1905000"/>
            <a:ext cx="3352800" cy="376238"/>
          </a:xfrm>
          <a:prstGeom prst="rect">
            <a:avLst/>
          </a:prstGeom>
          <a:noFill/>
          <a:ln w="9525">
            <a:solidFill>
              <a:srgbClr val="00252E"/>
            </a:solidFill>
            <a:miter lim="800000"/>
            <a:headEnd/>
            <a:tailEnd/>
          </a:ln>
        </p:spPr>
        <p:txBody>
          <a:bodyPr>
            <a:spAutoFit/>
          </a:bodyPr>
          <a:lstStyle/>
          <a:p>
            <a:pPr eaLnBrk="0" hangingPunct="0"/>
            <a:r>
              <a:rPr lang="en-US" b="1">
                <a:solidFill>
                  <a:srgbClr val="00B0F0"/>
                </a:solidFill>
              </a:rPr>
              <a:t>#2   V(y)-V(x) &lt;V(x)-V(w)</a:t>
            </a:r>
          </a:p>
        </p:txBody>
      </p:sp>
      <p:sp>
        <p:nvSpPr>
          <p:cNvPr id="31767" name="Line 13"/>
          <p:cNvSpPr>
            <a:spLocks noChangeShapeType="1"/>
          </p:cNvSpPr>
          <p:nvPr/>
        </p:nvSpPr>
        <p:spPr bwMode="auto">
          <a:xfrm flipV="1">
            <a:off x="5715000" y="3505200"/>
            <a:ext cx="0" cy="819150"/>
          </a:xfrm>
          <a:prstGeom prst="line">
            <a:avLst/>
          </a:prstGeom>
          <a:noFill/>
          <a:ln w="12700" cap="rnd">
            <a:solidFill>
              <a:schemeClr val="tx1"/>
            </a:solidFill>
            <a:prstDash val="sysDot"/>
            <a:round/>
            <a:headEnd/>
            <a:tailEnd/>
          </a:ln>
        </p:spPr>
        <p:txBody>
          <a:bodyPr wrap="none" anchor="ctr"/>
          <a:lstStyle/>
          <a:p>
            <a:endParaRPr lang="en-US"/>
          </a:p>
        </p:txBody>
      </p:sp>
      <p:sp>
        <p:nvSpPr>
          <p:cNvPr id="31768" name="Text Box 19"/>
          <p:cNvSpPr txBox="1">
            <a:spLocks noChangeArrowheads="1"/>
          </p:cNvSpPr>
          <p:nvPr/>
        </p:nvSpPr>
        <p:spPr bwMode="auto">
          <a:xfrm>
            <a:off x="5580063" y="4343400"/>
            <a:ext cx="319087" cy="341313"/>
          </a:xfrm>
          <a:prstGeom prst="rect">
            <a:avLst/>
          </a:prstGeom>
          <a:noFill/>
          <a:ln w="12700">
            <a:noFill/>
            <a:miter lim="800000"/>
            <a:headEnd/>
            <a:tailEnd/>
          </a:ln>
        </p:spPr>
        <p:txBody>
          <a:bodyPr wrap="none">
            <a:spAutoFit/>
          </a:bodyPr>
          <a:lstStyle/>
          <a:p>
            <a:pPr algn="ctr" eaLnBrk="0" hangingPunct="0">
              <a:lnSpc>
                <a:spcPct val="90000"/>
              </a:lnSpc>
            </a:pPr>
            <a:r>
              <a:rPr lang="en-US" b="1">
                <a:solidFill>
                  <a:srgbClr val="000000"/>
                </a:solidFill>
              </a:rPr>
              <a:t>y</a:t>
            </a:r>
          </a:p>
        </p:txBody>
      </p:sp>
      <p:sp>
        <p:nvSpPr>
          <p:cNvPr id="31769" name="Line 13"/>
          <p:cNvSpPr>
            <a:spLocks noChangeShapeType="1"/>
          </p:cNvSpPr>
          <p:nvPr/>
        </p:nvSpPr>
        <p:spPr bwMode="auto">
          <a:xfrm flipV="1">
            <a:off x="4648200" y="3733800"/>
            <a:ext cx="0" cy="533400"/>
          </a:xfrm>
          <a:prstGeom prst="line">
            <a:avLst/>
          </a:prstGeom>
          <a:noFill/>
          <a:ln w="12700" cap="rnd">
            <a:solidFill>
              <a:schemeClr val="tx1"/>
            </a:solidFill>
            <a:prstDash val="sysDot"/>
            <a:round/>
            <a:headEnd/>
            <a:tailEnd/>
          </a:ln>
        </p:spPr>
        <p:txBody>
          <a:bodyPr wrap="none" anchor="ctr"/>
          <a:lstStyle/>
          <a:p>
            <a:endParaRPr lang="en-US"/>
          </a:p>
        </p:txBody>
      </p:sp>
      <p:sp>
        <p:nvSpPr>
          <p:cNvPr id="31770" name="Text Box 19"/>
          <p:cNvSpPr txBox="1">
            <a:spLocks noChangeArrowheads="1"/>
          </p:cNvSpPr>
          <p:nvPr/>
        </p:nvSpPr>
        <p:spPr bwMode="auto">
          <a:xfrm>
            <a:off x="4554538" y="4343400"/>
            <a:ext cx="388937" cy="341313"/>
          </a:xfrm>
          <a:prstGeom prst="rect">
            <a:avLst/>
          </a:prstGeom>
          <a:noFill/>
          <a:ln w="12700">
            <a:noFill/>
            <a:miter lim="800000"/>
            <a:headEnd/>
            <a:tailEnd/>
          </a:ln>
        </p:spPr>
        <p:txBody>
          <a:bodyPr wrap="none">
            <a:spAutoFit/>
          </a:bodyPr>
          <a:lstStyle/>
          <a:p>
            <a:pPr algn="ctr" eaLnBrk="0" hangingPunct="0">
              <a:lnSpc>
                <a:spcPct val="90000"/>
              </a:lnSpc>
            </a:pPr>
            <a:r>
              <a:rPr lang="en-US" b="1">
                <a:solidFill>
                  <a:srgbClr val="000000"/>
                </a:solidFill>
              </a:rPr>
              <a:t>w</a:t>
            </a:r>
          </a:p>
        </p:txBody>
      </p:sp>
      <p:sp>
        <p:nvSpPr>
          <p:cNvPr id="29" name="TextBox 19"/>
          <p:cNvSpPr txBox="1">
            <a:spLocks noChangeArrowheads="1"/>
          </p:cNvSpPr>
          <p:nvPr/>
        </p:nvSpPr>
        <p:spPr bwMode="auto">
          <a:xfrm>
            <a:off x="5562600" y="1295400"/>
            <a:ext cx="2819400" cy="376238"/>
          </a:xfrm>
          <a:prstGeom prst="rect">
            <a:avLst/>
          </a:prstGeom>
          <a:noFill/>
          <a:ln w="9525">
            <a:solidFill>
              <a:srgbClr val="00252E"/>
            </a:solidFill>
            <a:miter lim="800000"/>
            <a:headEnd/>
            <a:tailEnd/>
          </a:ln>
        </p:spPr>
        <p:txBody>
          <a:bodyPr>
            <a:spAutoFit/>
          </a:bodyPr>
          <a:lstStyle/>
          <a:p>
            <a:pPr eaLnBrk="0" hangingPunct="0"/>
            <a:r>
              <a:rPr lang="en-US" b="1">
                <a:solidFill>
                  <a:srgbClr val="00B0F0"/>
                </a:solidFill>
              </a:rPr>
              <a:t>#1   V(w) &lt;V(x)&lt;V(y)</a:t>
            </a:r>
          </a:p>
        </p:txBody>
      </p:sp>
      <p:sp>
        <p:nvSpPr>
          <p:cNvPr id="31772" name="Text Placeholder 20"/>
          <p:cNvSpPr txBox="1">
            <a:spLocks/>
          </p:cNvSpPr>
          <p:nvPr/>
        </p:nvSpPr>
        <p:spPr bwMode="auto">
          <a:xfrm>
            <a:off x="1219200" y="2035175"/>
            <a:ext cx="2743200" cy="492125"/>
          </a:xfrm>
          <a:prstGeom prst="rect">
            <a:avLst/>
          </a:prstGeom>
          <a:noFill/>
          <a:ln w="9525">
            <a:noFill/>
            <a:miter lim="800000"/>
            <a:headEnd/>
            <a:tailEnd/>
          </a:ln>
        </p:spPr>
        <p:txBody>
          <a:bodyPr>
            <a:spAutoFit/>
          </a:bodyPr>
          <a:lstStyle/>
          <a:p>
            <a:pPr marL="342900" indent="-342900" eaLnBrk="0" hangingPunct="0">
              <a:spcBef>
                <a:spcPct val="20000"/>
              </a:spcBef>
              <a:buClr>
                <a:schemeClr val="folHlink"/>
              </a:buClr>
              <a:buSzPct val="60000"/>
              <a:buFont typeface="Wingdings" pitchFamily="2" charset="2"/>
              <a:buNone/>
            </a:pPr>
            <a:r>
              <a:rPr lang="en-US" sz="2600">
                <a:solidFill>
                  <a:srgbClr val="FF0000"/>
                </a:solidFill>
              </a:rPr>
              <a:t>Reference point</a:t>
            </a:r>
          </a:p>
        </p:txBody>
      </p:sp>
      <p:cxnSp>
        <p:nvCxnSpPr>
          <p:cNvPr id="31773" name="Straight Arrow Connector 22"/>
          <p:cNvCxnSpPr>
            <a:cxnSpLocks noChangeShapeType="1"/>
          </p:cNvCxnSpPr>
          <p:nvPr/>
        </p:nvCxnSpPr>
        <p:spPr bwMode="auto">
          <a:xfrm>
            <a:off x="3557588" y="2474913"/>
            <a:ext cx="608012" cy="1860550"/>
          </a:xfrm>
          <a:prstGeom prst="straightConnector1">
            <a:avLst/>
          </a:prstGeom>
          <a:noFill/>
          <a:ln w="28575" algn="ctr">
            <a:solidFill>
              <a:srgbClr val="FF0000"/>
            </a:solidFill>
            <a:round/>
            <a:headEnd/>
            <a:tailEnd type="arrow" w="med" len="med"/>
          </a:ln>
        </p:spPr>
      </p:cxnSp>
      <p:sp>
        <p:nvSpPr>
          <p:cNvPr id="31774" name="TextBox 8"/>
          <p:cNvSpPr txBox="1">
            <a:spLocks noChangeArrowheads="1"/>
          </p:cNvSpPr>
          <p:nvPr/>
        </p:nvSpPr>
        <p:spPr bwMode="auto">
          <a:xfrm>
            <a:off x="2895600" y="6553200"/>
            <a:ext cx="3429000" cy="304800"/>
          </a:xfrm>
          <a:prstGeom prst="rect">
            <a:avLst/>
          </a:prstGeom>
          <a:noFill/>
          <a:ln w="9525">
            <a:noFill/>
            <a:miter lim="800000"/>
            <a:headEnd/>
            <a:tailEnd/>
          </a:ln>
        </p:spPr>
        <p:txBody>
          <a:bodyPr>
            <a:spAutoFit/>
          </a:bodyPr>
          <a:lstStyle/>
          <a:p>
            <a:pPr eaLnBrk="0" hangingPunct="0"/>
            <a:r>
              <a:rPr lang="en-US" sz="1400"/>
              <a:t>Dr. Yacheng Sun, UC Boulder</a:t>
            </a:r>
          </a:p>
        </p:txBody>
      </p:sp>
      <p:sp>
        <p:nvSpPr>
          <p:cNvPr id="31776" name="Slide Number Placeholder 6"/>
          <p:cNvSpPr txBox="1">
            <a:spLocks noGrp="1"/>
          </p:cNvSpPr>
          <p:nvPr/>
        </p:nvSpPr>
        <p:spPr bwMode="auto">
          <a:xfrm>
            <a:off x="7010400" y="6248400"/>
            <a:ext cx="1905000" cy="457200"/>
          </a:xfrm>
          <a:prstGeom prst="rect">
            <a:avLst/>
          </a:prstGeom>
          <a:noFill/>
          <a:ln w="9525">
            <a:noFill/>
            <a:miter lim="800000"/>
            <a:headEnd/>
            <a:tailEnd/>
          </a:ln>
        </p:spPr>
        <p:txBody>
          <a:bodyPr anchor="b"/>
          <a:lstStyle/>
          <a:p>
            <a:pPr algn="r"/>
            <a:fld id="{4C8425DB-9E6A-4FB1-82D2-0866EC6EC892}" type="slidenum">
              <a:rPr lang="en-US" sz="1400"/>
              <a:pPr algn="r"/>
              <a:t>13</a:t>
            </a:fld>
            <a:endParaRPr lang="en-US" sz="1400"/>
          </a:p>
        </p:txBody>
      </p:sp>
    </p:spTree>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995" name="Title 1"/>
          <p:cNvSpPr>
            <a:spLocks noGrp="1"/>
          </p:cNvSpPr>
          <p:nvPr>
            <p:ph type="title" idx="4294967295"/>
          </p:nvPr>
        </p:nvSpPr>
        <p:spPr>
          <a:xfrm>
            <a:off x="533400" y="0"/>
            <a:ext cx="4800600" cy="928688"/>
          </a:xfrm>
        </p:spPr>
        <p:txBody>
          <a:bodyPr lIns="91440" tIns="45720" rIns="91440" bIns="45720"/>
          <a:lstStyle/>
          <a:p>
            <a:r>
              <a:rPr lang="en-US" altLang="zh-CN" smtClean="0">
                <a:cs typeface="Arial" charset="0"/>
              </a:rPr>
              <a:t>A Numerical Example</a:t>
            </a:r>
          </a:p>
        </p:txBody>
      </p:sp>
      <p:sp>
        <p:nvSpPr>
          <p:cNvPr id="87077" name="TextBox 6"/>
          <p:cNvSpPr txBox="1">
            <a:spLocks noChangeArrowheads="1"/>
          </p:cNvSpPr>
          <p:nvPr/>
        </p:nvSpPr>
        <p:spPr bwMode="auto">
          <a:xfrm>
            <a:off x="3886200" y="4724400"/>
            <a:ext cx="2514600" cy="641350"/>
          </a:xfrm>
          <a:prstGeom prst="rect">
            <a:avLst/>
          </a:prstGeom>
          <a:noFill/>
          <a:ln w="9525">
            <a:noFill/>
            <a:miter lim="800000"/>
            <a:headEnd/>
            <a:tailEnd/>
          </a:ln>
        </p:spPr>
        <p:txBody>
          <a:bodyPr>
            <a:spAutoFit/>
          </a:bodyPr>
          <a:lstStyle/>
          <a:p>
            <a:pPr eaLnBrk="0" hangingPunct="0"/>
            <a:r>
              <a:rPr lang="en-US" b="1"/>
              <a:t>What is the Utility for Option A?</a:t>
            </a:r>
          </a:p>
        </p:txBody>
      </p:sp>
      <p:sp>
        <p:nvSpPr>
          <p:cNvPr id="87078" name="TextBox 6"/>
          <p:cNvSpPr txBox="1">
            <a:spLocks noChangeArrowheads="1"/>
          </p:cNvSpPr>
          <p:nvPr/>
        </p:nvSpPr>
        <p:spPr bwMode="auto">
          <a:xfrm>
            <a:off x="3810000" y="5562600"/>
            <a:ext cx="2514600" cy="641350"/>
          </a:xfrm>
          <a:prstGeom prst="rect">
            <a:avLst/>
          </a:prstGeom>
          <a:noFill/>
          <a:ln w="9525">
            <a:noFill/>
            <a:miter lim="800000"/>
            <a:headEnd/>
            <a:tailEnd/>
          </a:ln>
        </p:spPr>
        <p:txBody>
          <a:bodyPr>
            <a:spAutoFit/>
          </a:bodyPr>
          <a:lstStyle/>
          <a:p>
            <a:pPr eaLnBrk="0" hangingPunct="0"/>
            <a:r>
              <a:rPr lang="en-US" b="1"/>
              <a:t>What is the Utility for Option B?</a:t>
            </a:r>
          </a:p>
        </p:txBody>
      </p:sp>
      <p:sp>
        <p:nvSpPr>
          <p:cNvPr id="87079" name="TextBox 6"/>
          <p:cNvSpPr txBox="1">
            <a:spLocks noChangeArrowheads="1"/>
          </p:cNvSpPr>
          <p:nvPr/>
        </p:nvSpPr>
        <p:spPr bwMode="auto">
          <a:xfrm>
            <a:off x="914400" y="4724400"/>
            <a:ext cx="2514600" cy="615950"/>
          </a:xfrm>
          <a:prstGeom prst="rect">
            <a:avLst/>
          </a:prstGeom>
          <a:noFill/>
          <a:ln w="34925">
            <a:solidFill>
              <a:srgbClr val="00FF00"/>
            </a:solidFill>
            <a:miter lim="800000"/>
            <a:headEnd/>
            <a:tailEnd/>
          </a:ln>
        </p:spPr>
        <p:txBody>
          <a:bodyPr>
            <a:spAutoFit/>
          </a:bodyPr>
          <a:lstStyle/>
          <a:p>
            <a:pPr eaLnBrk="0" hangingPunct="0"/>
            <a:r>
              <a:rPr lang="en-US" sz="1600" b="1"/>
              <a:t>Option B: Straight $799.99</a:t>
            </a:r>
          </a:p>
        </p:txBody>
      </p:sp>
      <p:sp>
        <p:nvSpPr>
          <p:cNvPr id="87080" name="TextBox 6"/>
          <p:cNvSpPr txBox="1">
            <a:spLocks noChangeArrowheads="1"/>
          </p:cNvSpPr>
          <p:nvPr/>
        </p:nvSpPr>
        <p:spPr bwMode="auto">
          <a:xfrm>
            <a:off x="914400" y="5616575"/>
            <a:ext cx="2438400" cy="860425"/>
          </a:xfrm>
          <a:prstGeom prst="rect">
            <a:avLst/>
          </a:prstGeom>
          <a:noFill/>
          <a:ln w="34925">
            <a:solidFill>
              <a:srgbClr val="00FF00"/>
            </a:solidFill>
            <a:miter lim="800000"/>
            <a:headEnd/>
            <a:tailEnd/>
          </a:ln>
        </p:spPr>
        <p:txBody>
          <a:bodyPr>
            <a:spAutoFit/>
          </a:bodyPr>
          <a:lstStyle/>
          <a:p>
            <a:pPr eaLnBrk="0" hangingPunct="0"/>
            <a:r>
              <a:rPr lang="en-US" sz="1600" b="1"/>
              <a:t>Option A: $999.99 and $200 mail-in rebate</a:t>
            </a:r>
          </a:p>
        </p:txBody>
      </p:sp>
      <p:graphicFrame>
        <p:nvGraphicFramePr>
          <p:cNvPr id="64513" name="Object 1"/>
          <p:cNvGraphicFramePr>
            <a:graphicFrameLocks noChangeAspect="1"/>
          </p:cNvGraphicFramePr>
          <p:nvPr/>
        </p:nvGraphicFramePr>
        <p:xfrm>
          <a:off x="7162800" y="5535613"/>
          <a:ext cx="381000" cy="560387"/>
        </p:xfrm>
        <a:graphic>
          <a:graphicData uri="http://schemas.openxmlformats.org/presentationml/2006/ole">
            <p:oleObj spid="_x0000_s41993" name="Clip" r:id="rId3" imgW="2247900" imgH="3306763" progId="">
              <p:embed/>
            </p:oleObj>
          </a:graphicData>
        </a:graphic>
      </p:graphicFrame>
      <p:pic>
        <p:nvPicPr>
          <p:cNvPr id="42000" name="Picture 44"/>
          <p:cNvPicPr>
            <a:picLocks noChangeAspect="1" noChangeArrowheads="1"/>
          </p:cNvPicPr>
          <p:nvPr/>
        </p:nvPicPr>
        <p:blipFill>
          <a:blip r:embed="rId4" cstate="print"/>
          <a:srcRect/>
          <a:stretch>
            <a:fillRect/>
          </a:stretch>
        </p:blipFill>
        <p:spPr bwMode="auto">
          <a:xfrm>
            <a:off x="838200" y="1328738"/>
            <a:ext cx="7326313" cy="3090862"/>
          </a:xfrm>
          <a:prstGeom prst="rect">
            <a:avLst/>
          </a:prstGeom>
          <a:noFill/>
          <a:ln w="9525">
            <a:noFill/>
            <a:miter lim="800000"/>
            <a:headEnd/>
            <a:tailEnd/>
          </a:ln>
        </p:spPr>
      </p:pic>
      <p:sp>
        <p:nvSpPr>
          <p:cNvPr id="42001" name="TextBox 8"/>
          <p:cNvSpPr txBox="1">
            <a:spLocks noChangeArrowheads="1"/>
          </p:cNvSpPr>
          <p:nvPr/>
        </p:nvSpPr>
        <p:spPr bwMode="auto">
          <a:xfrm>
            <a:off x="2895600" y="6553200"/>
            <a:ext cx="3429000" cy="304800"/>
          </a:xfrm>
          <a:prstGeom prst="rect">
            <a:avLst/>
          </a:prstGeom>
          <a:noFill/>
          <a:ln w="9525">
            <a:noFill/>
            <a:miter lim="800000"/>
            <a:headEnd/>
            <a:tailEnd/>
          </a:ln>
        </p:spPr>
        <p:txBody>
          <a:bodyPr>
            <a:spAutoFit/>
          </a:bodyPr>
          <a:lstStyle/>
          <a:p>
            <a:pPr eaLnBrk="0" hangingPunct="0"/>
            <a:r>
              <a:rPr lang="en-US" sz="1400"/>
              <a:t>Dr. Yacheng Sun, UC Boulder</a:t>
            </a:r>
          </a:p>
        </p:txBody>
      </p:sp>
      <p:sp>
        <p:nvSpPr>
          <p:cNvPr id="42003" name="Slide Number Placeholder 6"/>
          <p:cNvSpPr txBox="1">
            <a:spLocks noGrp="1"/>
          </p:cNvSpPr>
          <p:nvPr/>
        </p:nvSpPr>
        <p:spPr bwMode="auto">
          <a:xfrm>
            <a:off x="7010400" y="6248400"/>
            <a:ext cx="1905000" cy="457200"/>
          </a:xfrm>
          <a:prstGeom prst="rect">
            <a:avLst/>
          </a:prstGeom>
          <a:noFill/>
          <a:ln w="9525">
            <a:noFill/>
            <a:miter lim="800000"/>
            <a:headEnd/>
            <a:tailEnd/>
          </a:ln>
        </p:spPr>
        <p:txBody>
          <a:bodyPr anchor="b"/>
          <a:lstStyle/>
          <a:p>
            <a:pPr algn="r"/>
            <a:fld id="{B70B04CD-628D-4BEA-8C20-EB1056B74DE1}" type="slidenum">
              <a:rPr lang="en-US" sz="1400"/>
              <a:pPr algn="r"/>
              <a:t>14</a:t>
            </a:fld>
            <a:endParaRPr lang="en-US" sz="1400"/>
          </a:p>
        </p:txBody>
      </p:sp>
    </p:spTree>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009" name="Rectangle 2"/>
          <p:cNvSpPr>
            <a:spLocks noGrp="1" noChangeArrowheads="1"/>
          </p:cNvSpPr>
          <p:nvPr>
            <p:ph type="title"/>
          </p:nvPr>
        </p:nvSpPr>
        <p:spPr>
          <a:xfrm>
            <a:off x="381000" y="44450"/>
            <a:ext cx="8382000" cy="784225"/>
          </a:xfrm>
        </p:spPr>
        <p:txBody>
          <a:bodyPr/>
          <a:lstStyle/>
          <a:p>
            <a:r>
              <a:rPr lang="en-US" sz="2800" smtClean="0"/>
              <a:t>Implications of PT</a:t>
            </a:r>
          </a:p>
        </p:txBody>
      </p:sp>
      <p:sp>
        <p:nvSpPr>
          <p:cNvPr id="43010" name="Rectangle 3"/>
          <p:cNvSpPr>
            <a:spLocks noGrp="1" noChangeArrowheads="1"/>
          </p:cNvSpPr>
          <p:nvPr>
            <p:ph type="body" idx="1"/>
          </p:nvPr>
        </p:nvSpPr>
        <p:spPr>
          <a:xfrm>
            <a:off x="381000" y="1676400"/>
            <a:ext cx="8382000" cy="5181600"/>
          </a:xfrm>
        </p:spPr>
        <p:txBody>
          <a:bodyPr/>
          <a:lstStyle/>
          <a:p>
            <a:r>
              <a:rPr lang="en-US" sz="2800" smtClean="0"/>
              <a:t>Aggregate multiple losses</a:t>
            </a:r>
          </a:p>
          <a:p>
            <a:endParaRPr lang="en-US" sz="2800" smtClean="0"/>
          </a:p>
          <a:p>
            <a:r>
              <a:rPr lang="en-US" sz="2800" smtClean="0"/>
              <a:t>Separate multiple gains</a:t>
            </a:r>
          </a:p>
          <a:p>
            <a:endParaRPr lang="en-US" sz="2800" smtClean="0"/>
          </a:p>
          <a:p>
            <a:r>
              <a:rPr lang="en-US" sz="2800" smtClean="0"/>
              <a:t>Separate small gain and big loss</a:t>
            </a:r>
          </a:p>
          <a:p>
            <a:endParaRPr lang="en-US" sz="2800" smtClean="0"/>
          </a:p>
          <a:p>
            <a:r>
              <a:rPr lang="en-US" sz="2800" smtClean="0"/>
              <a:t>Aggregate small loss and big gain</a:t>
            </a:r>
          </a:p>
        </p:txBody>
      </p:sp>
      <p:sp>
        <p:nvSpPr>
          <p:cNvPr id="43011" name="TextBox 8"/>
          <p:cNvSpPr txBox="1">
            <a:spLocks noChangeArrowheads="1"/>
          </p:cNvSpPr>
          <p:nvPr/>
        </p:nvSpPr>
        <p:spPr bwMode="auto">
          <a:xfrm>
            <a:off x="2895600" y="6553200"/>
            <a:ext cx="3429000" cy="304800"/>
          </a:xfrm>
          <a:prstGeom prst="rect">
            <a:avLst/>
          </a:prstGeom>
          <a:noFill/>
          <a:ln w="9525">
            <a:noFill/>
            <a:miter lim="800000"/>
            <a:headEnd/>
            <a:tailEnd/>
          </a:ln>
        </p:spPr>
        <p:txBody>
          <a:bodyPr>
            <a:spAutoFit/>
          </a:bodyPr>
          <a:lstStyle/>
          <a:p>
            <a:pPr eaLnBrk="0" hangingPunct="0"/>
            <a:r>
              <a:rPr lang="en-US" sz="1400"/>
              <a:t>Dr. Yacheng Sun, UC Boulder</a:t>
            </a:r>
          </a:p>
        </p:txBody>
      </p:sp>
      <p:sp>
        <p:nvSpPr>
          <p:cNvPr id="43013" name="Slide Number Placeholder 6"/>
          <p:cNvSpPr txBox="1">
            <a:spLocks noGrp="1"/>
          </p:cNvSpPr>
          <p:nvPr/>
        </p:nvSpPr>
        <p:spPr bwMode="auto">
          <a:xfrm>
            <a:off x="7010400" y="6248400"/>
            <a:ext cx="1905000" cy="457200"/>
          </a:xfrm>
          <a:prstGeom prst="rect">
            <a:avLst/>
          </a:prstGeom>
          <a:noFill/>
          <a:ln w="9525">
            <a:noFill/>
            <a:miter lim="800000"/>
            <a:headEnd/>
            <a:tailEnd/>
          </a:ln>
        </p:spPr>
        <p:txBody>
          <a:bodyPr anchor="b"/>
          <a:lstStyle/>
          <a:p>
            <a:pPr algn="r"/>
            <a:fld id="{2951B562-29FB-4D7A-8A3D-0F0EA90072C2}" type="slidenum">
              <a:rPr lang="en-US" sz="1400"/>
              <a:pPr algn="r"/>
              <a:t>15</a:t>
            </a:fld>
            <a:endParaRPr lang="en-US" sz="1400"/>
          </a:p>
        </p:txBody>
      </p:sp>
    </p:spTree>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4034" name="Text Box 4"/>
          <p:cNvSpPr txBox="1">
            <a:spLocks noChangeArrowheads="1"/>
          </p:cNvSpPr>
          <p:nvPr/>
        </p:nvSpPr>
        <p:spPr bwMode="auto">
          <a:xfrm>
            <a:off x="228600" y="304800"/>
            <a:ext cx="3290888" cy="519113"/>
          </a:xfrm>
          <a:prstGeom prst="rect">
            <a:avLst/>
          </a:prstGeom>
          <a:noFill/>
          <a:ln w="9525">
            <a:noFill/>
            <a:miter lim="800000"/>
            <a:headEnd/>
            <a:tailEnd/>
          </a:ln>
        </p:spPr>
        <p:txBody>
          <a:bodyPr wrap="none">
            <a:spAutoFit/>
          </a:bodyPr>
          <a:lstStyle/>
          <a:p>
            <a:pPr eaLnBrk="0" hangingPunct="0"/>
            <a:r>
              <a:rPr lang="en-US" sz="2800" b="1">
                <a:latin typeface="Arial" charset="0"/>
                <a:ea typeface="MS PGothic" pitchFamily="34" charset="-128"/>
              </a:rPr>
              <a:t>Transaction Utility</a:t>
            </a:r>
          </a:p>
        </p:txBody>
      </p:sp>
      <p:sp>
        <p:nvSpPr>
          <p:cNvPr id="7173" name="Line 5"/>
          <p:cNvSpPr>
            <a:spLocks noChangeShapeType="1"/>
          </p:cNvSpPr>
          <p:nvPr/>
        </p:nvSpPr>
        <p:spPr bwMode="auto">
          <a:xfrm flipV="1">
            <a:off x="7464425" y="3309938"/>
            <a:ext cx="0" cy="1600200"/>
          </a:xfrm>
          <a:prstGeom prst="line">
            <a:avLst/>
          </a:prstGeom>
          <a:noFill/>
          <a:ln w="9525">
            <a:solidFill>
              <a:schemeClr val="tx1"/>
            </a:solidFill>
            <a:round/>
            <a:headEnd/>
            <a:tailEnd type="triangle" w="med" len="med"/>
          </a:ln>
        </p:spPr>
        <p:txBody>
          <a:bodyPr/>
          <a:lstStyle/>
          <a:p>
            <a:endParaRPr lang="en-US"/>
          </a:p>
        </p:txBody>
      </p:sp>
      <p:sp>
        <p:nvSpPr>
          <p:cNvPr id="14342" name="Text Box 6"/>
          <p:cNvSpPr txBox="1">
            <a:spLocks noChangeArrowheads="1"/>
          </p:cNvSpPr>
          <p:nvPr/>
        </p:nvSpPr>
        <p:spPr bwMode="auto">
          <a:xfrm>
            <a:off x="6557963" y="4921250"/>
            <a:ext cx="1747837" cy="641350"/>
          </a:xfrm>
          <a:prstGeom prst="rect">
            <a:avLst/>
          </a:prstGeom>
          <a:noFill/>
          <a:ln w="9525">
            <a:noFill/>
            <a:miter lim="800000"/>
            <a:headEnd/>
            <a:tailEnd/>
          </a:ln>
        </p:spPr>
        <p:txBody>
          <a:bodyPr wrap="none">
            <a:spAutoFit/>
          </a:bodyPr>
          <a:lstStyle/>
          <a:p>
            <a:pPr algn="ctr" eaLnBrk="0" hangingPunct="0">
              <a:defRPr/>
            </a:pPr>
            <a:r>
              <a:rPr lang="en-US" dirty="0">
                <a:latin typeface="+mj-lt"/>
              </a:rPr>
              <a:t>Price consumer</a:t>
            </a:r>
            <a:br>
              <a:rPr lang="en-US" dirty="0">
                <a:latin typeface="+mj-lt"/>
              </a:rPr>
            </a:br>
            <a:r>
              <a:rPr lang="en-US" dirty="0">
                <a:latin typeface="+mj-lt"/>
              </a:rPr>
              <a:t>is </a:t>
            </a:r>
            <a:r>
              <a:rPr lang="en-US" i="1" dirty="0">
                <a:latin typeface="+mj-lt"/>
              </a:rPr>
              <a:t>willing</a:t>
            </a:r>
            <a:r>
              <a:rPr lang="en-US" dirty="0">
                <a:latin typeface="+mj-lt"/>
              </a:rPr>
              <a:t> to pay</a:t>
            </a:r>
          </a:p>
        </p:txBody>
      </p:sp>
      <p:sp>
        <p:nvSpPr>
          <p:cNvPr id="7175" name="Line 7"/>
          <p:cNvSpPr>
            <a:spLocks noChangeShapeType="1"/>
          </p:cNvSpPr>
          <p:nvPr/>
        </p:nvSpPr>
        <p:spPr bwMode="auto">
          <a:xfrm flipV="1">
            <a:off x="5026025" y="3309938"/>
            <a:ext cx="838200" cy="1524000"/>
          </a:xfrm>
          <a:prstGeom prst="line">
            <a:avLst/>
          </a:prstGeom>
          <a:noFill/>
          <a:ln w="9525">
            <a:solidFill>
              <a:schemeClr val="tx1"/>
            </a:solidFill>
            <a:round/>
            <a:headEnd/>
            <a:tailEnd type="triangle" w="med" len="med"/>
          </a:ln>
        </p:spPr>
        <p:txBody>
          <a:bodyPr/>
          <a:lstStyle/>
          <a:p>
            <a:endParaRPr lang="en-US"/>
          </a:p>
        </p:txBody>
      </p:sp>
      <p:sp>
        <p:nvSpPr>
          <p:cNvPr id="14344" name="Text Box 8"/>
          <p:cNvSpPr txBox="1">
            <a:spLocks noChangeArrowheads="1"/>
          </p:cNvSpPr>
          <p:nvPr/>
        </p:nvSpPr>
        <p:spPr bwMode="auto">
          <a:xfrm>
            <a:off x="3773488" y="4921250"/>
            <a:ext cx="1955800" cy="641350"/>
          </a:xfrm>
          <a:prstGeom prst="rect">
            <a:avLst/>
          </a:prstGeom>
          <a:noFill/>
          <a:ln w="9525">
            <a:noFill/>
            <a:miter lim="800000"/>
            <a:headEnd/>
            <a:tailEnd/>
          </a:ln>
        </p:spPr>
        <p:txBody>
          <a:bodyPr wrap="none">
            <a:spAutoFit/>
          </a:bodyPr>
          <a:lstStyle/>
          <a:p>
            <a:pPr algn="ctr" eaLnBrk="0" hangingPunct="0">
              <a:defRPr/>
            </a:pPr>
            <a:r>
              <a:rPr lang="en-US" dirty="0">
                <a:latin typeface="+mj-lt"/>
              </a:rPr>
              <a:t>Economic Value </a:t>
            </a:r>
          </a:p>
          <a:p>
            <a:pPr algn="ctr" eaLnBrk="0" hangingPunct="0">
              <a:defRPr/>
            </a:pPr>
            <a:r>
              <a:rPr lang="en-US" dirty="0">
                <a:latin typeface="+mj-lt"/>
              </a:rPr>
              <a:t>For the consumer</a:t>
            </a:r>
          </a:p>
        </p:txBody>
      </p:sp>
      <p:grpSp>
        <p:nvGrpSpPr>
          <p:cNvPr id="44039" name="Group 16"/>
          <p:cNvGrpSpPr>
            <a:grpSpLocks/>
          </p:cNvGrpSpPr>
          <p:nvPr/>
        </p:nvGrpSpPr>
        <p:grpSpPr bwMode="auto">
          <a:xfrm>
            <a:off x="1216025" y="2319338"/>
            <a:ext cx="6248400" cy="1350962"/>
            <a:chOff x="624" y="916"/>
            <a:chExt cx="3936" cy="851"/>
          </a:xfrm>
        </p:grpSpPr>
        <p:sp>
          <p:nvSpPr>
            <p:cNvPr id="38914" name="Rectangle 2"/>
            <p:cNvSpPr>
              <a:spLocks noChangeArrowheads="1"/>
            </p:cNvSpPr>
            <p:nvPr/>
          </p:nvSpPr>
          <p:spPr bwMode="auto">
            <a:xfrm>
              <a:off x="816" y="1248"/>
              <a:ext cx="2784" cy="240"/>
            </a:xfrm>
            <a:prstGeom prst="rect">
              <a:avLst/>
            </a:prstGeom>
            <a:solidFill>
              <a:schemeClr val="accent6">
                <a:lumMod val="40000"/>
                <a:lumOff val="60000"/>
              </a:schemeClr>
            </a:solidFill>
            <a:ln w="9525">
              <a:noFill/>
              <a:miter lim="800000"/>
              <a:headEnd/>
              <a:tailEnd/>
            </a:ln>
            <a:effectLst>
              <a:outerShdw blurRad="50800" dist="38100" dir="18900000" algn="bl" rotWithShape="0">
                <a:prstClr val="black">
                  <a:alpha val="40000"/>
                </a:prstClr>
              </a:outerShdw>
            </a:effectLst>
          </p:spPr>
          <p:txBody>
            <a:bodyPr wrap="none" anchor="ctr"/>
            <a:lstStyle/>
            <a:p>
              <a:pPr eaLnBrk="0" hangingPunct="0">
                <a:defRPr/>
              </a:pPr>
              <a:r>
                <a:rPr lang="en-US" b="1" dirty="0">
                  <a:latin typeface="+mj-lt"/>
                </a:rPr>
                <a:t>Price</a:t>
              </a:r>
            </a:p>
          </p:txBody>
        </p:sp>
        <p:sp>
          <p:nvSpPr>
            <p:cNvPr id="38915" name="Rectangle 3" descr="Wide upward diagonal"/>
            <p:cNvSpPr>
              <a:spLocks noChangeArrowheads="1"/>
            </p:cNvSpPr>
            <p:nvPr/>
          </p:nvSpPr>
          <p:spPr bwMode="auto">
            <a:xfrm>
              <a:off x="3600" y="1248"/>
              <a:ext cx="960" cy="240"/>
            </a:xfrm>
            <a:prstGeom prst="rect">
              <a:avLst/>
            </a:prstGeom>
            <a:solidFill>
              <a:schemeClr val="accent6">
                <a:lumMod val="60000"/>
                <a:lumOff val="40000"/>
              </a:schemeClr>
            </a:solidFill>
            <a:ln w="9525">
              <a:noFill/>
              <a:miter lim="800000"/>
              <a:headEnd/>
              <a:tailEnd/>
            </a:ln>
            <a:effectLst>
              <a:outerShdw blurRad="50800" dist="38100" dir="18900000" algn="bl" rotWithShape="0">
                <a:prstClr val="black">
                  <a:alpha val="40000"/>
                </a:prstClr>
              </a:outerShdw>
            </a:effectLst>
          </p:spPr>
          <p:txBody>
            <a:bodyPr wrap="none" anchor="ctr"/>
            <a:lstStyle/>
            <a:p>
              <a:pPr eaLnBrk="0" hangingPunct="0">
                <a:defRPr/>
              </a:pPr>
              <a:endParaRPr lang="en-US">
                <a:latin typeface="Corbel" pitchFamily="34" charset="0"/>
              </a:endParaRPr>
            </a:p>
          </p:txBody>
        </p:sp>
        <p:sp>
          <p:nvSpPr>
            <p:cNvPr id="44046" name="Line 9"/>
            <p:cNvSpPr>
              <a:spLocks noChangeShapeType="1"/>
            </p:cNvSpPr>
            <p:nvPr/>
          </p:nvSpPr>
          <p:spPr bwMode="auto">
            <a:xfrm>
              <a:off x="3600" y="1008"/>
              <a:ext cx="0" cy="192"/>
            </a:xfrm>
            <a:prstGeom prst="line">
              <a:avLst/>
            </a:prstGeom>
            <a:noFill/>
            <a:ln w="12700">
              <a:solidFill>
                <a:schemeClr val="tx1"/>
              </a:solidFill>
              <a:round/>
              <a:headEnd/>
              <a:tailEnd/>
            </a:ln>
          </p:spPr>
          <p:txBody>
            <a:bodyPr/>
            <a:lstStyle/>
            <a:p>
              <a:endParaRPr lang="en-US"/>
            </a:p>
          </p:txBody>
        </p:sp>
        <p:sp>
          <p:nvSpPr>
            <p:cNvPr id="44047" name="Line 10"/>
            <p:cNvSpPr>
              <a:spLocks noChangeShapeType="1"/>
            </p:cNvSpPr>
            <p:nvPr/>
          </p:nvSpPr>
          <p:spPr bwMode="auto">
            <a:xfrm>
              <a:off x="4560" y="1008"/>
              <a:ext cx="0" cy="192"/>
            </a:xfrm>
            <a:prstGeom prst="line">
              <a:avLst/>
            </a:prstGeom>
            <a:noFill/>
            <a:ln w="12700">
              <a:solidFill>
                <a:schemeClr val="tx1"/>
              </a:solidFill>
              <a:round/>
              <a:headEnd/>
              <a:tailEnd/>
            </a:ln>
          </p:spPr>
          <p:txBody>
            <a:bodyPr/>
            <a:lstStyle/>
            <a:p>
              <a:endParaRPr lang="en-US"/>
            </a:p>
          </p:txBody>
        </p:sp>
        <p:sp>
          <p:nvSpPr>
            <p:cNvPr id="14347" name="Text Box 11"/>
            <p:cNvSpPr txBox="1">
              <a:spLocks noChangeArrowheads="1"/>
            </p:cNvSpPr>
            <p:nvPr/>
          </p:nvSpPr>
          <p:spPr bwMode="auto">
            <a:xfrm>
              <a:off x="3773" y="916"/>
              <a:ext cx="681" cy="288"/>
            </a:xfrm>
            <a:prstGeom prst="rect">
              <a:avLst/>
            </a:prstGeom>
            <a:noFill/>
            <a:ln w="9525">
              <a:noFill/>
              <a:miter lim="800000"/>
              <a:headEnd/>
              <a:tailEnd/>
            </a:ln>
          </p:spPr>
          <p:txBody>
            <a:bodyPr wrap="none">
              <a:spAutoFit/>
            </a:bodyPr>
            <a:lstStyle/>
            <a:p>
              <a:pPr algn="ctr" eaLnBrk="0" hangingPunct="0">
                <a:defRPr/>
              </a:pPr>
              <a:r>
                <a:rPr lang="en-US" sz="1200" b="1" dirty="0">
                  <a:latin typeface="+mj-lt"/>
                </a:rPr>
                <a:t>Transaction</a:t>
              </a:r>
              <a:br>
                <a:rPr lang="en-US" sz="1200" b="1" dirty="0">
                  <a:latin typeface="+mj-lt"/>
                </a:rPr>
              </a:br>
              <a:r>
                <a:rPr lang="en-US" sz="1200" b="1" dirty="0">
                  <a:latin typeface="+mj-lt"/>
                </a:rPr>
                <a:t>Utility</a:t>
              </a:r>
            </a:p>
          </p:txBody>
        </p:sp>
        <p:sp>
          <p:nvSpPr>
            <p:cNvPr id="44049" name="Line 12"/>
            <p:cNvSpPr>
              <a:spLocks noChangeShapeType="1"/>
            </p:cNvSpPr>
            <p:nvPr/>
          </p:nvSpPr>
          <p:spPr bwMode="auto">
            <a:xfrm>
              <a:off x="4320" y="1104"/>
              <a:ext cx="240" cy="0"/>
            </a:xfrm>
            <a:prstGeom prst="line">
              <a:avLst/>
            </a:prstGeom>
            <a:noFill/>
            <a:ln w="9525">
              <a:solidFill>
                <a:schemeClr val="tx1"/>
              </a:solidFill>
              <a:round/>
              <a:headEnd/>
              <a:tailEnd type="triangle" w="med" len="med"/>
            </a:ln>
          </p:spPr>
          <p:txBody>
            <a:bodyPr/>
            <a:lstStyle/>
            <a:p>
              <a:endParaRPr lang="en-US"/>
            </a:p>
          </p:txBody>
        </p:sp>
        <p:sp>
          <p:nvSpPr>
            <p:cNvPr id="44050" name="Line 13"/>
            <p:cNvSpPr>
              <a:spLocks noChangeShapeType="1"/>
            </p:cNvSpPr>
            <p:nvPr/>
          </p:nvSpPr>
          <p:spPr bwMode="auto">
            <a:xfrm flipH="1">
              <a:off x="3600" y="1104"/>
              <a:ext cx="240" cy="0"/>
            </a:xfrm>
            <a:prstGeom prst="line">
              <a:avLst/>
            </a:prstGeom>
            <a:noFill/>
            <a:ln w="9525">
              <a:solidFill>
                <a:schemeClr val="tx1"/>
              </a:solidFill>
              <a:round/>
              <a:headEnd/>
              <a:tailEnd type="triangle" w="med" len="med"/>
            </a:ln>
          </p:spPr>
          <p:txBody>
            <a:bodyPr/>
            <a:lstStyle/>
            <a:p>
              <a:endParaRPr lang="en-US"/>
            </a:p>
          </p:txBody>
        </p:sp>
        <p:sp>
          <p:nvSpPr>
            <p:cNvPr id="38926" name="Line 14"/>
            <p:cNvSpPr>
              <a:spLocks noChangeShapeType="1"/>
            </p:cNvSpPr>
            <p:nvPr/>
          </p:nvSpPr>
          <p:spPr bwMode="auto">
            <a:xfrm>
              <a:off x="1296" y="1392"/>
              <a:ext cx="864" cy="0"/>
            </a:xfrm>
            <a:prstGeom prst="line">
              <a:avLst/>
            </a:prstGeom>
            <a:noFill/>
            <a:ln w="22225">
              <a:solidFill>
                <a:schemeClr val="tx1"/>
              </a:solidFill>
              <a:round/>
              <a:headEnd/>
              <a:tailEnd type="triangle" w="med" len="med"/>
            </a:ln>
            <a:effectLst>
              <a:outerShdw blurRad="50800" dist="38100" algn="l" rotWithShape="0">
                <a:prstClr val="black">
                  <a:alpha val="40000"/>
                </a:prstClr>
              </a:outerShdw>
            </a:effectLst>
          </p:spPr>
          <p:txBody>
            <a:bodyPr/>
            <a:lstStyle/>
            <a:p>
              <a:pPr eaLnBrk="0" hangingPunct="0">
                <a:defRPr/>
              </a:pPr>
              <a:endParaRPr lang="en-US" dirty="0">
                <a:latin typeface="Corbel" pitchFamily="34" charset="0"/>
              </a:endParaRPr>
            </a:p>
          </p:txBody>
        </p:sp>
        <p:sp>
          <p:nvSpPr>
            <p:cNvPr id="14351" name="Text Box 15"/>
            <p:cNvSpPr txBox="1">
              <a:spLocks noChangeArrowheads="1"/>
            </p:cNvSpPr>
            <p:nvPr/>
          </p:nvSpPr>
          <p:spPr bwMode="auto">
            <a:xfrm>
              <a:off x="624" y="1536"/>
              <a:ext cx="274" cy="231"/>
            </a:xfrm>
            <a:prstGeom prst="rect">
              <a:avLst/>
            </a:prstGeom>
            <a:noFill/>
            <a:ln w="9525">
              <a:noFill/>
              <a:miter lim="800000"/>
              <a:headEnd/>
              <a:tailEnd/>
            </a:ln>
          </p:spPr>
          <p:txBody>
            <a:bodyPr wrap="none">
              <a:spAutoFit/>
            </a:bodyPr>
            <a:lstStyle/>
            <a:p>
              <a:pPr eaLnBrk="0" hangingPunct="0">
                <a:defRPr/>
              </a:pPr>
              <a:r>
                <a:rPr lang="en-US" dirty="0">
                  <a:latin typeface="+mj-lt"/>
                </a:rPr>
                <a:t>$0</a:t>
              </a:r>
            </a:p>
          </p:txBody>
        </p:sp>
      </p:grpSp>
      <p:grpSp>
        <p:nvGrpSpPr>
          <p:cNvPr id="3" name="Group 19"/>
          <p:cNvGrpSpPr>
            <a:grpSpLocks/>
          </p:cNvGrpSpPr>
          <p:nvPr/>
        </p:nvGrpSpPr>
        <p:grpSpPr bwMode="auto">
          <a:xfrm>
            <a:off x="5788025" y="1481138"/>
            <a:ext cx="1905000" cy="838200"/>
            <a:chOff x="3504" y="816"/>
            <a:chExt cx="1200" cy="528"/>
          </a:xfrm>
        </p:grpSpPr>
        <p:sp>
          <p:nvSpPr>
            <p:cNvPr id="44042" name="Line 17"/>
            <p:cNvSpPr>
              <a:spLocks noChangeShapeType="1"/>
            </p:cNvSpPr>
            <p:nvPr/>
          </p:nvSpPr>
          <p:spPr bwMode="auto">
            <a:xfrm>
              <a:off x="4080" y="1104"/>
              <a:ext cx="0" cy="240"/>
            </a:xfrm>
            <a:prstGeom prst="line">
              <a:avLst/>
            </a:prstGeom>
            <a:noFill/>
            <a:ln w="9525">
              <a:solidFill>
                <a:schemeClr val="tx1"/>
              </a:solidFill>
              <a:round/>
              <a:headEnd/>
              <a:tailEnd type="triangle" w="med" len="med"/>
            </a:ln>
          </p:spPr>
          <p:txBody>
            <a:bodyPr/>
            <a:lstStyle/>
            <a:p>
              <a:endParaRPr lang="en-US"/>
            </a:p>
          </p:txBody>
        </p:sp>
        <p:sp>
          <p:nvSpPr>
            <p:cNvPr id="44043" name="Text Box 18"/>
            <p:cNvSpPr txBox="1">
              <a:spLocks noChangeArrowheads="1"/>
            </p:cNvSpPr>
            <p:nvPr/>
          </p:nvSpPr>
          <p:spPr bwMode="auto">
            <a:xfrm>
              <a:off x="3504" y="816"/>
              <a:ext cx="1200" cy="231"/>
            </a:xfrm>
            <a:prstGeom prst="rect">
              <a:avLst/>
            </a:prstGeom>
            <a:noFill/>
            <a:ln w="9525">
              <a:noFill/>
              <a:miter lim="800000"/>
              <a:headEnd/>
              <a:tailEnd/>
            </a:ln>
          </p:spPr>
          <p:txBody>
            <a:bodyPr>
              <a:spAutoFit/>
            </a:bodyPr>
            <a:lstStyle/>
            <a:p>
              <a:pPr eaLnBrk="0" hangingPunct="0">
                <a:spcBef>
                  <a:spcPct val="50000"/>
                </a:spcBef>
              </a:pPr>
              <a:r>
                <a:rPr lang="en-US"/>
                <a:t>Reference price</a:t>
              </a:r>
            </a:p>
          </p:txBody>
        </p:sp>
      </p:grpSp>
      <p:sp>
        <p:nvSpPr>
          <p:cNvPr id="44041" name="TextBox 8"/>
          <p:cNvSpPr txBox="1">
            <a:spLocks noChangeArrowheads="1"/>
          </p:cNvSpPr>
          <p:nvPr/>
        </p:nvSpPr>
        <p:spPr bwMode="auto">
          <a:xfrm>
            <a:off x="2895600" y="6553200"/>
            <a:ext cx="3429000" cy="304800"/>
          </a:xfrm>
          <a:prstGeom prst="rect">
            <a:avLst/>
          </a:prstGeom>
          <a:noFill/>
          <a:ln w="9525">
            <a:noFill/>
            <a:miter lim="800000"/>
            <a:headEnd/>
            <a:tailEnd/>
          </a:ln>
        </p:spPr>
        <p:txBody>
          <a:bodyPr>
            <a:spAutoFit/>
          </a:bodyPr>
          <a:lstStyle/>
          <a:p>
            <a:pPr eaLnBrk="0" hangingPunct="0"/>
            <a:r>
              <a:rPr lang="en-US" sz="1400"/>
              <a:t>Dr. Yacheng Sun, UC Boulder</a:t>
            </a:r>
          </a:p>
        </p:txBody>
      </p:sp>
      <p:sp>
        <p:nvSpPr>
          <p:cNvPr id="44054" name="Slide Number Placeholder 6"/>
          <p:cNvSpPr txBox="1">
            <a:spLocks noGrp="1"/>
          </p:cNvSpPr>
          <p:nvPr/>
        </p:nvSpPr>
        <p:spPr bwMode="auto">
          <a:xfrm>
            <a:off x="7010400" y="6248400"/>
            <a:ext cx="1905000" cy="457200"/>
          </a:xfrm>
          <a:prstGeom prst="rect">
            <a:avLst/>
          </a:prstGeom>
          <a:noFill/>
          <a:ln w="9525">
            <a:noFill/>
            <a:miter lim="800000"/>
            <a:headEnd/>
            <a:tailEnd/>
          </a:ln>
        </p:spPr>
        <p:txBody>
          <a:bodyPr anchor="b"/>
          <a:lstStyle/>
          <a:p>
            <a:pPr algn="r"/>
            <a:fld id="{BE8D3FD8-FEE5-405A-9C84-8FBC5188BA23}" type="slidenum">
              <a:rPr lang="en-US" sz="1400"/>
              <a:pPr algn="r"/>
              <a:t>16</a:t>
            </a:fld>
            <a:endParaRPr lang="en-US" sz="1400"/>
          </a:p>
        </p:txBody>
      </p:sp>
    </p:spTree>
  </p:cSld>
  <p:clrMapOvr>
    <a:masterClrMapping/>
  </p:clrMapOvr>
  <p:transition/>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058" name="Rectangle 2"/>
          <p:cNvSpPr>
            <a:spLocks noGrp="1" noChangeArrowheads="1"/>
          </p:cNvSpPr>
          <p:nvPr>
            <p:ph type="title" idx="4294967295"/>
          </p:nvPr>
        </p:nvSpPr>
        <p:spPr/>
        <p:txBody>
          <a:bodyPr lIns="91440" tIns="45720" rIns="91440" bIns="45720"/>
          <a:lstStyle/>
          <a:p>
            <a:r>
              <a:rPr lang="en-US" smtClean="0"/>
              <a:t>Formation of Reference Price</a:t>
            </a:r>
          </a:p>
        </p:txBody>
      </p:sp>
      <p:grpSp>
        <p:nvGrpSpPr>
          <p:cNvPr id="45059" name="Group 1"/>
          <p:cNvGrpSpPr>
            <a:grpSpLocks/>
          </p:cNvGrpSpPr>
          <p:nvPr/>
        </p:nvGrpSpPr>
        <p:grpSpPr bwMode="auto">
          <a:xfrm>
            <a:off x="914400" y="1981200"/>
            <a:ext cx="8077200" cy="4191000"/>
            <a:chOff x="914400" y="1981200"/>
            <a:chExt cx="8077200" cy="4191000"/>
          </a:xfrm>
        </p:grpSpPr>
        <p:sp>
          <p:nvSpPr>
            <p:cNvPr id="45061" name="Text Box 5"/>
            <p:cNvSpPr txBox="1">
              <a:spLocks noChangeArrowheads="1"/>
            </p:cNvSpPr>
            <p:nvPr/>
          </p:nvSpPr>
          <p:spPr bwMode="auto">
            <a:xfrm>
              <a:off x="3886200" y="4038600"/>
              <a:ext cx="2133600" cy="388938"/>
            </a:xfrm>
            <a:prstGeom prst="rect">
              <a:avLst/>
            </a:prstGeom>
            <a:noFill/>
            <a:ln w="22225">
              <a:solidFill>
                <a:schemeClr val="tx1"/>
              </a:solidFill>
              <a:miter lim="800000"/>
              <a:headEnd/>
              <a:tailEnd/>
            </a:ln>
          </p:spPr>
          <p:txBody>
            <a:bodyPr>
              <a:spAutoFit/>
            </a:bodyPr>
            <a:lstStyle/>
            <a:p>
              <a:pPr eaLnBrk="0" hangingPunct="0">
                <a:spcBef>
                  <a:spcPct val="50000"/>
                </a:spcBef>
              </a:pPr>
              <a:r>
                <a:rPr lang="en-US"/>
                <a:t>Reference Price </a:t>
              </a:r>
            </a:p>
          </p:txBody>
        </p:sp>
        <p:sp>
          <p:nvSpPr>
            <p:cNvPr id="45062" name="Rectangle 6"/>
            <p:cNvSpPr>
              <a:spLocks noChangeArrowheads="1"/>
            </p:cNvSpPr>
            <p:nvPr/>
          </p:nvSpPr>
          <p:spPr bwMode="auto">
            <a:xfrm>
              <a:off x="1066800" y="2133600"/>
              <a:ext cx="1828800" cy="838200"/>
            </a:xfrm>
            <a:prstGeom prst="rect">
              <a:avLst/>
            </a:prstGeom>
            <a:noFill/>
            <a:ln w="22225">
              <a:solidFill>
                <a:schemeClr val="tx1"/>
              </a:solidFill>
              <a:miter lim="800000"/>
              <a:headEnd/>
              <a:tailEnd/>
            </a:ln>
          </p:spPr>
          <p:txBody>
            <a:bodyPr wrap="none" anchor="ctr"/>
            <a:lstStyle/>
            <a:p>
              <a:pPr algn="ctr" eaLnBrk="0" hangingPunct="0"/>
              <a:r>
                <a:rPr lang="en-US"/>
                <a:t>Purchase context</a:t>
              </a:r>
            </a:p>
          </p:txBody>
        </p:sp>
        <p:sp>
          <p:nvSpPr>
            <p:cNvPr id="45063" name="Rectangle 7"/>
            <p:cNvSpPr>
              <a:spLocks noChangeArrowheads="1"/>
            </p:cNvSpPr>
            <p:nvPr/>
          </p:nvSpPr>
          <p:spPr bwMode="auto">
            <a:xfrm>
              <a:off x="3048000" y="2133600"/>
              <a:ext cx="1828800" cy="838200"/>
            </a:xfrm>
            <a:prstGeom prst="rect">
              <a:avLst/>
            </a:prstGeom>
            <a:noFill/>
            <a:ln w="22225">
              <a:solidFill>
                <a:schemeClr val="tx1"/>
              </a:solidFill>
              <a:miter lim="800000"/>
              <a:headEnd/>
              <a:tailEnd/>
            </a:ln>
          </p:spPr>
          <p:txBody>
            <a:bodyPr wrap="none" anchor="ctr"/>
            <a:lstStyle/>
            <a:p>
              <a:pPr algn="ctr" eaLnBrk="0" hangingPunct="0"/>
              <a:r>
                <a:rPr lang="en-US"/>
                <a:t>Cost</a:t>
              </a:r>
            </a:p>
          </p:txBody>
        </p:sp>
        <p:sp>
          <p:nvSpPr>
            <p:cNvPr id="45064" name="Rectangle 8"/>
            <p:cNvSpPr>
              <a:spLocks noChangeArrowheads="1"/>
            </p:cNvSpPr>
            <p:nvPr/>
          </p:nvSpPr>
          <p:spPr bwMode="auto">
            <a:xfrm>
              <a:off x="5105400" y="2133600"/>
              <a:ext cx="1828800" cy="838200"/>
            </a:xfrm>
            <a:prstGeom prst="rect">
              <a:avLst/>
            </a:prstGeom>
            <a:noFill/>
            <a:ln w="22225">
              <a:solidFill>
                <a:schemeClr val="tx1"/>
              </a:solidFill>
              <a:miter lim="800000"/>
              <a:headEnd/>
              <a:tailEnd/>
            </a:ln>
          </p:spPr>
          <p:txBody>
            <a:bodyPr wrap="none" anchor="ctr"/>
            <a:lstStyle/>
            <a:p>
              <a:pPr algn="ctr" eaLnBrk="0" hangingPunct="0"/>
              <a:r>
                <a:rPr lang="en-US"/>
                <a:t>Current price</a:t>
              </a:r>
            </a:p>
          </p:txBody>
        </p:sp>
        <p:sp>
          <p:nvSpPr>
            <p:cNvPr id="45065" name="Rectangle 9"/>
            <p:cNvSpPr>
              <a:spLocks noChangeArrowheads="1"/>
            </p:cNvSpPr>
            <p:nvPr/>
          </p:nvSpPr>
          <p:spPr bwMode="auto">
            <a:xfrm>
              <a:off x="7086600" y="2133600"/>
              <a:ext cx="1828800" cy="838200"/>
            </a:xfrm>
            <a:prstGeom prst="rect">
              <a:avLst/>
            </a:prstGeom>
            <a:noFill/>
            <a:ln w="22225">
              <a:solidFill>
                <a:schemeClr val="tx1"/>
              </a:solidFill>
              <a:miter lim="800000"/>
              <a:headEnd/>
              <a:tailEnd/>
            </a:ln>
          </p:spPr>
          <p:txBody>
            <a:bodyPr wrap="none" anchor="ctr"/>
            <a:lstStyle/>
            <a:p>
              <a:pPr algn="ctr" eaLnBrk="0" hangingPunct="0"/>
              <a:r>
                <a:rPr lang="en-US"/>
                <a:t>Past price</a:t>
              </a:r>
            </a:p>
          </p:txBody>
        </p:sp>
        <p:sp>
          <p:nvSpPr>
            <p:cNvPr id="45066" name="Rectangle 11"/>
            <p:cNvSpPr>
              <a:spLocks noChangeArrowheads="1"/>
            </p:cNvSpPr>
            <p:nvPr/>
          </p:nvSpPr>
          <p:spPr bwMode="auto">
            <a:xfrm>
              <a:off x="4038600" y="5334000"/>
              <a:ext cx="1828800" cy="838200"/>
            </a:xfrm>
            <a:prstGeom prst="rect">
              <a:avLst/>
            </a:prstGeom>
            <a:noFill/>
            <a:ln w="22225">
              <a:solidFill>
                <a:schemeClr val="tx1"/>
              </a:solidFill>
              <a:miter lim="800000"/>
              <a:headEnd/>
              <a:tailEnd/>
            </a:ln>
          </p:spPr>
          <p:txBody>
            <a:bodyPr wrap="none" anchor="ctr"/>
            <a:lstStyle/>
            <a:p>
              <a:pPr algn="ctr" eaLnBrk="0" hangingPunct="0"/>
              <a:r>
                <a:rPr lang="en-US"/>
                <a:t>Advertised price</a:t>
              </a:r>
            </a:p>
          </p:txBody>
        </p:sp>
        <p:sp>
          <p:nvSpPr>
            <p:cNvPr id="45067" name="Line 13"/>
            <p:cNvSpPr>
              <a:spLocks noChangeShapeType="1"/>
            </p:cNvSpPr>
            <p:nvPr/>
          </p:nvSpPr>
          <p:spPr bwMode="auto">
            <a:xfrm>
              <a:off x="2057400" y="3124200"/>
              <a:ext cx="1524000" cy="762000"/>
            </a:xfrm>
            <a:prstGeom prst="line">
              <a:avLst/>
            </a:prstGeom>
            <a:noFill/>
            <a:ln w="98425">
              <a:solidFill>
                <a:srgbClr val="00FF00"/>
              </a:solidFill>
              <a:round/>
              <a:headEnd/>
              <a:tailEnd type="triangle" w="med" len="med"/>
            </a:ln>
          </p:spPr>
          <p:txBody>
            <a:bodyPr/>
            <a:lstStyle/>
            <a:p>
              <a:endParaRPr lang="en-US"/>
            </a:p>
          </p:txBody>
        </p:sp>
        <p:sp>
          <p:nvSpPr>
            <p:cNvPr id="45068" name="Line 14"/>
            <p:cNvSpPr>
              <a:spLocks noChangeShapeType="1"/>
            </p:cNvSpPr>
            <p:nvPr/>
          </p:nvSpPr>
          <p:spPr bwMode="auto">
            <a:xfrm>
              <a:off x="4114800" y="3048000"/>
              <a:ext cx="0" cy="914400"/>
            </a:xfrm>
            <a:prstGeom prst="line">
              <a:avLst/>
            </a:prstGeom>
            <a:noFill/>
            <a:ln w="98425">
              <a:solidFill>
                <a:srgbClr val="00FF00"/>
              </a:solidFill>
              <a:round/>
              <a:headEnd/>
              <a:tailEnd type="triangle" w="med" len="med"/>
            </a:ln>
          </p:spPr>
          <p:txBody>
            <a:bodyPr/>
            <a:lstStyle/>
            <a:p>
              <a:endParaRPr lang="en-US"/>
            </a:p>
          </p:txBody>
        </p:sp>
        <p:sp>
          <p:nvSpPr>
            <p:cNvPr id="45069" name="Line 15"/>
            <p:cNvSpPr>
              <a:spLocks noChangeShapeType="1"/>
            </p:cNvSpPr>
            <p:nvPr/>
          </p:nvSpPr>
          <p:spPr bwMode="auto">
            <a:xfrm flipH="1">
              <a:off x="6324600" y="2971800"/>
              <a:ext cx="1676400" cy="990600"/>
            </a:xfrm>
            <a:prstGeom prst="line">
              <a:avLst/>
            </a:prstGeom>
            <a:noFill/>
            <a:ln w="98425">
              <a:solidFill>
                <a:srgbClr val="00FF00"/>
              </a:solidFill>
              <a:round/>
              <a:headEnd/>
              <a:tailEnd type="triangle" w="med" len="med"/>
            </a:ln>
          </p:spPr>
          <p:txBody>
            <a:bodyPr/>
            <a:lstStyle/>
            <a:p>
              <a:endParaRPr lang="en-US"/>
            </a:p>
          </p:txBody>
        </p:sp>
        <p:sp>
          <p:nvSpPr>
            <p:cNvPr id="45070" name="Line 16"/>
            <p:cNvSpPr>
              <a:spLocks noChangeShapeType="1"/>
            </p:cNvSpPr>
            <p:nvPr/>
          </p:nvSpPr>
          <p:spPr bwMode="auto">
            <a:xfrm>
              <a:off x="5638800" y="3048000"/>
              <a:ext cx="0" cy="914400"/>
            </a:xfrm>
            <a:prstGeom prst="line">
              <a:avLst/>
            </a:prstGeom>
            <a:noFill/>
            <a:ln w="98425">
              <a:solidFill>
                <a:srgbClr val="00FF00"/>
              </a:solidFill>
              <a:round/>
              <a:headEnd/>
              <a:tailEnd type="triangle" w="med" len="med"/>
            </a:ln>
          </p:spPr>
          <p:txBody>
            <a:bodyPr/>
            <a:lstStyle/>
            <a:p>
              <a:endParaRPr lang="en-US"/>
            </a:p>
          </p:txBody>
        </p:sp>
        <p:sp>
          <p:nvSpPr>
            <p:cNvPr id="45071" name="Rectangle 17"/>
            <p:cNvSpPr>
              <a:spLocks noChangeArrowheads="1"/>
            </p:cNvSpPr>
            <p:nvPr/>
          </p:nvSpPr>
          <p:spPr bwMode="auto">
            <a:xfrm>
              <a:off x="914400" y="1981200"/>
              <a:ext cx="8077200" cy="1219200"/>
            </a:xfrm>
            <a:prstGeom prst="rect">
              <a:avLst/>
            </a:prstGeom>
            <a:noFill/>
            <a:ln w="34925">
              <a:solidFill>
                <a:srgbClr val="00FF00"/>
              </a:solidFill>
              <a:prstDash val="dash"/>
              <a:miter lim="800000"/>
              <a:headEnd/>
              <a:tailEnd/>
            </a:ln>
          </p:spPr>
          <p:txBody>
            <a:bodyPr wrap="none" anchor="ctr"/>
            <a:lstStyle/>
            <a:p>
              <a:pPr eaLnBrk="0" hangingPunct="0"/>
              <a:endParaRPr lang="en-US"/>
            </a:p>
          </p:txBody>
        </p:sp>
        <p:sp>
          <p:nvSpPr>
            <p:cNvPr id="45072" name="Line 18"/>
            <p:cNvSpPr>
              <a:spLocks noChangeShapeType="1"/>
            </p:cNvSpPr>
            <p:nvPr/>
          </p:nvSpPr>
          <p:spPr bwMode="auto">
            <a:xfrm flipV="1">
              <a:off x="4876800" y="4495800"/>
              <a:ext cx="0" cy="685800"/>
            </a:xfrm>
            <a:prstGeom prst="line">
              <a:avLst/>
            </a:prstGeom>
            <a:noFill/>
            <a:ln w="98425">
              <a:solidFill>
                <a:srgbClr val="00FF00"/>
              </a:solidFill>
              <a:round/>
              <a:headEnd/>
              <a:tailEnd type="triangle" w="med" len="med"/>
            </a:ln>
          </p:spPr>
          <p:txBody>
            <a:bodyPr/>
            <a:lstStyle/>
            <a:p>
              <a:endParaRPr lang="en-US"/>
            </a:p>
          </p:txBody>
        </p:sp>
      </p:grpSp>
      <p:sp>
        <p:nvSpPr>
          <p:cNvPr id="45060" name="TextBox 8"/>
          <p:cNvSpPr txBox="1">
            <a:spLocks noChangeArrowheads="1"/>
          </p:cNvSpPr>
          <p:nvPr/>
        </p:nvSpPr>
        <p:spPr bwMode="auto">
          <a:xfrm>
            <a:off x="2895600" y="6553200"/>
            <a:ext cx="3429000" cy="304800"/>
          </a:xfrm>
          <a:prstGeom prst="rect">
            <a:avLst/>
          </a:prstGeom>
          <a:noFill/>
          <a:ln w="9525">
            <a:noFill/>
            <a:miter lim="800000"/>
            <a:headEnd/>
            <a:tailEnd/>
          </a:ln>
        </p:spPr>
        <p:txBody>
          <a:bodyPr>
            <a:spAutoFit/>
          </a:bodyPr>
          <a:lstStyle/>
          <a:p>
            <a:pPr eaLnBrk="0" hangingPunct="0"/>
            <a:r>
              <a:rPr lang="en-US" sz="1400"/>
              <a:t>Dr. Yacheng Sun, UC Boulder</a:t>
            </a:r>
          </a:p>
        </p:txBody>
      </p:sp>
      <p:sp>
        <p:nvSpPr>
          <p:cNvPr id="45074" name="Slide Number Placeholder 6"/>
          <p:cNvSpPr txBox="1">
            <a:spLocks noGrp="1"/>
          </p:cNvSpPr>
          <p:nvPr/>
        </p:nvSpPr>
        <p:spPr bwMode="auto">
          <a:xfrm>
            <a:off x="7010400" y="6248400"/>
            <a:ext cx="1905000" cy="457200"/>
          </a:xfrm>
          <a:prstGeom prst="rect">
            <a:avLst/>
          </a:prstGeom>
          <a:noFill/>
          <a:ln w="9525">
            <a:noFill/>
            <a:miter lim="800000"/>
            <a:headEnd/>
            <a:tailEnd/>
          </a:ln>
        </p:spPr>
        <p:txBody>
          <a:bodyPr anchor="b"/>
          <a:lstStyle/>
          <a:p>
            <a:pPr algn="r"/>
            <a:fld id="{623AD51B-F6E9-4656-9AAA-5B275698DC0E}" type="slidenum">
              <a:rPr lang="en-US" sz="1400"/>
              <a:pPr algn="r"/>
              <a:t>17</a:t>
            </a:fld>
            <a:endParaRPr lang="en-US" sz="1400"/>
          </a:p>
        </p:txBody>
      </p:sp>
    </p:spTree>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6081" name="Rectangle 2"/>
          <p:cNvSpPr>
            <a:spLocks noGrp="1" noChangeArrowheads="1"/>
          </p:cNvSpPr>
          <p:nvPr>
            <p:ph type="title"/>
          </p:nvPr>
        </p:nvSpPr>
        <p:spPr>
          <a:xfrm>
            <a:off x="381000" y="44450"/>
            <a:ext cx="8382000" cy="784225"/>
          </a:xfrm>
        </p:spPr>
        <p:txBody>
          <a:bodyPr/>
          <a:lstStyle/>
          <a:p>
            <a:r>
              <a:rPr lang="en-US" sz="2800" smtClean="0"/>
              <a:t>Flanking Brands/Products</a:t>
            </a:r>
          </a:p>
        </p:txBody>
      </p:sp>
      <p:sp>
        <p:nvSpPr>
          <p:cNvPr id="46082" name="Rectangle 3"/>
          <p:cNvSpPr>
            <a:spLocks noGrp="1" noChangeArrowheads="1"/>
          </p:cNvSpPr>
          <p:nvPr>
            <p:ph type="body" idx="1"/>
          </p:nvPr>
        </p:nvSpPr>
        <p:spPr/>
        <p:txBody>
          <a:bodyPr/>
          <a:lstStyle/>
          <a:p>
            <a:endParaRPr lang="en-US" smtClean="0"/>
          </a:p>
        </p:txBody>
      </p:sp>
      <p:pic>
        <p:nvPicPr>
          <p:cNvPr id="46083" name="Picture 2" descr="http://d1.biggestmenu.com/00/00/35/a0b06e18cd88a3d6_m.jpg"/>
          <p:cNvPicPr>
            <a:picLocks noChangeAspect="1" noChangeArrowheads="1"/>
          </p:cNvPicPr>
          <p:nvPr/>
        </p:nvPicPr>
        <p:blipFill>
          <a:blip r:embed="rId2" cstate="print"/>
          <a:srcRect/>
          <a:stretch>
            <a:fillRect/>
          </a:stretch>
        </p:blipFill>
        <p:spPr bwMode="auto">
          <a:xfrm>
            <a:off x="3048000" y="4038600"/>
            <a:ext cx="3048000" cy="2286000"/>
          </a:xfrm>
          <a:prstGeom prst="rect">
            <a:avLst/>
          </a:prstGeom>
          <a:noFill/>
          <a:ln w="9525">
            <a:noFill/>
            <a:miter lim="800000"/>
            <a:headEnd/>
            <a:tailEnd/>
          </a:ln>
        </p:spPr>
      </p:pic>
      <p:grpSp>
        <p:nvGrpSpPr>
          <p:cNvPr id="46084" name="Group 5"/>
          <p:cNvGrpSpPr>
            <a:grpSpLocks/>
          </p:cNvGrpSpPr>
          <p:nvPr/>
        </p:nvGrpSpPr>
        <p:grpSpPr bwMode="auto">
          <a:xfrm>
            <a:off x="381000" y="1447800"/>
            <a:ext cx="7864475" cy="2459038"/>
            <a:chOff x="334" y="2448"/>
            <a:chExt cx="4954" cy="1549"/>
          </a:xfrm>
        </p:grpSpPr>
        <p:pic>
          <p:nvPicPr>
            <p:cNvPr id="8" name="Picture 18"/>
            <p:cNvPicPr>
              <a:picLocks noChangeAspect="1" noChangeArrowheads="1"/>
            </p:cNvPicPr>
            <p:nvPr/>
          </p:nvPicPr>
          <p:blipFill>
            <a:blip r:embed="rId3" cstate="print"/>
            <a:srcRect/>
            <a:stretch>
              <a:fillRect/>
            </a:stretch>
          </p:blipFill>
          <p:spPr bwMode="auto">
            <a:xfrm>
              <a:off x="762" y="2836"/>
              <a:ext cx="1014" cy="1056"/>
            </a:xfrm>
            <a:prstGeom prst="rect">
              <a:avLst/>
            </a:prstGeom>
            <a:ln w="127000" cap="rnd">
              <a:solidFill>
                <a:srgbClr val="FFFFFF"/>
              </a:solidFill>
            </a:ln>
            <a:effectLst>
              <a:outerShdw blurRad="76200" dist="95250" dir="10500000" sx="97000" sy="23000" kx="900000" algn="br" rotWithShape="0">
                <a:srgbClr val="000000">
                  <a:alpha val="20000"/>
                </a:srgbClr>
              </a:outerShdw>
            </a:effectLst>
            <a:scene3d>
              <a:camera prst="orthographicFront"/>
              <a:lightRig rig="twoPt" dir="t">
                <a:rot lat="0" lon="0" rev="7800000"/>
              </a:lightRig>
            </a:scene3d>
            <a:sp3d contourW="6350">
              <a:bevelT w="50800" h="16510"/>
              <a:contourClr>
                <a:srgbClr val="C0C0C0"/>
              </a:contourClr>
            </a:sp3d>
          </p:spPr>
        </p:pic>
        <p:pic>
          <p:nvPicPr>
            <p:cNvPr id="11" name="Picture 17"/>
            <p:cNvPicPr>
              <a:picLocks noChangeAspect="1" noChangeArrowheads="1"/>
            </p:cNvPicPr>
            <p:nvPr/>
          </p:nvPicPr>
          <p:blipFill>
            <a:blip r:embed="rId4" cstate="print"/>
            <a:srcRect/>
            <a:stretch>
              <a:fillRect/>
            </a:stretch>
          </p:blipFill>
          <p:spPr bwMode="auto">
            <a:xfrm>
              <a:off x="2448" y="2784"/>
              <a:ext cx="1021" cy="1064"/>
            </a:xfrm>
            <a:prstGeom prst="rect">
              <a:avLst/>
            </a:prstGeom>
            <a:ln w="127000" cap="rnd">
              <a:solidFill>
                <a:srgbClr val="FFFFFF"/>
              </a:solidFill>
            </a:ln>
            <a:effectLst>
              <a:outerShdw blurRad="76200" dist="95250" dir="10500000" sx="97000" sy="23000" kx="900000" algn="br" rotWithShape="0">
                <a:srgbClr val="000000">
                  <a:alpha val="20000"/>
                </a:srgbClr>
              </a:outerShdw>
            </a:effectLst>
            <a:scene3d>
              <a:camera prst="orthographicFront"/>
              <a:lightRig rig="twoPt" dir="t">
                <a:rot lat="0" lon="0" rev="7800000"/>
              </a:lightRig>
            </a:scene3d>
            <a:sp3d contourW="6350">
              <a:bevelT w="50800" h="16510"/>
              <a:contourClr>
                <a:srgbClr val="C0C0C0"/>
              </a:contourClr>
            </a:sp3d>
          </p:spPr>
        </p:pic>
        <p:grpSp>
          <p:nvGrpSpPr>
            <p:cNvPr id="46088" name="Group 13"/>
            <p:cNvGrpSpPr>
              <a:grpSpLocks/>
            </p:cNvGrpSpPr>
            <p:nvPr/>
          </p:nvGrpSpPr>
          <p:grpSpPr bwMode="auto">
            <a:xfrm>
              <a:off x="3802" y="2448"/>
              <a:ext cx="1486" cy="1492"/>
              <a:chOff x="3802" y="2448"/>
              <a:chExt cx="1486" cy="1492"/>
            </a:xfrm>
          </p:grpSpPr>
          <p:pic>
            <p:nvPicPr>
              <p:cNvPr id="14" name="Picture 16"/>
              <p:cNvPicPr>
                <a:picLocks noChangeAspect="1" noChangeArrowheads="1"/>
              </p:cNvPicPr>
              <p:nvPr/>
            </p:nvPicPr>
            <p:blipFill>
              <a:blip r:embed="rId5" cstate="print"/>
              <a:srcRect/>
              <a:stretch>
                <a:fillRect/>
              </a:stretch>
            </p:blipFill>
            <p:spPr bwMode="auto">
              <a:xfrm>
                <a:off x="4224" y="2784"/>
                <a:ext cx="1012" cy="1054"/>
              </a:xfrm>
              <a:prstGeom prst="rect">
                <a:avLst/>
              </a:prstGeom>
              <a:ln w="127000" cap="rnd">
                <a:solidFill>
                  <a:srgbClr val="FFFFFF"/>
                </a:solidFill>
              </a:ln>
              <a:effectLst>
                <a:outerShdw blurRad="76200" dist="95250" dir="10500000" sx="97000" sy="23000" kx="900000" algn="br" rotWithShape="0">
                  <a:srgbClr val="000000">
                    <a:alpha val="20000"/>
                  </a:srgbClr>
                </a:outerShdw>
              </a:effectLst>
              <a:scene3d>
                <a:camera prst="orthographicFront"/>
                <a:lightRig rig="twoPt" dir="t">
                  <a:rot lat="0" lon="0" rev="7800000"/>
                </a:lightRig>
              </a:scene3d>
              <a:sp3d contourW="6350">
                <a:bevelT w="50800" h="16510"/>
                <a:contourClr>
                  <a:srgbClr val="C0C0C0"/>
                </a:contourClr>
              </a:sp3d>
            </p:spPr>
          </p:pic>
          <p:sp>
            <p:nvSpPr>
              <p:cNvPr id="46090" name="Text Box 10"/>
              <p:cNvSpPr txBox="1">
                <a:spLocks noChangeArrowheads="1"/>
              </p:cNvSpPr>
              <p:nvPr/>
            </p:nvSpPr>
            <p:spPr bwMode="auto">
              <a:xfrm>
                <a:off x="4128" y="2448"/>
                <a:ext cx="116" cy="173"/>
              </a:xfrm>
              <a:prstGeom prst="rect">
                <a:avLst/>
              </a:prstGeom>
              <a:noFill/>
              <a:ln w="9525">
                <a:noFill/>
                <a:miter lim="800000"/>
                <a:headEnd/>
                <a:tailEnd/>
              </a:ln>
            </p:spPr>
            <p:txBody>
              <a:bodyPr wrap="none">
                <a:spAutoFit/>
              </a:bodyPr>
              <a:lstStyle/>
              <a:p>
                <a:pPr eaLnBrk="0" hangingPunct="0"/>
                <a:endParaRPr lang="en-US" sz="1200" b="1"/>
              </a:p>
            </p:txBody>
          </p:sp>
          <p:sp>
            <p:nvSpPr>
              <p:cNvPr id="46091" name="TextBox 16"/>
              <p:cNvSpPr txBox="1">
                <a:spLocks noChangeArrowheads="1"/>
              </p:cNvSpPr>
              <p:nvPr/>
            </p:nvSpPr>
            <p:spPr bwMode="auto">
              <a:xfrm>
                <a:off x="4848" y="2448"/>
                <a:ext cx="116" cy="173"/>
              </a:xfrm>
              <a:prstGeom prst="rect">
                <a:avLst/>
              </a:prstGeom>
              <a:noFill/>
              <a:ln w="9525">
                <a:noFill/>
                <a:miter lim="800000"/>
                <a:headEnd/>
                <a:tailEnd/>
              </a:ln>
            </p:spPr>
            <p:txBody>
              <a:bodyPr wrap="none">
                <a:spAutoFit/>
              </a:bodyPr>
              <a:lstStyle/>
              <a:p>
                <a:pPr eaLnBrk="0" hangingPunct="0"/>
                <a:endParaRPr lang="en-US" sz="1200" b="1"/>
              </a:p>
            </p:txBody>
          </p:sp>
        </p:grpSp>
      </p:grpSp>
      <p:sp>
        <p:nvSpPr>
          <p:cNvPr id="46085" name="TextBox 8"/>
          <p:cNvSpPr txBox="1">
            <a:spLocks noChangeArrowheads="1"/>
          </p:cNvSpPr>
          <p:nvPr/>
        </p:nvSpPr>
        <p:spPr bwMode="auto">
          <a:xfrm>
            <a:off x="2895600" y="6553200"/>
            <a:ext cx="3429000" cy="304800"/>
          </a:xfrm>
          <a:prstGeom prst="rect">
            <a:avLst/>
          </a:prstGeom>
          <a:noFill/>
          <a:ln w="9525">
            <a:noFill/>
            <a:miter lim="800000"/>
            <a:headEnd/>
            <a:tailEnd/>
          </a:ln>
        </p:spPr>
        <p:txBody>
          <a:bodyPr>
            <a:spAutoFit/>
          </a:bodyPr>
          <a:lstStyle/>
          <a:p>
            <a:pPr eaLnBrk="0" hangingPunct="0"/>
            <a:r>
              <a:rPr lang="en-US" sz="1400"/>
              <a:t>Dr. Yacheng Sun, UC Boulder</a:t>
            </a:r>
          </a:p>
        </p:txBody>
      </p:sp>
      <p:sp>
        <p:nvSpPr>
          <p:cNvPr id="46093" name="Slide Number Placeholder 6"/>
          <p:cNvSpPr txBox="1">
            <a:spLocks noGrp="1"/>
          </p:cNvSpPr>
          <p:nvPr/>
        </p:nvSpPr>
        <p:spPr bwMode="auto">
          <a:xfrm>
            <a:off x="7010400" y="6248400"/>
            <a:ext cx="1905000" cy="457200"/>
          </a:xfrm>
          <a:prstGeom prst="rect">
            <a:avLst/>
          </a:prstGeom>
          <a:noFill/>
          <a:ln w="9525">
            <a:noFill/>
            <a:miter lim="800000"/>
            <a:headEnd/>
            <a:tailEnd/>
          </a:ln>
        </p:spPr>
        <p:txBody>
          <a:bodyPr anchor="b"/>
          <a:lstStyle/>
          <a:p>
            <a:pPr algn="r"/>
            <a:fld id="{8129C91D-1B05-40AD-8B37-7B553A20880C}" type="slidenum">
              <a:rPr lang="en-US" sz="1400"/>
              <a:pPr algn="r"/>
              <a:t>18</a:t>
            </a:fld>
            <a:endParaRPr lang="en-US" sz="1400"/>
          </a:p>
        </p:txBody>
      </p:sp>
    </p:spTree>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7105" name="Title 1"/>
          <p:cNvSpPr>
            <a:spLocks noGrp="1"/>
          </p:cNvSpPr>
          <p:nvPr>
            <p:ph type="title" idx="4294967295"/>
          </p:nvPr>
        </p:nvSpPr>
        <p:spPr>
          <a:xfrm>
            <a:off x="306388" y="158750"/>
            <a:ext cx="8382000" cy="593725"/>
          </a:xfrm>
        </p:spPr>
        <p:txBody>
          <a:bodyPr/>
          <a:lstStyle/>
          <a:p>
            <a:r>
              <a:rPr lang="en-US" sz="2400" smtClean="0"/>
              <a:t>Alternative Approaches to Price </a:t>
            </a:r>
          </a:p>
        </p:txBody>
      </p:sp>
      <p:sp>
        <p:nvSpPr>
          <p:cNvPr id="47106" name="Rectangle 3"/>
          <p:cNvSpPr>
            <a:spLocks noChangeArrowheads="1"/>
          </p:cNvSpPr>
          <p:nvPr/>
        </p:nvSpPr>
        <p:spPr bwMode="auto">
          <a:xfrm>
            <a:off x="654050" y="2187575"/>
            <a:ext cx="7769225" cy="449263"/>
          </a:xfrm>
          <a:prstGeom prst="rect">
            <a:avLst/>
          </a:prstGeom>
          <a:noFill/>
          <a:ln w="9525">
            <a:noFill/>
            <a:miter lim="800000"/>
            <a:headEnd/>
            <a:tailEnd/>
          </a:ln>
        </p:spPr>
        <p:txBody>
          <a:bodyPr/>
          <a:lstStyle/>
          <a:p>
            <a:pPr marL="342900" indent="-342900" algn="ctr" eaLnBrk="0" hangingPunct="0">
              <a:lnSpc>
                <a:spcPct val="90000"/>
              </a:lnSpc>
              <a:spcBef>
                <a:spcPct val="45000"/>
              </a:spcBef>
            </a:pPr>
            <a:r>
              <a:rPr lang="en-US" sz="2000" b="1" u="sng">
                <a:solidFill>
                  <a:srgbClr val="800000"/>
                </a:solidFill>
                <a:latin typeface="Arial" charset="0"/>
                <a:cs typeface="Arial" charset="0"/>
              </a:rPr>
              <a:t>Product Led </a:t>
            </a:r>
          </a:p>
        </p:txBody>
      </p:sp>
      <p:sp>
        <p:nvSpPr>
          <p:cNvPr id="47107" name="Text Box 4"/>
          <p:cNvSpPr txBox="1">
            <a:spLocks noChangeArrowheads="1"/>
          </p:cNvSpPr>
          <p:nvPr/>
        </p:nvSpPr>
        <p:spPr bwMode="auto">
          <a:xfrm>
            <a:off x="638175" y="4005263"/>
            <a:ext cx="7743825" cy="396875"/>
          </a:xfrm>
          <a:prstGeom prst="rect">
            <a:avLst/>
          </a:prstGeom>
          <a:noFill/>
          <a:ln w="9525">
            <a:noFill/>
            <a:miter lim="800000"/>
            <a:headEnd/>
            <a:tailEnd/>
          </a:ln>
        </p:spPr>
        <p:txBody>
          <a:bodyPr/>
          <a:lstStyle/>
          <a:p>
            <a:pPr marL="234950" indent="-234950" algn="ctr">
              <a:spcBef>
                <a:spcPct val="45000"/>
              </a:spcBef>
            </a:pPr>
            <a:r>
              <a:rPr lang="en-US" sz="2000" b="1" u="sng">
                <a:solidFill>
                  <a:srgbClr val="800000"/>
                </a:solidFill>
                <a:latin typeface="Arial" charset="0"/>
                <a:cs typeface="Arial" charset="0"/>
              </a:rPr>
              <a:t>Customer Led</a:t>
            </a:r>
          </a:p>
        </p:txBody>
      </p:sp>
      <p:grpSp>
        <p:nvGrpSpPr>
          <p:cNvPr id="47108" name="Group 5"/>
          <p:cNvGrpSpPr>
            <a:grpSpLocks/>
          </p:cNvGrpSpPr>
          <p:nvPr/>
        </p:nvGrpSpPr>
        <p:grpSpPr bwMode="auto">
          <a:xfrm>
            <a:off x="1123950" y="2644775"/>
            <a:ext cx="6881813" cy="417513"/>
            <a:chOff x="688" y="1450"/>
            <a:chExt cx="4335" cy="263"/>
          </a:xfrm>
        </p:grpSpPr>
        <p:sp>
          <p:nvSpPr>
            <p:cNvPr id="47116" name="Rectangle 6"/>
            <p:cNvSpPr>
              <a:spLocks noChangeArrowheads="1"/>
            </p:cNvSpPr>
            <p:nvPr/>
          </p:nvSpPr>
          <p:spPr bwMode="blackWhite">
            <a:xfrm>
              <a:off x="688" y="1450"/>
              <a:ext cx="4335" cy="263"/>
            </a:xfrm>
            <a:prstGeom prst="rect">
              <a:avLst/>
            </a:prstGeom>
            <a:noFill/>
            <a:ln w="9525">
              <a:noFill/>
              <a:miter lim="800000"/>
              <a:headEnd/>
              <a:tailEnd/>
            </a:ln>
          </p:spPr>
          <p:txBody>
            <a:bodyPr wrap="none" anchor="ctr"/>
            <a:lstStyle/>
            <a:p>
              <a:pPr algn="ctr">
                <a:spcBef>
                  <a:spcPct val="50000"/>
                </a:spcBef>
              </a:pPr>
              <a:endParaRPr lang="en-US" sz="2400">
                <a:solidFill>
                  <a:srgbClr val="EBDDC3"/>
                </a:solidFill>
                <a:latin typeface="Times New Roman" pitchFamily="18" charset="0"/>
                <a:cs typeface="Arial" charset="0"/>
              </a:endParaRPr>
            </a:p>
          </p:txBody>
        </p:sp>
        <p:sp>
          <p:nvSpPr>
            <p:cNvPr id="47117" name="Text Box 7"/>
            <p:cNvSpPr txBox="1">
              <a:spLocks noChangeArrowheads="1"/>
            </p:cNvSpPr>
            <p:nvPr/>
          </p:nvSpPr>
          <p:spPr bwMode="blackWhite">
            <a:xfrm>
              <a:off x="746" y="1490"/>
              <a:ext cx="605" cy="192"/>
            </a:xfrm>
            <a:prstGeom prst="rect">
              <a:avLst/>
            </a:prstGeom>
            <a:noFill/>
            <a:ln w="9525">
              <a:noFill/>
              <a:miter lim="800000"/>
              <a:headEnd/>
              <a:tailEnd/>
            </a:ln>
          </p:spPr>
          <p:txBody>
            <a:bodyPr wrap="none" lIns="0" tIns="0" rIns="0" bIns="0">
              <a:spAutoFit/>
            </a:bodyPr>
            <a:lstStyle/>
            <a:p>
              <a:pPr algn="ctr">
                <a:spcBef>
                  <a:spcPct val="50000"/>
                </a:spcBef>
              </a:pPr>
              <a:r>
                <a:rPr lang="en-US" sz="2000" b="1">
                  <a:solidFill>
                    <a:srgbClr val="000090"/>
                  </a:solidFill>
                  <a:latin typeface="Arial" charset="0"/>
                  <a:cs typeface="Arial" charset="0"/>
                </a:rPr>
                <a:t>Product</a:t>
              </a:r>
              <a:endParaRPr lang="en-US" sz="2000" b="1">
                <a:solidFill>
                  <a:srgbClr val="000090"/>
                </a:solidFill>
                <a:latin typeface="Arial" charset="0"/>
                <a:cs typeface="Arial" charset="0"/>
                <a:sym typeface="Monotype Sorts"/>
              </a:endParaRPr>
            </a:p>
          </p:txBody>
        </p:sp>
        <p:sp>
          <p:nvSpPr>
            <p:cNvPr id="47118" name="Text Box 8"/>
            <p:cNvSpPr txBox="1">
              <a:spLocks noChangeArrowheads="1"/>
            </p:cNvSpPr>
            <p:nvPr/>
          </p:nvSpPr>
          <p:spPr bwMode="blackWhite">
            <a:xfrm>
              <a:off x="2528" y="1490"/>
              <a:ext cx="395" cy="194"/>
            </a:xfrm>
            <a:prstGeom prst="rect">
              <a:avLst/>
            </a:prstGeom>
            <a:noFill/>
            <a:ln w="9525">
              <a:noFill/>
              <a:miter lim="800000"/>
              <a:headEnd/>
              <a:tailEnd/>
            </a:ln>
          </p:spPr>
          <p:txBody>
            <a:bodyPr wrap="none" lIns="0" tIns="0" rIns="0" bIns="0">
              <a:spAutoFit/>
            </a:bodyPr>
            <a:lstStyle/>
            <a:p>
              <a:pPr algn="ctr">
                <a:spcBef>
                  <a:spcPct val="50000"/>
                </a:spcBef>
              </a:pPr>
              <a:r>
                <a:rPr lang="en-US" sz="2000" b="1">
                  <a:solidFill>
                    <a:srgbClr val="000090"/>
                  </a:solidFill>
                  <a:latin typeface="Arial" charset="0"/>
                  <a:cs typeface="Arial" charset="0"/>
                  <a:sym typeface="Monotype Sorts"/>
                </a:rPr>
                <a:t>Price</a:t>
              </a:r>
            </a:p>
          </p:txBody>
        </p:sp>
        <p:sp>
          <p:nvSpPr>
            <p:cNvPr id="47119" name="AutoShape 9"/>
            <p:cNvSpPr>
              <a:spLocks noChangeArrowheads="1"/>
            </p:cNvSpPr>
            <p:nvPr/>
          </p:nvSpPr>
          <p:spPr bwMode="blackWhite">
            <a:xfrm>
              <a:off x="2208" y="1554"/>
              <a:ext cx="238" cy="111"/>
            </a:xfrm>
            <a:prstGeom prst="rightArrow">
              <a:avLst>
                <a:gd name="adj1" fmla="val 55556"/>
                <a:gd name="adj2" fmla="val 72484"/>
              </a:avLst>
            </a:prstGeom>
            <a:solidFill>
              <a:schemeClr val="tx1"/>
            </a:solidFill>
            <a:ln w="19050">
              <a:noFill/>
              <a:miter lim="800000"/>
              <a:headEnd/>
              <a:tailEnd/>
            </a:ln>
          </p:spPr>
          <p:txBody>
            <a:bodyPr wrap="none" anchor="ctr"/>
            <a:lstStyle/>
            <a:p>
              <a:pPr algn="ctr" eaLnBrk="0" hangingPunct="0">
                <a:spcBef>
                  <a:spcPct val="50000"/>
                </a:spcBef>
              </a:pPr>
              <a:endParaRPr lang="en-US" sz="1200">
                <a:solidFill>
                  <a:srgbClr val="000000"/>
                </a:solidFill>
                <a:latin typeface="Arial" charset="0"/>
                <a:cs typeface="Arial" charset="0"/>
              </a:endParaRPr>
            </a:p>
          </p:txBody>
        </p:sp>
        <p:sp>
          <p:nvSpPr>
            <p:cNvPr id="47120" name="Text Box 10"/>
            <p:cNvSpPr txBox="1">
              <a:spLocks noChangeArrowheads="1"/>
            </p:cNvSpPr>
            <p:nvPr/>
          </p:nvSpPr>
          <p:spPr bwMode="blackWhite">
            <a:xfrm>
              <a:off x="1751" y="1490"/>
              <a:ext cx="356" cy="192"/>
            </a:xfrm>
            <a:prstGeom prst="rect">
              <a:avLst/>
            </a:prstGeom>
            <a:noFill/>
            <a:ln w="9525">
              <a:noFill/>
              <a:miter lim="800000"/>
              <a:headEnd/>
              <a:tailEnd/>
            </a:ln>
          </p:spPr>
          <p:txBody>
            <a:bodyPr wrap="none" lIns="0" tIns="0" rIns="0" bIns="0">
              <a:spAutoFit/>
            </a:bodyPr>
            <a:lstStyle/>
            <a:p>
              <a:pPr algn="ctr">
                <a:spcBef>
                  <a:spcPct val="50000"/>
                </a:spcBef>
              </a:pPr>
              <a:r>
                <a:rPr lang="en-US" sz="2000" b="1">
                  <a:solidFill>
                    <a:srgbClr val="000090"/>
                  </a:solidFill>
                  <a:latin typeface="Arial" charset="0"/>
                  <a:cs typeface="Arial" charset="0"/>
                  <a:sym typeface="Monotype Sorts"/>
                </a:rPr>
                <a:t>Cost</a:t>
              </a:r>
            </a:p>
          </p:txBody>
        </p:sp>
        <p:sp>
          <p:nvSpPr>
            <p:cNvPr id="47121" name="AutoShape 11"/>
            <p:cNvSpPr>
              <a:spLocks noChangeArrowheads="1"/>
            </p:cNvSpPr>
            <p:nvPr/>
          </p:nvSpPr>
          <p:spPr bwMode="blackWhite">
            <a:xfrm>
              <a:off x="1444" y="1554"/>
              <a:ext cx="238" cy="111"/>
            </a:xfrm>
            <a:prstGeom prst="rightArrow">
              <a:avLst>
                <a:gd name="adj1" fmla="val 55556"/>
                <a:gd name="adj2" fmla="val 72484"/>
              </a:avLst>
            </a:prstGeom>
            <a:solidFill>
              <a:schemeClr val="tx1"/>
            </a:solidFill>
            <a:ln w="19050">
              <a:noFill/>
              <a:miter lim="800000"/>
              <a:headEnd/>
              <a:tailEnd/>
            </a:ln>
          </p:spPr>
          <p:txBody>
            <a:bodyPr wrap="none" anchor="ctr"/>
            <a:lstStyle/>
            <a:p>
              <a:pPr algn="ctr" eaLnBrk="0" hangingPunct="0">
                <a:spcBef>
                  <a:spcPct val="50000"/>
                </a:spcBef>
              </a:pPr>
              <a:endParaRPr lang="en-US" sz="1200">
                <a:solidFill>
                  <a:srgbClr val="000000"/>
                </a:solidFill>
                <a:latin typeface="Arial" charset="0"/>
                <a:cs typeface="Arial" charset="0"/>
              </a:endParaRPr>
            </a:p>
          </p:txBody>
        </p:sp>
        <p:sp>
          <p:nvSpPr>
            <p:cNvPr id="47122" name="Text Box 12"/>
            <p:cNvSpPr txBox="1">
              <a:spLocks noChangeArrowheads="1"/>
            </p:cNvSpPr>
            <p:nvPr/>
          </p:nvSpPr>
          <p:spPr bwMode="blackWhite">
            <a:xfrm>
              <a:off x="4155" y="1490"/>
              <a:ext cx="844" cy="194"/>
            </a:xfrm>
            <a:prstGeom prst="rect">
              <a:avLst/>
            </a:prstGeom>
            <a:noFill/>
            <a:ln w="9525">
              <a:noFill/>
              <a:miter lim="800000"/>
              <a:headEnd/>
              <a:tailEnd/>
            </a:ln>
          </p:spPr>
          <p:txBody>
            <a:bodyPr wrap="none" lIns="0" tIns="0" rIns="0" bIns="0">
              <a:spAutoFit/>
            </a:bodyPr>
            <a:lstStyle/>
            <a:p>
              <a:pPr algn="ctr">
                <a:spcBef>
                  <a:spcPct val="50000"/>
                </a:spcBef>
              </a:pPr>
              <a:r>
                <a:rPr lang="en-US" sz="2000" b="1">
                  <a:solidFill>
                    <a:srgbClr val="000090"/>
                  </a:solidFill>
                  <a:latin typeface="Arial" charset="0"/>
                  <a:cs typeface="Arial" charset="0"/>
                  <a:sym typeface="Monotype Sorts"/>
                </a:rPr>
                <a:t>Customers </a:t>
              </a:r>
            </a:p>
          </p:txBody>
        </p:sp>
        <p:sp>
          <p:nvSpPr>
            <p:cNvPr id="47123" name="AutoShape 13"/>
            <p:cNvSpPr>
              <a:spLocks noChangeArrowheads="1"/>
            </p:cNvSpPr>
            <p:nvPr/>
          </p:nvSpPr>
          <p:spPr bwMode="blackWhite">
            <a:xfrm>
              <a:off x="3852" y="1554"/>
              <a:ext cx="238" cy="111"/>
            </a:xfrm>
            <a:prstGeom prst="rightArrow">
              <a:avLst>
                <a:gd name="adj1" fmla="val 55556"/>
                <a:gd name="adj2" fmla="val 72484"/>
              </a:avLst>
            </a:prstGeom>
            <a:solidFill>
              <a:schemeClr val="tx1"/>
            </a:solidFill>
            <a:ln w="19050">
              <a:noFill/>
              <a:miter lim="800000"/>
              <a:headEnd/>
              <a:tailEnd/>
            </a:ln>
          </p:spPr>
          <p:txBody>
            <a:bodyPr wrap="none" anchor="ctr"/>
            <a:lstStyle/>
            <a:p>
              <a:pPr algn="ctr" eaLnBrk="0" hangingPunct="0">
                <a:spcBef>
                  <a:spcPct val="50000"/>
                </a:spcBef>
              </a:pPr>
              <a:endParaRPr lang="en-US" sz="1200">
                <a:solidFill>
                  <a:srgbClr val="000000"/>
                </a:solidFill>
                <a:latin typeface="Arial" charset="0"/>
                <a:cs typeface="Arial" charset="0"/>
              </a:endParaRPr>
            </a:p>
          </p:txBody>
        </p:sp>
        <p:sp>
          <p:nvSpPr>
            <p:cNvPr id="47124" name="Text Box 14"/>
            <p:cNvSpPr txBox="1">
              <a:spLocks noChangeArrowheads="1"/>
            </p:cNvSpPr>
            <p:nvPr/>
          </p:nvSpPr>
          <p:spPr bwMode="blackWhite">
            <a:xfrm>
              <a:off x="3329" y="1490"/>
              <a:ext cx="451" cy="192"/>
            </a:xfrm>
            <a:prstGeom prst="rect">
              <a:avLst/>
            </a:prstGeom>
            <a:noFill/>
            <a:ln w="9525">
              <a:noFill/>
              <a:miter lim="800000"/>
              <a:headEnd/>
              <a:tailEnd/>
            </a:ln>
          </p:spPr>
          <p:txBody>
            <a:bodyPr lIns="0" tIns="0" rIns="0" bIns="0">
              <a:spAutoFit/>
            </a:bodyPr>
            <a:lstStyle/>
            <a:p>
              <a:pPr algn="ctr">
                <a:spcBef>
                  <a:spcPct val="50000"/>
                </a:spcBef>
              </a:pPr>
              <a:r>
                <a:rPr lang="en-US" sz="2000" b="1">
                  <a:solidFill>
                    <a:srgbClr val="000090"/>
                  </a:solidFill>
                  <a:latin typeface="Arial" charset="0"/>
                  <a:cs typeface="Arial" charset="0"/>
                  <a:sym typeface="Monotype Sorts"/>
                </a:rPr>
                <a:t>Value  </a:t>
              </a:r>
            </a:p>
          </p:txBody>
        </p:sp>
        <p:sp>
          <p:nvSpPr>
            <p:cNvPr id="47125" name="AutoShape 15"/>
            <p:cNvSpPr>
              <a:spLocks noChangeArrowheads="1"/>
            </p:cNvSpPr>
            <p:nvPr/>
          </p:nvSpPr>
          <p:spPr bwMode="blackWhite">
            <a:xfrm>
              <a:off x="3021" y="1554"/>
              <a:ext cx="237" cy="111"/>
            </a:xfrm>
            <a:prstGeom prst="rightArrow">
              <a:avLst>
                <a:gd name="adj1" fmla="val 55556"/>
                <a:gd name="adj2" fmla="val 72229"/>
              </a:avLst>
            </a:prstGeom>
            <a:solidFill>
              <a:schemeClr val="tx1"/>
            </a:solidFill>
            <a:ln w="19050">
              <a:noFill/>
              <a:miter lim="800000"/>
              <a:headEnd/>
              <a:tailEnd/>
            </a:ln>
          </p:spPr>
          <p:txBody>
            <a:bodyPr wrap="none" anchor="ctr"/>
            <a:lstStyle/>
            <a:p>
              <a:pPr algn="ctr" eaLnBrk="0" hangingPunct="0">
                <a:spcBef>
                  <a:spcPct val="50000"/>
                </a:spcBef>
              </a:pPr>
              <a:endParaRPr lang="en-US" sz="1200">
                <a:solidFill>
                  <a:srgbClr val="000000"/>
                </a:solidFill>
                <a:latin typeface="Arial" charset="0"/>
                <a:cs typeface="Arial" charset="0"/>
              </a:endParaRPr>
            </a:p>
          </p:txBody>
        </p:sp>
      </p:grpSp>
      <p:grpSp>
        <p:nvGrpSpPr>
          <p:cNvPr id="17" name="Group 16"/>
          <p:cNvGrpSpPr>
            <a:grpSpLocks/>
          </p:cNvGrpSpPr>
          <p:nvPr/>
        </p:nvGrpSpPr>
        <p:grpSpPr bwMode="auto">
          <a:xfrm>
            <a:off x="857250" y="4548188"/>
            <a:ext cx="7431088" cy="430212"/>
            <a:chOff x="520" y="2855"/>
            <a:chExt cx="4681" cy="271"/>
          </a:xfrm>
          <a:solidFill>
            <a:srgbClr val="FFFFFF"/>
          </a:solidFill>
        </p:grpSpPr>
        <p:sp>
          <p:nvSpPr>
            <p:cNvPr id="18" name="Rectangle 17"/>
            <p:cNvSpPr>
              <a:spLocks noChangeArrowheads="1"/>
            </p:cNvSpPr>
            <p:nvPr/>
          </p:nvSpPr>
          <p:spPr bwMode="blackWhite">
            <a:xfrm>
              <a:off x="520" y="2855"/>
              <a:ext cx="4681" cy="271"/>
            </a:xfrm>
            <a:prstGeom prst="rect">
              <a:avLst/>
            </a:prstGeom>
            <a:grpFill/>
            <a:ln w="9525">
              <a:solidFill>
                <a:srgbClr val="FFFFFF"/>
              </a:solidFill>
              <a:miter lim="800000"/>
              <a:headEnd/>
              <a:tailEnd/>
            </a:ln>
            <a:effectLst/>
          </p:spPr>
          <p:txBody>
            <a:bodyPr wrap="none" anchor="ctr"/>
            <a:lstStyle/>
            <a:p>
              <a:pPr algn="ctr" eaLnBrk="0" hangingPunct="0">
                <a:spcBef>
                  <a:spcPct val="50000"/>
                </a:spcBef>
                <a:defRPr/>
              </a:pPr>
              <a:endParaRPr lang="en-US" sz="1200">
                <a:solidFill>
                  <a:prstClr val="black"/>
                </a:solidFill>
                <a:latin typeface="Arial" charset="0"/>
                <a:cs typeface="Arial" charset="0"/>
              </a:endParaRPr>
            </a:p>
          </p:txBody>
        </p:sp>
        <p:sp>
          <p:nvSpPr>
            <p:cNvPr id="19" name="Text Box 18"/>
            <p:cNvSpPr txBox="1">
              <a:spLocks noChangeArrowheads="1"/>
            </p:cNvSpPr>
            <p:nvPr/>
          </p:nvSpPr>
          <p:spPr bwMode="blackWhite">
            <a:xfrm>
              <a:off x="591" y="2897"/>
              <a:ext cx="844" cy="194"/>
            </a:xfrm>
            <a:prstGeom prst="rect">
              <a:avLst/>
            </a:prstGeom>
            <a:grpFill/>
            <a:ln w="9525">
              <a:solidFill>
                <a:srgbClr val="FFFFFF"/>
              </a:solidFill>
              <a:miter lim="800000"/>
              <a:headEnd/>
              <a:tailEnd/>
            </a:ln>
            <a:effectLst/>
          </p:spPr>
          <p:txBody>
            <a:bodyPr wrap="none" lIns="0" tIns="0" rIns="0" bIns="0">
              <a:spAutoFit/>
            </a:bodyPr>
            <a:lstStyle/>
            <a:p>
              <a:pPr algn="ctr">
                <a:spcBef>
                  <a:spcPct val="50000"/>
                </a:spcBef>
                <a:defRPr/>
              </a:pPr>
              <a:r>
                <a:rPr lang="en-US" sz="2000" b="1">
                  <a:solidFill>
                    <a:srgbClr val="000090"/>
                  </a:solidFill>
                  <a:latin typeface="Arial" charset="0"/>
                  <a:cs typeface="Arial" charset="0"/>
                  <a:sym typeface="Monotype Sorts" charset="2"/>
                </a:rPr>
                <a:t>Customers </a:t>
              </a:r>
            </a:p>
          </p:txBody>
        </p:sp>
        <p:sp>
          <p:nvSpPr>
            <p:cNvPr id="20" name="Text Box 19"/>
            <p:cNvSpPr txBox="1">
              <a:spLocks noChangeArrowheads="1"/>
            </p:cNvSpPr>
            <p:nvPr/>
          </p:nvSpPr>
          <p:spPr bwMode="blackWhite">
            <a:xfrm>
              <a:off x="4455" y="2897"/>
              <a:ext cx="694" cy="192"/>
            </a:xfrm>
            <a:prstGeom prst="rect">
              <a:avLst/>
            </a:prstGeom>
            <a:grpFill/>
            <a:ln w="9525">
              <a:solidFill>
                <a:srgbClr val="FFFFFF"/>
              </a:solidFill>
              <a:miter lim="800000"/>
              <a:headEnd/>
              <a:tailEnd/>
            </a:ln>
            <a:effectLst/>
          </p:spPr>
          <p:txBody>
            <a:bodyPr wrap="none" lIns="0" tIns="0" rIns="0" bIns="0">
              <a:spAutoFit/>
            </a:bodyPr>
            <a:lstStyle/>
            <a:p>
              <a:pPr algn="ctr">
                <a:spcBef>
                  <a:spcPct val="50000"/>
                </a:spcBef>
                <a:defRPr/>
              </a:pPr>
              <a:r>
                <a:rPr lang="en-US" sz="2000" b="1">
                  <a:solidFill>
                    <a:srgbClr val="000090"/>
                  </a:solidFill>
                  <a:latin typeface="Arial" charset="0"/>
                  <a:cs typeface="Arial" charset="0"/>
                </a:rPr>
                <a:t>Products</a:t>
              </a:r>
              <a:endParaRPr lang="en-US" sz="2000" b="1">
                <a:solidFill>
                  <a:srgbClr val="000090"/>
                </a:solidFill>
                <a:latin typeface="Arial" charset="0"/>
                <a:cs typeface="Arial" charset="0"/>
                <a:sym typeface="Monotype Sorts" charset="2"/>
              </a:endParaRPr>
            </a:p>
          </p:txBody>
        </p:sp>
        <p:sp>
          <p:nvSpPr>
            <p:cNvPr id="21" name="Text Box 20"/>
            <p:cNvSpPr txBox="1">
              <a:spLocks noChangeArrowheads="1"/>
            </p:cNvSpPr>
            <p:nvPr/>
          </p:nvSpPr>
          <p:spPr bwMode="blackWhite">
            <a:xfrm>
              <a:off x="3595" y="2897"/>
              <a:ext cx="445" cy="192"/>
            </a:xfrm>
            <a:prstGeom prst="rect">
              <a:avLst/>
            </a:prstGeom>
            <a:grpFill/>
            <a:ln w="9525">
              <a:solidFill>
                <a:srgbClr val="FFFFFF"/>
              </a:solidFill>
              <a:miter lim="800000"/>
              <a:headEnd/>
              <a:tailEnd/>
            </a:ln>
            <a:effectLst/>
          </p:spPr>
          <p:txBody>
            <a:bodyPr wrap="none" lIns="0" tIns="0" rIns="0" bIns="0">
              <a:spAutoFit/>
            </a:bodyPr>
            <a:lstStyle/>
            <a:p>
              <a:pPr algn="ctr">
                <a:spcBef>
                  <a:spcPct val="50000"/>
                </a:spcBef>
                <a:defRPr/>
              </a:pPr>
              <a:r>
                <a:rPr lang="en-US" sz="2000" b="1">
                  <a:solidFill>
                    <a:srgbClr val="000090"/>
                  </a:solidFill>
                  <a:latin typeface="Arial" charset="0"/>
                  <a:cs typeface="Arial" charset="0"/>
                  <a:sym typeface="Monotype Sorts" charset="2"/>
                </a:rPr>
                <a:t>Costs</a:t>
              </a:r>
            </a:p>
          </p:txBody>
        </p:sp>
        <p:sp>
          <p:nvSpPr>
            <p:cNvPr id="22" name="Text Box 21"/>
            <p:cNvSpPr txBox="1">
              <a:spLocks noChangeArrowheads="1"/>
            </p:cNvSpPr>
            <p:nvPr/>
          </p:nvSpPr>
          <p:spPr bwMode="blackWhite">
            <a:xfrm>
              <a:off x="2722" y="2897"/>
              <a:ext cx="485" cy="194"/>
            </a:xfrm>
            <a:prstGeom prst="rect">
              <a:avLst/>
            </a:prstGeom>
            <a:grpFill/>
            <a:ln w="9525">
              <a:solidFill>
                <a:srgbClr val="FFFFFF"/>
              </a:solidFill>
              <a:miter lim="800000"/>
              <a:headEnd/>
              <a:tailEnd/>
            </a:ln>
            <a:effectLst/>
          </p:spPr>
          <p:txBody>
            <a:bodyPr wrap="none" lIns="0" tIns="0" rIns="0" bIns="0">
              <a:spAutoFit/>
            </a:bodyPr>
            <a:lstStyle/>
            <a:p>
              <a:pPr algn="ctr">
                <a:spcBef>
                  <a:spcPct val="50000"/>
                </a:spcBef>
                <a:defRPr/>
              </a:pPr>
              <a:r>
                <a:rPr lang="en-US" sz="2000" b="1">
                  <a:solidFill>
                    <a:srgbClr val="000090"/>
                  </a:solidFill>
                  <a:latin typeface="Arial" charset="0"/>
                  <a:cs typeface="Arial" charset="0"/>
                  <a:sym typeface="Monotype Sorts" charset="2"/>
                </a:rPr>
                <a:t>Prices</a:t>
              </a:r>
            </a:p>
          </p:txBody>
        </p:sp>
        <p:sp>
          <p:nvSpPr>
            <p:cNvPr id="23" name="Text Box 22"/>
            <p:cNvSpPr txBox="1">
              <a:spLocks noChangeArrowheads="1"/>
            </p:cNvSpPr>
            <p:nvPr/>
          </p:nvSpPr>
          <p:spPr bwMode="blackWhite">
            <a:xfrm>
              <a:off x="1835" y="2897"/>
              <a:ext cx="512" cy="194"/>
            </a:xfrm>
            <a:prstGeom prst="rect">
              <a:avLst/>
            </a:prstGeom>
            <a:grpFill/>
            <a:ln w="9525">
              <a:solidFill>
                <a:srgbClr val="FFFFFF"/>
              </a:solidFill>
              <a:miter lim="800000"/>
              <a:headEnd/>
              <a:tailEnd/>
            </a:ln>
            <a:effectLst/>
          </p:spPr>
          <p:txBody>
            <a:bodyPr wrap="none" lIns="0" tIns="0" rIns="0" bIns="0">
              <a:spAutoFit/>
            </a:bodyPr>
            <a:lstStyle/>
            <a:p>
              <a:pPr algn="ctr">
                <a:spcBef>
                  <a:spcPct val="50000"/>
                </a:spcBef>
                <a:defRPr/>
              </a:pPr>
              <a:r>
                <a:rPr lang="en-US" sz="2000" b="1">
                  <a:solidFill>
                    <a:srgbClr val="000090"/>
                  </a:solidFill>
                  <a:latin typeface="Arial" charset="0"/>
                  <a:cs typeface="Arial" charset="0"/>
                  <a:sym typeface="Monotype Sorts" charset="2"/>
                </a:rPr>
                <a:t>Values </a:t>
              </a:r>
            </a:p>
          </p:txBody>
        </p:sp>
      </p:grpSp>
      <p:sp>
        <p:nvSpPr>
          <p:cNvPr id="47110" name="AutoShape 11"/>
          <p:cNvSpPr>
            <a:spLocks noChangeArrowheads="1"/>
          </p:cNvSpPr>
          <p:nvPr/>
        </p:nvSpPr>
        <p:spPr bwMode="blackWhite">
          <a:xfrm>
            <a:off x="2444750" y="4692650"/>
            <a:ext cx="377825" cy="176213"/>
          </a:xfrm>
          <a:prstGeom prst="rightArrow">
            <a:avLst>
              <a:gd name="adj1" fmla="val 55556"/>
              <a:gd name="adj2" fmla="val 72484"/>
            </a:avLst>
          </a:prstGeom>
          <a:solidFill>
            <a:schemeClr val="tx1"/>
          </a:solidFill>
          <a:ln w="19050">
            <a:noFill/>
            <a:miter lim="800000"/>
            <a:headEnd/>
            <a:tailEnd/>
          </a:ln>
        </p:spPr>
        <p:txBody>
          <a:bodyPr wrap="none" anchor="ctr"/>
          <a:lstStyle/>
          <a:p>
            <a:pPr algn="ctr" eaLnBrk="0" hangingPunct="0">
              <a:spcBef>
                <a:spcPct val="50000"/>
              </a:spcBef>
            </a:pPr>
            <a:endParaRPr lang="en-US" sz="1200">
              <a:solidFill>
                <a:srgbClr val="000000"/>
              </a:solidFill>
              <a:latin typeface="Arial" charset="0"/>
              <a:cs typeface="Arial" charset="0"/>
            </a:endParaRPr>
          </a:p>
        </p:txBody>
      </p:sp>
      <p:sp>
        <p:nvSpPr>
          <p:cNvPr id="47111" name="AutoShape 11"/>
          <p:cNvSpPr>
            <a:spLocks noChangeArrowheads="1"/>
          </p:cNvSpPr>
          <p:nvPr/>
        </p:nvSpPr>
        <p:spPr bwMode="blackWhite">
          <a:xfrm>
            <a:off x="3867150" y="4702175"/>
            <a:ext cx="377825" cy="176213"/>
          </a:xfrm>
          <a:prstGeom prst="rightArrow">
            <a:avLst>
              <a:gd name="adj1" fmla="val 55556"/>
              <a:gd name="adj2" fmla="val 72484"/>
            </a:avLst>
          </a:prstGeom>
          <a:solidFill>
            <a:schemeClr val="tx1"/>
          </a:solidFill>
          <a:ln w="19050">
            <a:noFill/>
            <a:miter lim="800000"/>
            <a:headEnd/>
            <a:tailEnd/>
          </a:ln>
        </p:spPr>
        <p:txBody>
          <a:bodyPr wrap="none" anchor="ctr"/>
          <a:lstStyle/>
          <a:p>
            <a:pPr algn="ctr" eaLnBrk="0" hangingPunct="0">
              <a:spcBef>
                <a:spcPct val="50000"/>
              </a:spcBef>
            </a:pPr>
            <a:endParaRPr lang="en-US" sz="1200">
              <a:solidFill>
                <a:srgbClr val="000000"/>
              </a:solidFill>
              <a:latin typeface="Arial" charset="0"/>
              <a:cs typeface="Arial" charset="0"/>
            </a:endParaRPr>
          </a:p>
        </p:txBody>
      </p:sp>
      <p:sp>
        <p:nvSpPr>
          <p:cNvPr id="47112" name="AutoShape 11"/>
          <p:cNvSpPr>
            <a:spLocks noChangeArrowheads="1"/>
          </p:cNvSpPr>
          <p:nvPr/>
        </p:nvSpPr>
        <p:spPr bwMode="blackWhite">
          <a:xfrm>
            <a:off x="5264150" y="4686300"/>
            <a:ext cx="377825" cy="176213"/>
          </a:xfrm>
          <a:prstGeom prst="rightArrow">
            <a:avLst>
              <a:gd name="adj1" fmla="val 55556"/>
              <a:gd name="adj2" fmla="val 72484"/>
            </a:avLst>
          </a:prstGeom>
          <a:solidFill>
            <a:schemeClr val="tx1"/>
          </a:solidFill>
          <a:ln w="19050">
            <a:noFill/>
            <a:miter lim="800000"/>
            <a:headEnd/>
            <a:tailEnd/>
          </a:ln>
        </p:spPr>
        <p:txBody>
          <a:bodyPr wrap="none" anchor="ctr"/>
          <a:lstStyle/>
          <a:p>
            <a:pPr algn="ctr" eaLnBrk="0" hangingPunct="0">
              <a:spcBef>
                <a:spcPct val="50000"/>
              </a:spcBef>
            </a:pPr>
            <a:endParaRPr lang="en-US" sz="1200">
              <a:solidFill>
                <a:srgbClr val="000000"/>
              </a:solidFill>
              <a:latin typeface="Arial" charset="0"/>
              <a:cs typeface="Arial" charset="0"/>
            </a:endParaRPr>
          </a:p>
        </p:txBody>
      </p:sp>
      <p:sp>
        <p:nvSpPr>
          <p:cNvPr id="47113" name="AutoShape 11"/>
          <p:cNvSpPr>
            <a:spLocks noChangeArrowheads="1"/>
          </p:cNvSpPr>
          <p:nvPr/>
        </p:nvSpPr>
        <p:spPr bwMode="blackWhite">
          <a:xfrm>
            <a:off x="6613525" y="4702175"/>
            <a:ext cx="377825" cy="176213"/>
          </a:xfrm>
          <a:prstGeom prst="rightArrow">
            <a:avLst>
              <a:gd name="adj1" fmla="val 55556"/>
              <a:gd name="adj2" fmla="val 72484"/>
            </a:avLst>
          </a:prstGeom>
          <a:solidFill>
            <a:schemeClr val="tx1"/>
          </a:solidFill>
          <a:ln w="19050">
            <a:noFill/>
            <a:miter lim="800000"/>
            <a:headEnd/>
            <a:tailEnd/>
          </a:ln>
        </p:spPr>
        <p:txBody>
          <a:bodyPr wrap="none" anchor="ctr"/>
          <a:lstStyle/>
          <a:p>
            <a:pPr algn="ctr" eaLnBrk="0" hangingPunct="0">
              <a:spcBef>
                <a:spcPct val="50000"/>
              </a:spcBef>
            </a:pPr>
            <a:endParaRPr lang="en-US" sz="1200">
              <a:solidFill>
                <a:srgbClr val="000000"/>
              </a:solidFill>
              <a:latin typeface="Arial" charset="0"/>
              <a:cs typeface="Arial" charset="0"/>
            </a:endParaRPr>
          </a:p>
        </p:txBody>
      </p:sp>
      <p:sp>
        <p:nvSpPr>
          <p:cNvPr id="47114" name="TextBox 8"/>
          <p:cNvSpPr txBox="1">
            <a:spLocks noChangeArrowheads="1"/>
          </p:cNvSpPr>
          <p:nvPr/>
        </p:nvSpPr>
        <p:spPr bwMode="auto">
          <a:xfrm>
            <a:off x="3048000" y="6400800"/>
            <a:ext cx="3429000" cy="304800"/>
          </a:xfrm>
          <a:prstGeom prst="rect">
            <a:avLst/>
          </a:prstGeom>
          <a:noFill/>
          <a:ln w="9525">
            <a:noFill/>
            <a:miter lim="800000"/>
            <a:headEnd/>
            <a:tailEnd/>
          </a:ln>
        </p:spPr>
        <p:txBody>
          <a:bodyPr>
            <a:spAutoFit/>
          </a:bodyPr>
          <a:lstStyle/>
          <a:p>
            <a:pPr eaLnBrk="0" hangingPunct="0"/>
            <a:r>
              <a:rPr lang="en-US" sz="1400"/>
              <a:t>Dr. Yacheng Sun, UC Boulder</a:t>
            </a:r>
          </a:p>
        </p:txBody>
      </p:sp>
      <p:sp>
        <p:nvSpPr>
          <p:cNvPr id="47115" name="Slide Number Placeholder 3"/>
          <p:cNvSpPr txBox="1">
            <a:spLocks noGrp="1"/>
          </p:cNvSpPr>
          <p:nvPr/>
        </p:nvSpPr>
        <p:spPr bwMode="auto">
          <a:xfrm>
            <a:off x="8686800" y="6348413"/>
            <a:ext cx="381000" cy="457200"/>
          </a:xfrm>
          <a:prstGeom prst="rect">
            <a:avLst/>
          </a:prstGeom>
          <a:noFill/>
          <a:ln w="9525">
            <a:noFill/>
            <a:miter lim="800000"/>
            <a:headEnd/>
            <a:tailEnd/>
          </a:ln>
        </p:spPr>
        <p:txBody>
          <a:bodyPr/>
          <a:lstStyle/>
          <a:p>
            <a:pPr algn="ctr" eaLnBrk="0" hangingPunct="0">
              <a:spcBef>
                <a:spcPct val="50000"/>
              </a:spcBef>
            </a:pPr>
            <a:fld id="{4EC36874-A316-4F9E-BDE0-531553EBF865}" type="slidenum">
              <a:rPr lang="en-US" sz="1200">
                <a:solidFill>
                  <a:srgbClr val="000000"/>
                </a:solidFill>
                <a:latin typeface="Arial" charset="0"/>
                <a:cs typeface="Arial" charset="0"/>
              </a:rPr>
              <a:pPr algn="ctr" eaLnBrk="0" hangingPunct="0">
                <a:spcBef>
                  <a:spcPct val="50000"/>
                </a:spcBef>
              </a:pPr>
              <a:t>19</a:t>
            </a:fld>
            <a:endParaRPr lang="en-US" sz="1200">
              <a:solidFill>
                <a:srgbClr val="000000"/>
              </a:solidFill>
              <a:latin typeface="Arial" charset="0"/>
              <a:cs typeface="Arial" charset="0"/>
            </a:endParaRPr>
          </a:p>
        </p:txBody>
      </p:sp>
    </p:spTree>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9" name="Text Box 5"/>
          <p:cNvSpPr txBox="1">
            <a:spLocks noChangeArrowheads="1"/>
          </p:cNvSpPr>
          <p:nvPr/>
        </p:nvSpPr>
        <p:spPr bwMode="auto">
          <a:xfrm>
            <a:off x="654050" y="827088"/>
            <a:ext cx="8108950" cy="5299075"/>
          </a:xfrm>
          <a:prstGeom prst="rect">
            <a:avLst/>
          </a:prstGeom>
          <a:noFill/>
          <a:ln w="9525">
            <a:noFill/>
            <a:miter lim="800000"/>
            <a:headEnd/>
            <a:tailEnd/>
          </a:ln>
        </p:spPr>
        <p:txBody>
          <a:bodyPr>
            <a:spAutoFit/>
          </a:bodyPr>
          <a:lstStyle/>
          <a:p>
            <a:pPr eaLnBrk="0" hangingPunct="0"/>
            <a:endParaRPr lang="en-US" sz="2300" b="1">
              <a:solidFill>
                <a:srgbClr val="800000"/>
              </a:solidFill>
              <a:latin typeface="Arial" charset="0"/>
            </a:endParaRPr>
          </a:p>
          <a:p>
            <a:pPr eaLnBrk="0" hangingPunct="0"/>
            <a:r>
              <a:rPr lang="en-US" sz="2300" b="1">
                <a:solidFill>
                  <a:srgbClr val="800000"/>
                </a:solidFill>
                <a:latin typeface="Arial" charset="0"/>
              </a:rPr>
              <a:t>Defining </a:t>
            </a:r>
            <a:r>
              <a:rPr lang="en-US" sz="2300" b="1" i="1">
                <a:solidFill>
                  <a:srgbClr val="800000"/>
                </a:solidFill>
                <a:latin typeface="Arial" charset="0"/>
              </a:rPr>
              <a:t>VALUE</a:t>
            </a:r>
            <a:endParaRPr lang="en-US" sz="2300" i="1">
              <a:latin typeface="Arial" charset="0"/>
            </a:endParaRPr>
          </a:p>
          <a:p>
            <a:pPr eaLnBrk="0" hangingPunct="0"/>
            <a:endParaRPr lang="en-US" sz="2300" b="1">
              <a:latin typeface="Arial" charset="0"/>
            </a:endParaRPr>
          </a:p>
          <a:p>
            <a:pPr eaLnBrk="0" hangingPunct="0"/>
            <a:r>
              <a:rPr lang="en-US" sz="2000" b="1">
                <a:latin typeface="Arial" charset="0"/>
              </a:rPr>
              <a:t>Use Value (Utility)</a:t>
            </a:r>
          </a:p>
          <a:p>
            <a:pPr eaLnBrk="0" hangingPunct="0"/>
            <a:endParaRPr lang="en-US" sz="2300">
              <a:latin typeface="Arial" charset="0"/>
            </a:endParaRPr>
          </a:p>
          <a:p>
            <a:pPr eaLnBrk="0" hangingPunct="0">
              <a:spcBef>
                <a:spcPct val="20000"/>
              </a:spcBef>
              <a:buClr>
                <a:schemeClr val="folHlink"/>
              </a:buClr>
              <a:buSzPct val="60000"/>
              <a:buFont typeface="Wingdings" pitchFamily="2" charset="2"/>
              <a:buChar char="n"/>
            </a:pPr>
            <a:r>
              <a:rPr lang="en-US" sz="2400">
                <a:latin typeface="Arial" charset="0"/>
              </a:rPr>
              <a:t> </a:t>
            </a:r>
            <a:r>
              <a:rPr lang="en-US" altLang="zh-CN" sz="2200">
                <a:ea typeface="宋体" pitchFamily="2" charset="-122"/>
              </a:rPr>
              <a:t>Savings gained from using a product/service offering</a:t>
            </a:r>
          </a:p>
          <a:p>
            <a:pPr eaLnBrk="0" hangingPunct="0">
              <a:spcBef>
                <a:spcPct val="20000"/>
              </a:spcBef>
              <a:buClr>
                <a:schemeClr val="folHlink"/>
              </a:buClr>
              <a:buSzPct val="60000"/>
              <a:buFont typeface="Wingdings" pitchFamily="2" charset="2"/>
              <a:buChar char="n"/>
            </a:pPr>
            <a:r>
              <a:rPr lang="en-US" altLang="zh-CN" sz="2200">
                <a:ea typeface="宋体" pitchFamily="2" charset="-122"/>
              </a:rPr>
              <a:t> Monetary gain from using a product/service offering</a:t>
            </a:r>
          </a:p>
          <a:p>
            <a:pPr eaLnBrk="0" hangingPunct="0">
              <a:spcBef>
                <a:spcPct val="20000"/>
              </a:spcBef>
              <a:buClr>
                <a:schemeClr val="folHlink"/>
              </a:buClr>
              <a:buSzPct val="60000"/>
              <a:buFont typeface="Wingdings" pitchFamily="2" charset="2"/>
              <a:buChar char="n"/>
            </a:pPr>
            <a:r>
              <a:rPr lang="en-US" altLang="zh-CN" sz="2200">
                <a:ea typeface="宋体" pitchFamily="2" charset="-122"/>
              </a:rPr>
              <a:t> Satisfaction received from using a product/service offering</a:t>
            </a:r>
          </a:p>
          <a:p>
            <a:pPr eaLnBrk="0" hangingPunct="0"/>
            <a:endParaRPr lang="en-US" sz="2300">
              <a:latin typeface="Arial" charset="0"/>
            </a:endParaRPr>
          </a:p>
          <a:p>
            <a:pPr eaLnBrk="0" hangingPunct="0"/>
            <a:r>
              <a:rPr lang="en-US" sz="2300" b="1">
                <a:latin typeface="Arial" charset="0"/>
              </a:rPr>
              <a:t>Economic Value/Exchange Value</a:t>
            </a:r>
          </a:p>
          <a:p>
            <a:pPr eaLnBrk="0" hangingPunct="0"/>
            <a:endParaRPr lang="en-US" sz="2300" b="1">
              <a:latin typeface="Arial" charset="0"/>
            </a:endParaRPr>
          </a:p>
          <a:p>
            <a:pPr eaLnBrk="0" hangingPunct="0">
              <a:spcBef>
                <a:spcPct val="20000"/>
              </a:spcBef>
              <a:buClr>
                <a:schemeClr val="folHlink"/>
              </a:buClr>
              <a:buSzPct val="60000"/>
              <a:buFont typeface="Wingdings" pitchFamily="2" charset="2"/>
              <a:buChar char="n"/>
            </a:pPr>
            <a:r>
              <a:rPr lang="en-US" altLang="zh-CN" sz="2200">
                <a:ea typeface="宋体" pitchFamily="2" charset="-122"/>
              </a:rPr>
              <a:t> Value based on substitutes/alternatives in marketplace</a:t>
            </a:r>
          </a:p>
          <a:p>
            <a:pPr eaLnBrk="0" hangingPunct="0">
              <a:spcBef>
                <a:spcPct val="20000"/>
              </a:spcBef>
              <a:buClr>
                <a:schemeClr val="folHlink"/>
              </a:buClr>
              <a:buSzPct val="60000"/>
              <a:buFont typeface="Wingdings" pitchFamily="2" charset="2"/>
              <a:buChar char="n"/>
            </a:pPr>
            <a:r>
              <a:rPr lang="en-US" altLang="zh-CN" sz="2200">
                <a:ea typeface="宋体" pitchFamily="2" charset="-122"/>
              </a:rPr>
              <a:t> Calculated using reference value and differentiation value</a:t>
            </a:r>
          </a:p>
          <a:p>
            <a:pPr eaLnBrk="0" hangingPunct="0">
              <a:spcBef>
                <a:spcPct val="20000"/>
              </a:spcBef>
              <a:buClr>
                <a:schemeClr val="folHlink"/>
              </a:buClr>
              <a:buSzPct val="60000"/>
            </a:pPr>
            <a:r>
              <a:rPr lang="en-US" altLang="zh-CN" sz="2200">
                <a:ea typeface="宋体" pitchFamily="2" charset="-122"/>
              </a:rPr>
              <a:t> </a:t>
            </a:r>
          </a:p>
        </p:txBody>
      </p:sp>
      <p:sp>
        <p:nvSpPr>
          <p:cNvPr id="49154" name="Slide Number Placeholder 3"/>
          <p:cNvSpPr txBox="1">
            <a:spLocks noGrp="1"/>
          </p:cNvSpPr>
          <p:nvPr/>
        </p:nvSpPr>
        <p:spPr bwMode="auto">
          <a:xfrm>
            <a:off x="7042150" y="6243638"/>
            <a:ext cx="1905000" cy="457200"/>
          </a:xfrm>
          <a:prstGeom prst="rect">
            <a:avLst/>
          </a:prstGeom>
          <a:noFill/>
          <a:ln w="9525">
            <a:noFill/>
            <a:miter lim="800000"/>
            <a:headEnd/>
            <a:tailEnd/>
          </a:ln>
        </p:spPr>
        <p:txBody>
          <a:bodyPr anchor="b"/>
          <a:lstStyle/>
          <a:p>
            <a:pPr algn="r"/>
            <a:fld id="{1C002B8A-CA1B-4A40-AA26-7CBDDE3232F5}" type="slidenum">
              <a:rPr lang="en-US" sz="1400"/>
              <a:pPr algn="r"/>
              <a:t>20</a:t>
            </a:fld>
            <a:endParaRPr lang="en-US" sz="1400"/>
          </a:p>
        </p:txBody>
      </p:sp>
      <p:sp>
        <p:nvSpPr>
          <p:cNvPr id="49155" name="TextBox 8"/>
          <p:cNvSpPr txBox="1">
            <a:spLocks noChangeArrowheads="1"/>
          </p:cNvSpPr>
          <p:nvPr/>
        </p:nvSpPr>
        <p:spPr bwMode="auto">
          <a:xfrm>
            <a:off x="2895600" y="6553200"/>
            <a:ext cx="3429000" cy="304800"/>
          </a:xfrm>
          <a:prstGeom prst="rect">
            <a:avLst/>
          </a:prstGeom>
          <a:noFill/>
          <a:ln w="9525">
            <a:noFill/>
            <a:miter lim="800000"/>
            <a:headEnd/>
            <a:tailEnd/>
          </a:ln>
        </p:spPr>
        <p:txBody>
          <a:bodyPr>
            <a:spAutoFit/>
          </a:bodyPr>
          <a:lstStyle/>
          <a:p>
            <a:pPr eaLnBrk="0" hangingPunct="0"/>
            <a:r>
              <a:rPr lang="en-US" sz="1400"/>
              <a:t>Dr. Yacheng Sun, UC Boulder</a:t>
            </a:r>
          </a:p>
        </p:txBody>
      </p:sp>
    </p:spTree>
  </p:cSld>
  <p:clrMapOvr>
    <a:masterClrMapping/>
  </p:clrMapOvr>
  <p:transition/>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77" name="Rectangle 2"/>
          <p:cNvSpPr>
            <a:spLocks noGrp="1" noChangeArrowheads="1"/>
          </p:cNvSpPr>
          <p:nvPr>
            <p:ph type="title" idx="4294967295"/>
          </p:nvPr>
        </p:nvSpPr>
        <p:spPr>
          <a:xfrm>
            <a:off x="381000" y="0"/>
            <a:ext cx="8610600" cy="784225"/>
          </a:xfrm>
        </p:spPr>
        <p:txBody>
          <a:bodyPr lIns="91440" tIns="45720" rIns="91440" bIns="45720"/>
          <a:lstStyle/>
          <a:p>
            <a:r>
              <a:rPr lang="en-US" altLang="zh-CN" smtClean="0"/>
              <a:t>Illustrating Value: Pricing of Market Research</a:t>
            </a:r>
          </a:p>
        </p:txBody>
      </p:sp>
      <p:sp>
        <p:nvSpPr>
          <p:cNvPr id="1382403" name="Rectangle 3"/>
          <p:cNvSpPr>
            <a:spLocks noGrp="1" noChangeArrowheads="1"/>
          </p:cNvSpPr>
          <p:nvPr>
            <p:ph type="body" idx="4294967295"/>
          </p:nvPr>
        </p:nvSpPr>
        <p:spPr>
          <a:xfrm>
            <a:off x="381000" y="1263650"/>
            <a:ext cx="7927975" cy="5181600"/>
          </a:xfrm>
        </p:spPr>
        <p:txBody>
          <a:bodyPr lIns="91440" rIns="91440"/>
          <a:lstStyle/>
          <a:p>
            <a:endParaRPr lang="en-US" altLang="zh-CN" sz="1400" smtClean="0">
              <a:ea typeface="宋体" pitchFamily="2" charset="-122"/>
            </a:endParaRPr>
          </a:p>
          <a:p>
            <a:endParaRPr lang="en-US" altLang="zh-CN" sz="1400" smtClean="0">
              <a:ea typeface="宋体" pitchFamily="2" charset="-122"/>
            </a:endParaRPr>
          </a:p>
          <a:p>
            <a:endParaRPr lang="en-US" altLang="zh-CN" sz="1400" smtClean="0">
              <a:ea typeface="宋体" pitchFamily="2" charset="-122"/>
            </a:endParaRPr>
          </a:p>
          <a:p>
            <a:endParaRPr lang="en-US" altLang="zh-CN" sz="1400" smtClean="0">
              <a:ea typeface="宋体" pitchFamily="2" charset="-122"/>
            </a:endParaRPr>
          </a:p>
          <a:p>
            <a:endParaRPr lang="en-US" altLang="zh-CN" sz="1400" smtClean="0">
              <a:ea typeface="宋体" pitchFamily="2" charset="-122"/>
            </a:endParaRPr>
          </a:p>
          <a:p>
            <a:endParaRPr lang="en-US" altLang="zh-CN" sz="1400" smtClean="0">
              <a:ea typeface="宋体" pitchFamily="2" charset="-122"/>
            </a:endParaRPr>
          </a:p>
          <a:p>
            <a:r>
              <a:rPr lang="en-US" altLang="zh-CN" sz="1300" smtClean="0">
                <a:ea typeface="宋体" pitchFamily="2" charset="-122"/>
              </a:rPr>
              <a:t>market research helps to provide information and </a:t>
            </a:r>
            <a:r>
              <a:rPr lang="en-US" altLang="zh-CN" sz="1300" smtClean="0">
                <a:solidFill>
                  <a:srgbClr val="FF0000"/>
                </a:solidFill>
                <a:ea typeface="宋体" pitchFamily="2" charset="-122"/>
              </a:rPr>
              <a:t>reduce uncertainty</a:t>
            </a:r>
            <a:r>
              <a:rPr lang="en-US" altLang="zh-CN" sz="1300" smtClean="0">
                <a:ea typeface="宋体" pitchFamily="2" charset="-122"/>
              </a:rPr>
              <a:t> in decision making  </a:t>
            </a:r>
          </a:p>
        </p:txBody>
      </p:sp>
      <p:sp>
        <p:nvSpPr>
          <p:cNvPr id="50179" name="Slide Number Placeholder 3"/>
          <p:cNvSpPr txBox="1">
            <a:spLocks noGrp="1"/>
          </p:cNvSpPr>
          <p:nvPr/>
        </p:nvSpPr>
        <p:spPr bwMode="auto">
          <a:xfrm>
            <a:off x="7042150" y="6243638"/>
            <a:ext cx="1905000" cy="457200"/>
          </a:xfrm>
          <a:prstGeom prst="rect">
            <a:avLst/>
          </a:prstGeom>
          <a:noFill/>
          <a:ln w="9525">
            <a:noFill/>
            <a:miter lim="800000"/>
            <a:headEnd/>
            <a:tailEnd/>
          </a:ln>
        </p:spPr>
        <p:txBody>
          <a:bodyPr anchor="b"/>
          <a:lstStyle/>
          <a:p>
            <a:pPr algn="r"/>
            <a:fld id="{3B6C0B6F-4491-4AAA-B067-A5F89FA94B1B}" type="slidenum">
              <a:rPr lang="en-US" sz="1400"/>
              <a:pPr algn="r"/>
              <a:t>21</a:t>
            </a:fld>
            <a:endParaRPr lang="en-US" sz="1400"/>
          </a:p>
        </p:txBody>
      </p:sp>
      <p:pic>
        <p:nvPicPr>
          <p:cNvPr id="50180" name="Picture 4"/>
          <p:cNvPicPr>
            <a:picLocks noChangeAspect="1" noChangeArrowheads="1"/>
          </p:cNvPicPr>
          <p:nvPr/>
        </p:nvPicPr>
        <p:blipFill>
          <a:blip r:embed="rId2" cstate="print"/>
          <a:srcRect/>
          <a:stretch>
            <a:fillRect/>
          </a:stretch>
        </p:blipFill>
        <p:spPr bwMode="auto">
          <a:xfrm>
            <a:off x="990600" y="2133600"/>
            <a:ext cx="1868488" cy="614363"/>
          </a:xfrm>
          <a:prstGeom prst="rect">
            <a:avLst/>
          </a:prstGeom>
          <a:noFill/>
          <a:ln w="9525">
            <a:noFill/>
            <a:miter lim="800000"/>
            <a:headEnd/>
            <a:tailEnd/>
          </a:ln>
        </p:spPr>
      </p:pic>
      <p:pic>
        <p:nvPicPr>
          <p:cNvPr id="50181" name="Picture 5"/>
          <p:cNvPicPr>
            <a:picLocks noChangeAspect="1" noChangeArrowheads="1"/>
          </p:cNvPicPr>
          <p:nvPr/>
        </p:nvPicPr>
        <p:blipFill>
          <a:blip r:embed="rId3" cstate="print"/>
          <a:srcRect/>
          <a:stretch>
            <a:fillRect/>
          </a:stretch>
        </p:blipFill>
        <p:spPr bwMode="auto">
          <a:xfrm>
            <a:off x="2971800" y="3124200"/>
            <a:ext cx="2286000" cy="627063"/>
          </a:xfrm>
          <a:prstGeom prst="rect">
            <a:avLst/>
          </a:prstGeom>
          <a:noFill/>
          <a:ln w="9525">
            <a:noFill/>
            <a:miter lim="800000"/>
            <a:headEnd/>
            <a:tailEnd/>
          </a:ln>
        </p:spPr>
      </p:pic>
      <p:pic>
        <p:nvPicPr>
          <p:cNvPr id="50182" name="Picture 6"/>
          <p:cNvPicPr>
            <a:picLocks noChangeAspect="1" noChangeArrowheads="1"/>
          </p:cNvPicPr>
          <p:nvPr/>
        </p:nvPicPr>
        <p:blipFill>
          <a:blip r:embed="rId4" cstate="print"/>
          <a:srcRect/>
          <a:stretch>
            <a:fillRect/>
          </a:stretch>
        </p:blipFill>
        <p:spPr bwMode="auto">
          <a:xfrm>
            <a:off x="5715000" y="3429000"/>
            <a:ext cx="1676400" cy="1006475"/>
          </a:xfrm>
          <a:prstGeom prst="rect">
            <a:avLst/>
          </a:prstGeom>
          <a:noFill/>
          <a:ln w="9525">
            <a:noFill/>
            <a:miter lim="800000"/>
            <a:headEnd/>
            <a:tailEnd/>
          </a:ln>
        </p:spPr>
      </p:pic>
      <p:pic>
        <p:nvPicPr>
          <p:cNvPr id="50183" name="Picture 7"/>
          <p:cNvPicPr>
            <a:picLocks noChangeAspect="1" noChangeArrowheads="1"/>
          </p:cNvPicPr>
          <p:nvPr/>
        </p:nvPicPr>
        <p:blipFill>
          <a:blip r:embed="rId5" cstate="print"/>
          <a:srcRect/>
          <a:stretch>
            <a:fillRect/>
          </a:stretch>
        </p:blipFill>
        <p:spPr bwMode="auto">
          <a:xfrm>
            <a:off x="1905000" y="3733800"/>
            <a:ext cx="914400" cy="914400"/>
          </a:xfrm>
          <a:prstGeom prst="rect">
            <a:avLst/>
          </a:prstGeom>
          <a:noFill/>
          <a:ln w="9525">
            <a:noFill/>
            <a:miter lim="800000"/>
            <a:headEnd/>
            <a:tailEnd/>
          </a:ln>
        </p:spPr>
      </p:pic>
      <p:pic>
        <p:nvPicPr>
          <p:cNvPr id="50184" name="Picture 8"/>
          <p:cNvPicPr>
            <a:picLocks noChangeAspect="1" noChangeArrowheads="1"/>
          </p:cNvPicPr>
          <p:nvPr/>
        </p:nvPicPr>
        <p:blipFill>
          <a:blip r:embed="rId6" cstate="print"/>
          <a:srcRect/>
          <a:stretch>
            <a:fillRect/>
          </a:stretch>
        </p:blipFill>
        <p:spPr bwMode="auto">
          <a:xfrm>
            <a:off x="5181600" y="2057400"/>
            <a:ext cx="2190750" cy="790575"/>
          </a:xfrm>
          <a:prstGeom prst="rect">
            <a:avLst/>
          </a:prstGeom>
          <a:noFill/>
          <a:ln w="9525">
            <a:noFill/>
            <a:miter lim="800000"/>
            <a:headEnd/>
            <a:tailEnd/>
          </a:ln>
        </p:spPr>
      </p:pic>
      <p:sp>
        <p:nvSpPr>
          <p:cNvPr id="50185" name="TextBox 8"/>
          <p:cNvSpPr txBox="1">
            <a:spLocks noChangeArrowheads="1"/>
          </p:cNvSpPr>
          <p:nvPr/>
        </p:nvSpPr>
        <p:spPr bwMode="auto">
          <a:xfrm>
            <a:off x="3048000" y="6553200"/>
            <a:ext cx="3429000" cy="304800"/>
          </a:xfrm>
          <a:prstGeom prst="rect">
            <a:avLst/>
          </a:prstGeom>
          <a:noFill/>
          <a:ln w="9525">
            <a:noFill/>
            <a:miter lim="800000"/>
            <a:headEnd/>
            <a:tailEnd/>
          </a:ln>
        </p:spPr>
        <p:txBody>
          <a:bodyPr>
            <a:spAutoFit/>
          </a:bodyPr>
          <a:lstStyle/>
          <a:p>
            <a:pPr eaLnBrk="0" hangingPunct="0"/>
            <a:r>
              <a:rPr lang="en-US" sz="1400"/>
              <a:t>Dr. Yacheng Sun, UC Boulder</a:t>
            </a:r>
          </a:p>
        </p:txBody>
      </p:sp>
    </p:spTree>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1" name="Title 1"/>
          <p:cNvSpPr>
            <a:spLocks noGrp="1"/>
          </p:cNvSpPr>
          <p:nvPr>
            <p:ph type="title" idx="4294967295"/>
          </p:nvPr>
        </p:nvSpPr>
        <p:spPr/>
        <p:txBody>
          <a:bodyPr lIns="91440" tIns="45720" rIns="91440" bIns="45720"/>
          <a:lstStyle/>
          <a:p>
            <a:r>
              <a:rPr lang="en-US" altLang="zh-CN" smtClean="0"/>
              <a:t>Calculation </a:t>
            </a:r>
          </a:p>
        </p:txBody>
      </p:sp>
      <p:sp>
        <p:nvSpPr>
          <p:cNvPr id="51202" name="Content Placeholder 2"/>
          <p:cNvSpPr>
            <a:spLocks noGrp="1"/>
          </p:cNvSpPr>
          <p:nvPr>
            <p:ph idx="4294967295"/>
          </p:nvPr>
        </p:nvSpPr>
        <p:spPr>
          <a:xfrm>
            <a:off x="533400" y="1295400"/>
            <a:ext cx="8077200" cy="1258888"/>
          </a:xfrm>
        </p:spPr>
        <p:txBody>
          <a:bodyPr lIns="91440" rIns="91440"/>
          <a:lstStyle/>
          <a:p>
            <a:pPr>
              <a:spcBef>
                <a:spcPct val="0"/>
              </a:spcBef>
            </a:pPr>
            <a:r>
              <a:rPr lang="en-US" altLang="zh-CN" sz="2000" smtClean="0">
                <a:latin typeface="Tahoma" pitchFamily="34" charset="0"/>
                <a:ea typeface="宋体" pitchFamily="2" charset="-122"/>
              </a:rPr>
              <a:t>1. 		Identify the status quo course of action when no 			market research is available, by calculating expected 			revenue and/or expected cost. </a:t>
            </a:r>
          </a:p>
          <a:p>
            <a:endParaRPr lang="en-US" sz="2000" smtClean="0">
              <a:latin typeface="Tahoma" pitchFamily="34" charset="0"/>
              <a:ea typeface="宋体" pitchFamily="2" charset="-122"/>
            </a:endParaRPr>
          </a:p>
          <a:p>
            <a:pPr>
              <a:buFont typeface="Wingdings" pitchFamily="2" charset="2"/>
              <a:buNone/>
            </a:pPr>
            <a:endParaRPr lang="en-US" sz="2000" smtClean="0">
              <a:latin typeface="Tahoma" pitchFamily="34" charset="0"/>
              <a:ea typeface="宋体" pitchFamily="2" charset="-122"/>
            </a:endParaRPr>
          </a:p>
        </p:txBody>
      </p:sp>
      <p:sp>
        <p:nvSpPr>
          <p:cNvPr id="4" name="Rectangle 3"/>
          <p:cNvSpPr>
            <a:spLocks noChangeArrowheads="1"/>
          </p:cNvSpPr>
          <p:nvPr/>
        </p:nvSpPr>
        <p:spPr bwMode="auto">
          <a:xfrm>
            <a:off x="914400" y="2743200"/>
            <a:ext cx="7391400" cy="701675"/>
          </a:xfrm>
          <a:prstGeom prst="rect">
            <a:avLst/>
          </a:prstGeom>
          <a:noFill/>
          <a:ln w="9525">
            <a:noFill/>
            <a:miter lim="800000"/>
            <a:headEnd/>
            <a:tailEnd/>
          </a:ln>
        </p:spPr>
        <p:txBody>
          <a:bodyPr>
            <a:spAutoFit/>
          </a:bodyPr>
          <a:lstStyle/>
          <a:p>
            <a:pPr eaLnBrk="0" hangingPunct="0">
              <a:buFont typeface="Wingdings" pitchFamily="2" charset="2"/>
              <a:buNone/>
            </a:pPr>
            <a:r>
              <a:rPr lang="en-US" altLang="zh-CN" sz="2000">
                <a:ea typeface="宋体" pitchFamily="2" charset="-122"/>
              </a:rPr>
              <a:t>2. 	Identify the scenario in which market research can 	change  the course of action and the associated odds. </a:t>
            </a:r>
          </a:p>
        </p:txBody>
      </p:sp>
      <p:sp>
        <p:nvSpPr>
          <p:cNvPr id="5" name="Rectangle 4"/>
          <p:cNvSpPr>
            <a:spLocks noChangeArrowheads="1"/>
          </p:cNvSpPr>
          <p:nvPr/>
        </p:nvSpPr>
        <p:spPr bwMode="auto">
          <a:xfrm>
            <a:off x="914400" y="3962400"/>
            <a:ext cx="7315200" cy="396875"/>
          </a:xfrm>
          <a:prstGeom prst="rect">
            <a:avLst/>
          </a:prstGeom>
          <a:noFill/>
          <a:ln w="9525">
            <a:noFill/>
            <a:miter lim="800000"/>
            <a:headEnd/>
            <a:tailEnd/>
          </a:ln>
        </p:spPr>
        <p:txBody>
          <a:bodyPr>
            <a:spAutoFit/>
          </a:bodyPr>
          <a:lstStyle/>
          <a:p>
            <a:pPr eaLnBrk="0" hangingPunct="0">
              <a:buFont typeface="Wingdings" pitchFamily="2" charset="2"/>
              <a:buNone/>
            </a:pPr>
            <a:r>
              <a:rPr lang="en-US" altLang="zh-CN" sz="2000">
                <a:ea typeface="宋体" pitchFamily="2" charset="-122"/>
              </a:rPr>
              <a:t>3. 	Determine the gain conditional on that scenario. </a:t>
            </a:r>
          </a:p>
        </p:txBody>
      </p:sp>
      <p:sp>
        <p:nvSpPr>
          <p:cNvPr id="6" name="Rectangle 5"/>
          <p:cNvSpPr>
            <a:spLocks noChangeArrowheads="1"/>
          </p:cNvSpPr>
          <p:nvPr/>
        </p:nvSpPr>
        <p:spPr bwMode="auto">
          <a:xfrm>
            <a:off x="914400" y="5029200"/>
            <a:ext cx="7315200" cy="701675"/>
          </a:xfrm>
          <a:prstGeom prst="rect">
            <a:avLst/>
          </a:prstGeom>
          <a:noFill/>
          <a:ln w="9525">
            <a:noFill/>
            <a:miter lim="800000"/>
            <a:headEnd/>
            <a:tailEnd/>
          </a:ln>
        </p:spPr>
        <p:txBody>
          <a:bodyPr>
            <a:spAutoFit/>
          </a:bodyPr>
          <a:lstStyle/>
          <a:p>
            <a:pPr eaLnBrk="0" hangingPunct="0">
              <a:buFont typeface="Wingdings" pitchFamily="2" charset="2"/>
              <a:buNone/>
            </a:pPr>
            <a:r>
              <a:rPr lang="en-US" altLang="zh-CN" sz="2000">
                <a:ea typeface="宋体" pitchFamily="2" charset="-122"/>
              </a:rPr>
              <a:t>4. 	Multiply the conditional gain and the probability for the   	occurrence of the scenario.</a:t>
            </a:r>
          </a:p>
        </p:txBody>
      </p:sp>
      <p:sp>
        <p:nvSpPr>
          <p:cNvPr id="51206" name="Slide Number Placeholder 6"/>
          <p:cNvSpPr txBox="1">
            <a:spLocks noGrp="1"/>
          </p:cNvSpPr>
          <p:nvPr/>
        </p:nvSpPr>
        <p:spPr bwMode="auto">
          <a:xfrm>
            <a:off x="7042150" y="6243638"/>
            <a:ext cx="1905000" cy="457200"/>
          </a:xfrm>
          <a:prstGeom prst="rect">
            <a:avLst/>
          </a:prstGeom>
          <a:noFill/>
          <a:ln w="9525">
            <a:noFill/>
            <a:miter lim="800000"/>
            <a:headEnd/>
            <a:tailEnd/>
          </a:ln>
        </p:spPr>
        <p:txBody>
          <a:bodyPr anchor="b"/>
          <a:lstStyle/>
          <a:p>
            <a:pPr algn="r"/>
            <a:fld id="{05F714B3-6C16-4A95-98D5-5020C1597EA4}" type="slidenum">
              <a:rPr lang="en-US" sz="1400"/>
              <a:pPr algn="r"/>
              <a:t>22</a:t>
            </a:fld>
            <a:endParaRPr lang="en-US" sz="1400"/>
          </a:p>
        </p:txBody>
      </p:sp>
      <p:sp>
        <p:nvSpPr>
          <p:cNvPr id="51207" name="TextBox 8"/>
          <p:cNvSpPr txBox="1">
            <a:spLocks noChangeArrowheads="1"/>
          </p:cNvSpPr>
          <p:nvPr/>
        </p:nvSpPr>
        <p:spPr bwMode="auto">
          <a:xfrm>
            <a:off x="3048000" y="6553200"/>
            <a:ext cx="3429000" cy="304800"/>
          </a:xfrm>
          <a:prstGeom prst="rect">
            <a:avLst/>
          </a:prstGeom>
          <a:noFill/>
          <a:ln w="9525">
            <a:noFill/>
            <a:miter lim="800000"/>
            <a:headEnd/>
            <a:tailEnd/>
          </a:ln>
        </p:spPr>
        <p:txBody>
          <a:bodyPr>
            <a:spAutoFit/>
          </a:bodyPr>
          <a:lstStyle/>
          <a:p>
            <a:pPr eaLnBrk="0" hangingPunct="0"/>
            <a:r>
              <a:rPr lang="en-US" sz="1400"/>
              <a:t>Dr. Yacheng Sun, UC Boulder</a:t>
            </a:r>
          </a:p>
        </p:txBody>
      </p:sp>
    </p:spTree>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225" name="TextBox 7"/>
          <p:cNvSpPr txBox="1">
            <a:spLocks noChangeArrowheads="1"/>
          </p:cNvSpPr>
          <p:nvPr/>
        </p:nvSpPr>
        <p:spPr bwMode="auto">
          <a:xfrm>
            <a:off x="1579563" y="5765800"/>
            <a:ext cx="533400" cy="338138"/>
          </a:xfrm>
          <a:prstGeom prst="rect">
            <a:avLst/>
          </a:prstGeom>
          <a:noFill/>
          <a:ln w="9525">
            <a:noFill/>
            <a:miter lim="800000"/>
            <a:headEnd/>
            <a:tailEnd/>
          </a:ln>
        </p:spPr>
        <p:txBody>
          <a:bodyPr>
            <a:spAutoFit/>
          </a:bodyPr>
          <a:lstStyle/>
          <a:p>
            <a:pPr eaLnBrk="0" hangingPunct="0"/>
            <a:r>
              <a:rPr lang="en-US" sz="1600" b="1">
                <a:latin typeface="Times Bold Italic"/>
                <a:cs typeface="Arial" charset="0"/>
              </a:rPr>
              <a:t>0</a:t>
            </a:r>
          </a:p>
        </p:txBody>
      </p:sp>
      <p:cxnSp>
        <p:nvCxnSpPr>
          <p:cNvPr id="52226" name="Straight Connector 13"/>
          <p:cNvCxnSpPr>
            <a:cxnSpLocks noChangeShapeType="1"/>
          </p:cNvCxnSpPr>
          <p:nvPr/>
        </p:nvCxnSpPr>
        <p:spPr bwMode="auto">
          <a:xfrm>
            <a:off x="2895600" y="5029200"/>
            <a:ext cx="0" cy="0"/>
          </a:xfrm>
          <a:prstGeom prst="line">
            <a:avLst/>
          </a:prstGeom>
          <a:noFill/>
          <a:ln w="9525" algn="ctr">
            <a:solidFill>
              <a:schemeClr val="tx1"/>
            </a:solidFill>
            <a:round/>
            <a:headEnd/>
            <a:tailEnd/>
          </a:ln>
        </p:spPr>
      </p:cxnSp>
      <p:grpSp>
        <p:nvGrpSpPr>
          <p:cNvPr id="52227" name="Group 37"/>
          <p:cNvGrpSpPr>
            <a:grpSpLocks/>
          </p:cNvGrpSpPr>
          <p:nvPr/>
        </p:nvGrpSpPr>
        <p:grpSpPr bwMode="auto">
          <a:xfrm>
            <a:off x="944563" y="1827213"/>
            <a:ext cx="7902575" cy="4300537"/>
            <a:chOff x="936593" y="1228489"/>
            <a:chExt cx="7902607" cy="4300681"/>
          </a:xfrm>
        </p:grpSpPr>
        <p:cxnSp>
          <p:nvCxnSpPr>
            <p:cNvPr id="52241" name="Straight Arrow Connector 4"/>
            <p:cNvCxnSpPr>
              <a:cxnSpLocks noChangeShapeType="1"/>
            </p:cNvCxnSpPr>
            <p:nvPr/>
          </p:nvCxnSpPr>
          <p:spPr bwMode="auto">
            <a:xfrm>
              <a:off x="1714500" y="5088523"/>
              <a:ext cx="6324600" cy="0"/>
            </a:xfrm>
            <a:prstGeom prst="straightConnector1">
              <a:avLst/>
            </a:prstGeom>
            <a:noFill/>
            <a:ln w="22225" algn="ctr">
              <a:solidFill>
                <a:schemeClr val="tx1"/>
              </a:solidFill>
              <a:round/>
              <a:headEnd/>
              <a:tailEnd type="arrow" w="med" len="med"/>
            </a:ln>
          </p:spPr>
        </p:cxnSp>
        <p:cxnSp>
          <p:nvCxnSpPr>
            <p:cNvPr id="52242" name="Straight Arrow Connector 6"/>
            <p:cNvCxnSpPr>
              <a:cxnSpLocks noChangeShapeType="1"/>
            </p:cNvCxnSpPr>
            <p:nvPr/>
          </p:nvCxnSpPr>
          <p:spPr bwMode="auto">
            <a:xfrm flipV="1">
              <a:off x="2022999" y="1371600"/>
              <a:ext cx="0" cy="4147074"/>
            </a:xfrm>
            <a:prstGeom prst="straightConnector1">
              <a:avLst/>
            </a:prstGeom>
            <a:noFill/>
            <a:ln w="22225" algn="ctr">
              <a:solidFill>
                <a:schemeClr val="tx1"/>
              </a:solidFill>
              <a:round/>
              <a:headEnd/>
              <a:tailEnd type="arrow" w="med" len="med"/>
            </a:ln>
          </p:spPr>
        </p:cxnSp>
        <p:sp>
          <p:nvSpPr>
            <p:cNvPr id="52243" name="TextBox 8"/>
            <p:cNvSpPr txBox="1">
              <a:spLocks noChangeArrowheads="1"/>
            </p:cNvSpPr>
            <p:nvPr/>
          </p:nvSpPr>
          <p:spPr bwMode="auto">
            <a:xfrm>
              <a:off x="7239000" y="5190616"/>
              <a:ext cx="1600200" cy="338554"/>
            </a:xfrm>
            <a:prstGeom prst="rect">
              <a:avLst/>
            </a:prstGeom>
            <a:noFill/>
            <a:ln w="9525">
              <a:noFill/>
              <a:miter lim="800000"/>
              <a:headEnd/>
              <a:tailEnd/>
            </a:ln>
          </p:spPr>
          <p:txBody>
            <a:bodyPr>
              <a:spAutoFit/>
            </a:bodyPr>
            <a:lstStyle/>
            <a:p>
              <a:pPr eaLnBrk="0" hangingPunct="0"/>
              <a:r>
                <a:rPr lang="en-US" sz="1600" b="1">
                  <a:latin typeface="Times Bold Italic"/>
                  <a:cs typeface="Arial" charset="0"/>
                </a:rPr>
                <a:t>Prob. of Success</a:t>
              </a:r>
            </a:p>
          </p:txBody>
        </p:sp>
        <p:sp>
          <p:nvSpPr>
            <p:cNvPr id="52244" name="TextBox 9"/>
            <p:cNvSpPr txBox="1">
              <a:spLocks noChangeArrowheads="1"/>
            </p:cNvSpPr>
            <p:nvPr/>
          </p:nvSpPr>
          <p:spPr bwMode="auto">
            <a:xfrm>
              <a:off x="936593" y="1228489"/>
              <a:ext cx="1108599" cy="584775"/>
            </a:xfrm>
            <a:prstGeom prst="rect">
              <a:avLst/>
            </a:prstGeom>
            <a:noFill/>
            <a:ln w="9525">
              <a:noFill/>
              <a:miter lim="800000"/>
              <a:headEnd/>
              <a:tailEnd/>
            </a:ln>
          </p:spPr>
          <p:txBody>
            <a:bodyPr>
              <a:spAutoFit/>
            </a:bodyPr>
            <a:lstStyle/>
            <a:p>
              <a:pPr eaLnBrk="0" hangingPunct="0"/>
              <a:r>
                <a:rPr lang="en-US" sz="1600" b="1">
                  <a:latin typeface="Times Bold Italic"/>
                  <a:cs typeface="Arial" charset="0"/>
                </a:rPr>
                <a:t>Value of MR</a:t>
              </a:r>
            </a:p>
          </p:txBody>
        </p:sp>
        <p:sp>
          <p:nvSpPr>
            <p:cNvPr id="52245" name="TextBox 11"/>
            <p:cNvSpPr txBox="1">
              <a:spLocks noChangeArrowheads="1"/>
            </p:cNvSpPr>
            <p:nvPr/>
          </p:nvSpPr>
          <p:spPr bwMode="auto">
            <a:xfrm>
              <a:off x="6739631" y="5147430"/>
              <a:ext cx="533400" cy="338554"/>
            </a:xfrm>
            <a:prstGeom prst="rect">
              <a:avLst/>
            </a:prstGeom>
            <a:noFill/>
            <a:ln w="9525">
              <a:noFill/>
              <a:miter lim="800000"/>
              <a:headEnd/>
              <a:tailEnd/>
            </a:ln>
          </p:spPr>
          <p:txBody>
            <a:bodyPr>
              <a:spAutoFit/>
            </a:bodyPr>
            <a:lstStyle/>
            <a:p>
              <a:pPr eaLnBrk="0" hangingPunct="0"/>
              <a:r>
                <a:rPr lang="en-US" sz="1600" b="1">
                  <a:latin typeface="Times Bold Italic"/>
                  <a:cs typeface="Arial" charset="0"/>
                </a:rPr>
                <a:t>1.0</a:t>
              </a:r>
            </a:p>
          </p:txBody>
        </p:sp>
        <p:cxnSp>
          <p:nvCxnSpPr>
            <p:cNvPr id="52246" name="Straight Connector 15"/>
            <p:cNvCxnSpPr>
              <a:cxnSpLocks noChangeShapeType="1"/>
            </p:cNvCxnSpPr>
            <p:nvPr/>
          </p:nvCxnSpPr>
          <p:spPr bwMode="auto">
            <a:xfrm>
              <a:off x="2877845" y="4987782"/>
              <a:ext cx="0" cy="100741"/>
            </a:xfrm>
            <a:prstGeom prst="line">
              <a:avLst/>
            </a:prstGeom>
            <a:noFill/>
            <a:ln w="9525" algn="ctr">
              <a:solidFill>
                <a:schemeClr val="tx1"/>
              </a:solidFill>
              <a:round/>
              <a:headEnd/>
              <a:tailEnd/>
            </a:ln>
          </p:spPr>
        </p:cxnSp>
        <p:cxnSp>
          <p:nvCxnSpPr>
            <p:cNvPr id="52247" name="Straight Connector 17"/>
            <p:cNvCxnSpPr>
              <a:cxnSpLocks noChangeShapeType="1"/>
            </p:cNvCxnSpPr>
            <p:nvPr/>
          </p:nvCxnSpPr>
          <p:spPr bwMode="auto">
            <a:xfrm>
              <a:off x="3832934" y="4995064"/>
              <a:ext cx="0" cy="93459"/>
            </a:xfrm>
            <a:prstGeom prst="line">
              <a:avLst/>
            </a:prstGeom>
            <a:noFill/>
            <a:ln w="9525" algn="ctr">
              <a:solidFill>
                <a:schemeClr val="tx1"/>
              </a:solidFill>
              <a:round/>
              <a:headEnd/>
              <a:tailEnd/>
            </a:ln>
          </p:spPr>
        </p:cxnSp>
        <p:cxnSp>
          <p:nvCxnSpPr>
            <p:cNvPr id="52248" name="Straight Connector 18"/>
            <p:cNvCxnSpPr>
              <a:cxnSpLocks noChangeShapeType="1"/>
            </p:cNvCxnSpPr>
            <p:nvPr/>
          </p:nvCxnSpPr>
          <p:spPr bwMode="auto">
            <a:xfrm>
              <a:off x="4876800" y="4987782"/>
              <a:ext cx="0" cy="100741"/>
            </a:xfrm>
            <a:prstGeom prst="line">
              <a:avLst/>
            </a:prstGeom>
            <a:noFill/>
            <a:ln w="9525" algn="ctr">
              <a:solidFill>
                <a:schemeClr val="tx1"/>
              </a:solidFill>
              <a:round/>
              <a:headEnd/>
              <a:tailEnd/>
            </a:ln>
          </p:spPr>
        </p:cxnSp>
        <p:cxnSp>
          <p:nvCxnSpPr>
            <p:cNvPr id="52249" name="Straight Connector 19"/>
            <p:cNvCxnSpPr>
              <a:cxnSpLocks noChangeShapeType="1"/>
            </p:cNvCxnSpPr>
            <p:nvPr/>
          </p:nvCxnSpPr>
          <p:spPr bwMode="auto">
            <a:xfrm>
              <a:off x="5943600" y="4995064"/>
              <a:ext cx="0" cy="100741"/>
            </a:xfrm>
            <a:prstGeom prst="line">
              <a:avLst/>
            </a:prstGeom>
            <a:noFill/>
            <a:ln w="9525" algn="ctr">
              <a:solidFill>
                <a:schemeClr val="tx1"/>
              </a:solidFill>
              <a:round/>
              <a:headEnd/>
              <a:tailEnd/>
            </a:ln>
          </p:spPr>
        </p:cxnSp>
        <p:cxnSp>
          <p:nvCxnSpPr>
            <p:cNvPr id="52250" name="Straight Connector 24"/>
            <p:cNvCxnSpPr>
              <a:cxnSpLocks noChangeShapeType="1"/>
            </p:cNvCxnSpPr>
            <p:nvPr/>
          </p:nvCxnSpPr>
          <p:spPr bwMode="auto">
            <a:xfrm>
              <a:off x="6934200" y="4955743"/>
              <a:ext cx="0" cy="100741"/>
            </a:xfrm>
            <a:prstGeom prst="line">
              <a:avLst/>
            </a:prstGeom>
            <a:noFill/>
            <a:ln w="9525" algn="ctr">
              <a:solidFill>
                <a:schemeClr val="tx1"/>
              </a:solidFill>
              <a:round/>
              <a:headEnd/>
              <a:tailEnd/>
            </a:ln>
          </p:spPr>
        </p:cxnSp>
        <p:sp>
          <p:nvSpPr>
            <p:cNvPr id="52251" name="TextBox 25"/>
            <p:cNvSpPr txBox="1">
              <a:spLocks noChangeArrowheads="1"/>
            </p:cNvSpPr>
            <p:nvPr/>
          </p:nvSpPr>
          <p:spPr bwMode="auto">
            <a:xfrm>
              <a:off x="5676900" y="5147846"/>
              <a:ext cx="533400" cy="338554"/>
            </a:xfrm>
            <a:prstGeom prst="rect">
              <a:avLst/>
            </a:prstGeom>
            <a:noFill/>
            <a:ln w="9525">
              <a:noFill/>
              <a:miter lim="800000"/>
              <a:headEnd/>
              <a:tailEnd/>
            </a:ln>
          </p:spPr>
          <p:txBody>
            <a:bodyPr>
              <a:spAutoFit/>
            </a:bodyPr>
            <a:lstStyle/>
            <a:p>
              <a:pPr eaLnBrk="0" hangingPunct="0"/>
              <a:r>
                <a:rPr lang="en-US" sz="1600" b="1">
                  <a:latin typeface="Times Bold Italic"/>
                  <a:cs typeface="Arial" charset="0"/>
                </a:rPr>
                <a:t>0.8</a:t>
              </a:r>
            </a:p>
          </p:txBody>
        </p:sp>
        <p:sp>
          <p:nvSpPr>
            <p:cNvPr id="52252" name="TextBox 26"/>
            <p:cNvSpPr txBox="1">
              <a:spLocks noChangeArrowheads="1"/>
            </p:cNvSpPr>
            <p:nvPr/>
          </p:nvSpPr>
          <p:spPr bwMode="auto">
            <a:xfrm>
              <a:off x="4610100" y="5147846"/>
              <a:ext cx="533400" cy="338554"/>
            </a:xfrm>
            <a:prstGeom prst="rect">
              <a:avLst/>
            </a:prstGeom>
            <a:noFill/>
            <a:ln w="9525">
              <a:noFill/>
              <a:miter lim="800000"/>
              <a:headEnd/>
              <a:tailEnd/>
            </a:ln>
          </p:spPr>
          <p:txBody>
            <a:bodyPr>
              <a:spAutoFit/>
            </a:bodyPr>
            <a:lstStyle/>
            <a:p>
              <a:pPr eaLnBrk="0" hangingPunct="0"/>
              <a:r>
                <a:rPr lang="en-US" sz="1600" b="1">
                  <a:latin typeface="Times Bold Italic"/>
                  <a:cs typeface="Arial" charset="0"/>
                </a:rPr>
                <a:t>0.6</a:t>
              </a:r>
            </a:p>
          </p:txBody>
        </p:sp>
        <p:sp>
          <p:nvSpPr>
            <p:cNvPr id="52253" name="TextBox 27"/>
            <p:cNvSpPr txBox="1">
              <a:spLocks noChangeArrowheads="1"/>
            </p:cNvSpPr>
            <p:nvPr/>
          </p:nvSpPr>
          <p:spPr bwMode="auto">
            <a:xfrm>
              <a:off x="3566234" y="5160746"/>
              <a:ext cx="533400" cy="338554"/>
            </a:xfrm>
            <a:prstGeom prst="rect">
              <a:avLst/>
            </a:prstGeom>
            <a:noFill/>
            <a:ln w="9525">
              <a:noFill/>
              <a:miter lim="800000"/>
              <a:headEnd/>
              <a:tailEnd/>
            </a:ln>
          </p:spPr>
          <p:txBody>
            <a:bodyPr>
              <a:spAutoFit/>
            </a:bodyPr>
            <a:lstStyle/>
            <a:p>
              <a:pPr eaLnBrk="0" hangingPunct="0"/>
              <a:r>
                <a:rPr lang="en-US" sz="1600" b="1">
                  <a:latin typeface="Times Bold Italic"/>
                  <a:cs typeface="Arial" charset="0"/>
                </a:rPr>
                <a:t>0.4</a:t>
              </a:r>
            </a:p>
          </p:txBody>
        </p:sp>
        <p:sp>
          <p:nvSpPr>
            <p:cNvPr id="52254" name="TextBox 28"/>
            <p:cNvSpPr txBox="1">
              <a:spLocks noChangeArrowheads="1"/>
            </p:cNvSpPr>
            <p:nvPr/>
          </p:nvSpPr>
          <p:spPr bwMode="auto">
            <a:xfrm>
              <a:off x="2611145" y="5160746"/>
              <a:ext cx="533400" cy="338554"/>
            </a:xfrm>
            <a:prstGeom prst="rect">
              <a:avLst/>
            </a:prstGeom>
            <a:noFill/>
            <a:ln w="9525">
              <a:noFill/>
              <a:miter lim="800000"/>
              <a:headEnd/>
              <a:tailEnd/>
            </a:ln>
          </p:spPr>
          <p:txBody>
            <a:bodyPr>
              <a:spAutoFit/>
            </a:bodyPr>
            <a:lstStyle/>
            <a:p>
              <a:pPr eaLnBrk="0" hangingPunct="0"/>
              <a:r>
                <a:rPr lang="en-US" sz="1600" b="1">
                  <a:latin typeface="Times Bold Italic"/>
                  <a:cs typeface="Arial" charset="0"/>
                </a:rPr>
                <a:t>0.2</a:t>
              </a:r>
            </a:p>
          </p:txBody>
        </p:sp>
        <p:cxnSp>
          <p:nvCxnSpPr>
            <p:cNvPr id="52255" name="Straight Connector 30"/>
            <p:cNvCxnSpPr>
              <a:cxnSpLocks noChangeShapeType="1"/>
            </p:cNvCxnSpPr>
            <p:nvPr/>
          </p:nvCxnSpPr>
          <p:spPr bwMode="auto">
            <a:xfrm>
              <a:off x="2022999" y="4200617"/>
              <a:ext cx="110601" cy="0"/>
            </a:xfrm>
            <a:prstGeom prst="line">
              <a:avLst/>
            </a:prstGeom>
            <a:noFill/>
            <a:ln w="9525" algn="ctr">
              <a:solidFill>
                <a:schemeClr val="tx1"/>
              </a:solidFill>
              <a:round/>
              <a:headEnd/>
              <a:tailEnd/>
            </a:ln>
          </p:spPr>
        </p:cxnSp>
        <p:cxnSp>
          <p:nvCxnSpPr>
            <p:cNvPr id="52256" name="Straight Connector 33"/>
            <p:cNvCxnSpPr>
              <a:cxnSpLocks noChangeShapeType="1"/>
            </p:cNvCxnSpPr>
            <p:nvPr/>
          </p:nvCxnSpPr>
          <p:spPr bwMode="auto">
            <a:xfrm>
              <a:off x="2025403" y="3344361"/>
              <a:ext cx="110601" cy="0"/>
            </a:xfrm>
            <a:prstGeom prst="line">
              <a:avLst/>
            </a:prstGeom>
            <a:noFill/>
            <a:ln w="9525" algn="ctr">
              <a:solidFill>
                <a:schemeClr val="tx1"/>
              </a:solidFill>
              <a:round/>
              <a:headEnd/>
              <a:tailEnd/>
            </a:ln>
          </p:spPr>
        </p:cxnSp>
        <p:cxnSp>
          <p:nvCxnSpPr>
            <p:cNvPr id="52257" name="Straight Connector 34"/>
            <p:cNvCxnSpPr>
              <a:cxnSpLocks noChangeShapeType="1"/>
            </p:cNvCxnSpPr>
            <p:nvPr/>
          </p:nvCxnSpPr>
          <p:spPr bwMode="auto">
            <a:xfrm>
              <a:off x="1994700" y="2590800"/>
              <a:ext cx="110601" cy="0"/>
            </a:xfrm>
            <a:prstGeom prst="line">
              <a:avLst/>
            </a:prstGeom>
            <a:noFill/>
            <a:ln w="9525" algn="ctr">
              <a:solidFill>
                <a:schemeClr val="tx1"/>
              </a:solidFill>
              <a:round/>
              <a:headEnd/>
              <a:tailEnd/>
            </a:ln>
          </p:spPr>
        </p:cxnSp>
        <p:cxnSp>
          <p:nvCxnSpPr>
            <p:cNvPr id="52258" name="Straight Connector 36"/>
            <p:cNvCxnSpPr>
              <a:cxnSpLocks noChangeShapeType="1"/>
            </p:cNvCxnSpPr>
            <p:nvPr/>
          </p:nvCxnSpPr>
          <p:spPr bwMode="auto">
            <a:xfrm>
              <a:off x="2029101" y="1828800"/>
              <a:ext cx="110601" cy="0"/>
            </a:xfrm>
            <a:prstGeom prst="line">
              <a:avLst/>
            </a:prstGeom>
            <a:noFill/>
            <a:ln w="9525" algn="ctr">
              <a:solidFill>
                <a:schemeClr val="tx1"/>
              </a:solidFill>
              <a:round/>
              <a:headEnd/>
              <a:tailEnd/>
            </a:ln>
          </p:spPr>
        </p:cxnSp>
      </p:grpSp>
      <p:sp>
        <p:nvSpPr>
          <p:cNvPr id="52228" name="TextBox 38"/>
          <p:cNvSpPr txBox="1">
            <a:spLocks noChangeArrowheads="1"/>
          </p:cNvSpPr>
          <p:nvPr/>
        </p:nvSpPr>
        <p:spPr bwMode="auto">
          <a:xfrm>
            <a:off x="1485900" y="4697413"/>
            <a:ext cx="533400" cy="338137"/>
          </a:xfrm>
          <a:prstGeom prst="rect">
            <a:avLst/>
          </a:prstGeom>
          <a:noFill/>
          <a:ln w="9525">
            <a:noFill/>
            <a:miter lim="800000"/>
            <a:headEnd/>
            <a:tailEnd/>
          </a:ln>
        </p:spPr>
        <p:txBody>
          <a:bodyPr>
            <a:spAutoFit/>
          </a:bodyPr>
          <a:lstStyle/>
          <a:p>
            <a:pPr eaLnBrk="0" hangingPunct="0"/>
            <a:r>
              <a:rPr lang="en-US" sz="1600" b="1">
                <a:latin typeface="Times Bold Italic"/>
                <a:cs typeface="Arial" charset="0"/>
              </a:rPr>
              <a:t>0.2</a:t>
            </a:r>
          </a:p>
        </p:txBody>
      </p:sp>
      <p:sp>
        <p:nvSpPr>
          <p:cNvPr id="52229" name="TextBox 39"/>
          <p:cNvSpPr txBox="1">
            <a:spLocks noChangeArrowheads="1"/>
          </p:cNvSpPr>
          <p:nvPr/>
        </p:nvSpPr>
        <p:spPr bwMode="auto">
          <a:xfrm>
            <a:off x="1479550" y="3822700"/>
            <a:ext cx="533400" cy="338138"/>
          </a:xfrm>
          <a:prstGeom prst="rect">
            <a:avLst/>
          </a:prstGeom>
          <a:noFill/>
          <a:ln w="9525">
            <a:noFill/>
            <a:miter lim="800000"/>
            <a:headEnd/>
            <a:tailEnd/>
          </a:ln>
        </p:spPr>
        <p:txBody>
          <a:bodyPr>
            <a:spAutoFit/>
          </a:bodyPr>
          <a:lstStyle/>
          <a:p>
            <a:pPr eaLnBrk="0" hangingPunct="0"/>
            <a:r>
              <a:rPr lang="en-US" sz="1600" b="1">
                <a:latin typeface="Times Bold Italic"/>
                <a:cs typeface="Arial" charset="0"/>
              </a:rPr>
              <a:t>0.4</a:t>
            </a:r>
          </a:p>
        </p:txBody>
      </p:sp>
      <p:sp>
        <p:nvSpPr>
          <p:cNvPr id="52230" name="TextBox 40"/>
          <p:cNvSpPr txBox="1">
            <a:spLocks noChangeArrowheads="1"/>
          </p:cNvSpPr>
          <p:nvPr/>
        </p:nvSpPr>
        <p:spPr bwMode="auto">
          <a:xfrm>
            <a:off x="1485900" y="3033713"/>
            <a:ext cx="533400" cy="338137"/>
          </a:xfrm>
          <a:prstGeom prst="rect">
            <a:avLst/>
          </a:prstGeom>
          <a:noFill/>
          <a:ln w="9525">
            <a:noFill/>
            <a:miter lim="800000"/>
            <a:headEnd/>
            <a:tailEnd/>
          </a:ln>
        </p:spPr>
        <p:txBody>
          <a:bodyPr>
            <a:spAutoFit/>
          </a:bodyPr>
          <a:lstStyle/>
          <a:p>
            <a:pPr eaLnBrk="0" hangingPunct="0"/>
            <a:r>
              <a:rPr lang="en-US" sz="1600" b="1">
                <a:latin typeface="Times Bold Italic"/>
                <a:cs typeface="Arial" charset="0"/>
              </a:rPr>
              <a:t>0.6</a:t>
            </a:r>
          </a:p>
        </p:txBody>
      </p:sp>
      <p:sp>
        <p:nvSpPr>
          <p:cNvPr id="52231" name="TextBox 41"/>
          <p:cNvSpPr txBox="1">
            <a:spLocks noChangeArrowheads="1"/>
          </p:cNvSpPr>
          <p:nvPr/>
        </p:nvSpPr>
        <p:spPr bwMode="auto">
          <a:xfrm>
            <a:off x="1506538" y="2303463"/>
            <a:ext cx="533400" cy="338137"/>
          </a:xfrm>
          <a:prstGeom prst="rect">
            <a:avLst/>
          </a:prstGeom>
          <a:noFill/>
          <a:ln w="9525">
            <a:noFill/>
            <a:miter lim="800000"/>
            <a:headEnd/>
            <a:tailEnd/>
          </a:ln>
        </p:spPr>
        <p:txBody>
          <a:bodyPr>
            <a:spAutoFit/>
          </a:bodyPr>
          <a:lstStyle/>
          <a:p>
            <a:pPr eaLnBrk="0" hangingPunct="0"/>
            <a:r>
              <a:rPr lang="en-US" sz="1600" b="1">
                <a:latin typeface="Times Bold Italic"/>
                <a:cs typeface="Arial" charset="0"/>
              </a:rPr>
              <a:t>0.8</a:t>
            </a:r>
          </a:p>
        </p:txBody>
      </p:sp>
      <p:sp>
        <p:nvSpPr>
          <p:cNvPr id="52232" name="Oval 42"/>
          <p:cNvSpPr>
            <a:spLocks noChangeArrowheads="1"/>
          </p:cNvSpPr>
          <p:nvPr/>
        </p:nvSpPr>
        <p:spPr bwMode="auto">
          <a:xfrm>
            <a:off x="5918200" y="2282825"/>
            <a:ext cx="76200" cy="76200"/>
          </a:xfrm>
          <a:prstGeom prst="ellipse">
            <a:avLst/>
          </a:prstGeom>
          <a:solidFill>
            <a:srgbClr val="FF0000"/>
          </a:solidFill>
          <a:ln w="9525" algn="ctr">
            <a:solidFill>
              <a:schemeClr val="tx1"/>
            </a:solidFill>
            <a:round/>
            <a:headEnd/>
            <a:tailEnd/>
          </a:ln>
        </p:spPr>
        <p:txBody>
          <a:bodyPr/>
          <a:lstStyle/>
          <a:p>
            <a:pPr eaLnBrk="0" hangingPunct="0"/>
            <a:endParaRPr lang="en-US">
              <a:cs typeface="Arial" charset="0"/>
            </a:endParaRPr>
          </a:p>
        </p:txBody>
      </p:sp>
      <p:cxnSp>
        <p:nvCxnSpPr>
          <p:cNvPr id="52233" name="Straight Connector 44"/>
          <p:cNvCxnSpPr>
            <a:cxnSpLocks noChangeShapeType="1"/>
            <a:endCxn id="52232" idx="1"/>
          </p:cNvCxnSpPr>
          <p:nvPr/>
        </p:nvCxnSpPr>
        <p:spPr bwMode="auto">
          <a:xfrm flipV="1">
            <a:off x="2006600" y="2293938"/>
            <a:ext cx="3922713" cy="3414712"/>
          </a:xfrm>
          <a:prstGeom prst="line">
            <a:avLst/>
          </a:prstGeom>
          <a:noFill/>
          <a:ln w="22225" algn="ctr">
            <a:solidFill>
              <a:schemeClr val="tx1"/>
            </a:solidFill>
            <a:prstDash val="dash"/>
            <a:round/>
            <a:headEnd/>
            <a:tailEnd/>
          </a:ln>
        </p:spPr>
      </p:cxnSp>
      <p:sp>
        <p:nvSpPr>
          <p:cNvPr id="52234" name="Oval 45"/>
          <p:cNvSpPr>
            <a:spLocks noChangeArrowheads="1"/>
          </p:cNvSpPr>
          <p:nvPr/>
        </p:nvSpPr>
        <p:spPr bwMode="auto">
          <a:xfrm>
            <a:off x="6400800" y="3916363"/>
            <a:ext cx="76200" cy="76200"/>
          </a:xfrm>
          <a:prstGeom prst="ellipse">
            <a:avLst/>
          </a:prstGeom>
          <a:solidFill>
            <a:srgbClr val="FF0000"/>
          </a:solidFill>
          <a:ln w="9525" algn="ctr">
            <a:solidFill>
              <a:schemeClr val="tx1"/>
            </a:solidFill>
            <a:round/>
            <a:headEnd/>
            <a:tailEnd/>
          </a:ln>
        </p:spPr>
        <p:txBody>
          <a:bodyPr/>
          <a:lstStyle/>
          <a:p>
            <a:pPr eaLnBrk="0" hangingPunct="0"/>
            <a:endParaRPr lang="en-US">
              <a:cs typeface="Arial" charset="0"/>
            </a:endParaRPr>
          </a:p>
        </p:txBody>
      </p:sp>
      <p:sp>
        <p:nvSpPr>
          <p:cNvPr id="52235" name="Oval 47"/>
          <p:cNvSpPr>
            <a:spLocks noChangeArrowheads="1"/>
          </p:cNvSpPr>
          <p:nvPr/>
        </p:nvSpPr>
        <p:spPr bwMode="auto">
          <a:xfrm>
            <a:off x="4452938" y="3527425"/>
            <a:ext cx="76200" cy="76200"/>
          </a:xfrm>
          <a:prstGeom prst="ellipse">
            <a:avLst/>
          </a:prstGeom>
          <a:solidFill>
            <a:srgbClr val="FF0000"/>
          </a:solidFill>
          <a:ln w="9525" algn="ctr">
            <a:solidFill>
              <a:schemeClr val="tx1"/>
            </a:solidFill>
            <a:round/>
            <a:headEnd/>
            <a:tailEnd/>
          </a:ln>
        </p:spPr>
        <p:txBody>
          <a:bodyPr/>
          <a:lstStyle/>
          <a:p>
            <a:pPr eaLnBrk="0" hangingPunct="0"/>
            <a:endParaRPr lang="en-US">
              <a:cs typeface="Arial" charset="0"/>
            </a:endParaRPr>
          </a:p>
        </p:txBody>
      </p:sp>
      <p:cxnSp>
        <p:nvCxnSpPr>
          <p:cNvPr id="52236" name="Straight Connector 50"/>
          <p:cNvCxnSpPr>
            <a:cxnSpLocks noChangeShapeType="1"/>
            <a:stCxn id="52232" idx="4"/>
          </p:cNvCxnSpPr>
          <p:nvPr/>
        </p:nvCxnSpPr>
        <p:spPr bwMode="auto">
          <a:xfrm>
            <a:off x="5956300" y="2359025"/>
            <a:ext cx="985838" cy="3328988"/>
          </a:xfrm>
          <a:prstGeom prst="line">
            <a:avLst/>
          </a:prstGeom>
          <a:noFill/>
          <a:ln w="22225" algn="ctr">
            <a:solidFill>
              <a:schemeClr val="tx1"/>
            </a:solidFill>
            <a:prstDash val="dash"/>
            <a:round/>
            <a:headEnd/>
            <a:tailEnd/>
          </a:ln>
        </p:spPr>
      </p:cxnSp>
      <p:sp>
        <p:nvSpPr>
          <p:cNvPr id="52237" name="Oval 54"/>
          <p:cNvSpPr>
            <a:spLocks noChangeArrowheads="1"/>
          </p:cNvSpPr>
          <p:nvPr/>
        </p:nvSpPr>
        <p:spPr bwMode="auto">
          <a:xfrm>
            <a:off x="1995488" y="5632450"/>
            <a:ext cx="76200" cy="76200"/>
          </a:xfrm>
          <a:prstGeom prst="ellipse">
            <a:avLst/>
          </a:prstGeom>
          <a:solidFill>
            <a:srgbClr val="FF0000"/>
          </a:solidFill>
          <a:ln w="9525" algn="ctr">
            <a:solidFill>
              <a:schemeClr val="tx1"/>
            </a:solidFill>
            <a:round/>
            <a:headEnd/>
            <a:tailEnd/>
          </a:ln>
        </p:spPr>
        <p:txBody>
          <a:bodyPr/>
          <a:lstStyle/>
          <a:p>
            <a:pPr eaLnBrk="0" hangingPunct="0"/>
            <a:endParaRPr lang="en-US">
              <a:cs typeface="Arial" charset="0"/>
            </a:endParaRPr>
          </a:p>
        </p:txBody>
      </p:sp>
      <p:sp>
        <p:nvSpPr>
          <p:cNvPr id="52238" name="Oval 55"/>
          <p:cNvSpPr>
            <a:spLocks noChangeArrowheads="1"/>
          </p:cNvSpPr>
          <p:nvPr/>
        </p:nvSpPr>
        <p:spPr bwMode="auto">
          <a:xfrm>
            <a:off x="6904038" y="5645150"/>
            <a:ext cx="76200" cy="76200"/>
          </a:xfrm>
          <a:prstGeom prst="ellipse">
            <a:avLst/>
          </a:prstGeom>
          <a:solidFill>
            <a:srgbClr val="FF0000"/>
          </a:solidFill>
          <a:ln w="9525" algn="ctr">
            <a:solidFill>
              <a:schemeClr val="tx1"/>
            </a:solidFill>
            <a:round/>
            <a:headEnd/>
            <a:tailEnd/>
          </a:ln>
        </p:spPr>
        <p:txBody>
          <a:bodyPr/>
          <a:lstStyle/>
          <a:p>
            <a:pPr eaLnBrk="0" hangingPunct="0"/>
            <a:endParaRPr lang="en-US">
              <a:cs typeface="Arial" charset="0"/>
            </a:endParaRPr>
          </a:p>
        </p:txBody>
      </p:sp>
      <p:sp>
        <p:nvSpPr>
          <p:cNvPr id="52239" name="Rectangle 16"/>
          <p:cNvSpPr txBox="1">
            <a:spLocks noGrp="1" noChangeArrowheads="1"/>
          </p:cNvSpPr>
          <p:nvPr/>
        </p:nvSpPr>
        <p:spPr bwMode="auto">
          <a:xfrm>
            <a:off x="6934200" y="6248400"/>
            <a:ext cx="1905000" cy="457200"/>
          </a:xfrm>
          <a:prstGeom prst="rect">
            <a:avLst/>
          </a:prstGeom>
          <a:noFill/>
          <a:ln w="9525">
            <a:noFill/>
            <a:miter lim="800000"/>
            <a:headEnd/>
            <a:tailEnd/>
          </a:ln>
        </p:spPr>
        <p:txBody>
          <a:bodyPr anchor="b"/>
          <a:lstStyle/>
          <a:p>
            <a:pPr algn="r"/>
            <a:fld id="{347BD5FB-665D-4EB2-96AB-2CFF0443F25D}" type="slidenum">
              <a:rPr lang="en-US" sz="1400">
                <a:solidFill>
                  <a:schemeClr val="bg2"/>
                </a:solidFill>
                <a:cs typeface="Arial" charset="0"/>
              </a:rPr>
              <a:pPr algn="r"/>
              <a:t>23</a:t>
            </a:fld>
            <a:endParaRPr lang="en-US" sz="1400">
              <a:solidFill>
                <a:schemeClr val="bg2"/>
              </a:solidFill>
              <a:cs typeface="Arial" charset="0"/>
            </a:endParaRPr>
          </a:p>
        </p:txBody>
      </p:sp>
      <p:sp>
        <p:nvSpPr>
          <p:cNvPr id="52240" name="TextBox 8"/>
          <p:cNvSpPr txBox="1">
            <a:spLocks noChangeArrowheads="1"/>
          </p:cNvSpPr>
          <p:nvPr/>
        </p:nvSpPr>
        <p:spPr bwMode="auto">
          <a:xfrm>
            <a:off x="2895600" y="6553200"/>
            <a:ext cx="3429000" cy="304800"/>
          </a:xfrm>
          <a:prstGeom prst="rect">
            <a:avLst/>
          </a:prstGeom>
          <a:noFill/>
          <a:ln w="9525">
            <a:noFill/>
            <a:miter lim="800000"/>
            <a:headEnd/>
            <a:tailEnd/>
          </a:ln>
        </p:spPr>
        <p:txBody>
          <a:bodyPr>
            <a:spAutoFit/>
          </a:bodyPr>
          <a:lstStyle/>
          <a:p>
            <a:pPr eaLnBrk="0" hangingPunct="0"/>
            <a:r>
              <a:rPr lang="en-US" sz="1400"/>
              <a:t>Dr. Yacheng Sun, UC Boulder</a:t>
            </a:r>
          </a:p>
        </p:txBody>
      </p:sp>
    </p:spTree>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249" name="Rectangle 2"/>
          <p:cNvSpPr>
            <a:spLocks noGrp="1" noChangeArrowheads="1"/>
          </p:cNvSpPr>
          <p:nvPr>
            <p:ph type="title" idx="4294967295"/>
          </p:nvPr>
        </p:nvSpPr>
        <p:spPr>
          <a:xfrm>
            <a:off x="469900" y="419100"/>
            <a:ext cx="8267700" cy="331788"/>
          </a:xfrm>
        </p:spPr>
        <p:txBody>
          <a:bodyPr/>
          <a:lstStyle/>
          <a:p>
            <a:r>
              <a:rPr lang="en-US" smtClean="0"/>
              <a:t>Techniques for Measuring Price Sensitivity</a:t>
            </a:r>
          </a:p>
        </p:txBody>
      </p:sp>
      <p:graphicFrame>
        <p:nvGraphicFramePr>
          <p:cNvPr id="52248" name="Group 24"/>
          <p:cNvGraphicFramePr>
            <a:graphicFrameLocks noGrp="1"/>
          </p:cNvGraphicFramePr>
          <p:nvPr/>
        </p:nvGraphicFramePr>
        <p:xfrm>
          <a:off x="457200" y="1981200"/>
          <a:ext cx="8143875" cy="4016375"/>
        </p:xfrm>
        <a:graphic>
          <a:graphicData uri="http://schemas.openxmlformats.org/drawingml/2006/table">
            <a:tbl>
              <a:tblPr/>
              <a:tblGrid>
                <a:gridCol w="2714625"/>
                <a:gridCol w="2714625"/>
                <a:gridCol w="2714625"/>
              </a:tblGrid>
              <a:tr h="822325">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r>
                        <a:rPr kumimoji="0" lang="en-US" sz="2000" b="0" i="1" u="none" strike="noStrike" cap="none" normalizeH="0" baseline="0" smtClean="0">
                          <a:ln>
                            <a:noFill/>
                          </a:ln>
                          <a:solidFill>
                            <a:schemeClr val="bg1"/>
                          </a:solidFill>
                          <a:effectLst/>
                          <a:latin typeface="Arial" charset="0"/>
                          <a:ea typeface="MS PGothic" pitchFamily="34" charset="-128"/>
                          <a:cs typeface="Arial" charset="0"/>
                        </a:rPr>
                        <a:t>Variable Measured</a:t>
                      </a:r>
                    </a:p>
                  </a:txBody>
                  <a:tcPr marT="45712" marB="45712" anchor="ct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solidFill>
                      <a:srgbClr val="355D7E"/>
                    </a:solidFill>
                  </a:tcPr>
                </a:tc>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r>
                        <a:rPr kumimoji="0" lang="en-US" sz="2000" b="0" i="1" u="none" strike="noStrike" cap="none" normalizeH="0" baseline="0" smtClean="0">
                          <a:ln>
                            <a:noFill/>
                          </a:ln>
                          <a:solidFill>
                            <a:schemeClr val="bg1"/>
                          </a:solidFill>
                          <a:effectLst/>
                          <a:latin typeface="Arial" charset="0"/>
                          <a:ea typeface="MS PGothic" pitchFamily="34" charset="-128"/>
                          <a:cs typeface="Arial" charset="0"/>
                        </a:rPr>
                        <a:t>Uncontrolled</a:t>
                      </a:r>
                    </a:p>
                  </a:txBody>
                  <a:tcPr marT="45712" marB="4571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solidFill>
                      <a:srgbClr val="355D7E"/>
                    </a:solidFill>
                  </a:tcPr>
                </a:tc>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r>
                        <a:rPr kumimoji="0" lang="en-US" sz="2000" b="0" i="1" u="none" strike="noStrike" cap="none" normalizeH="0" baseline="0" smtClean="0">
                          <a:ln>
                            <a:noFill/>
                          </a:ln>
                          <a:solidFill>
                            <a:schemeClr val="bg1"/>
                          </a:solidFill>
                          <a:effectLst/>
                          <a:latin typeface="Arial" charset="0"/>
                          <a:ea typeface="MS PGothic" pitchFamily="34" charset="-128"/>
                          <a:cs typeface="Arial" charset="0"/>
                        </a:rPr>
                        <a:t>Experimentally Controlled</a:t>
                      </a:r>
                    </a:p>
                  </a:txBody>
                  <a:tcPr marT="45712" marB="45712" anchor="ct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solidFill>
                      <a:srgbClr val="355D7E"/>
                    </a:solidFill>
                  </a:tcPr>
                </a:tc>
              </a:tr>
              <a:tr h="1460500">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r>
                        <a:rPr kumimoji="0" lang="en-US" sz="2000" b="1" i="0" u="none" strike="noStrike" cap="none" normalizeH="0" baseline="0" smtClean="0">
                          <a:ln>
                            <a:noFill/>
                          </a:ln>
                          <a:solidFill>
                            <a:schemeClr val="tx1"/>
                          </a:solidFill>
                          <a:effectLst/>
                          <a:latin typeface="Arial" charset="0"/>
                          <a:ea typeface="MS PGothic" pitchFamily="34" charset="-128"/>
                          <a:cs typeface="Arial" charset="0"/>
                        </a:rPr>
                        <a:t>Actual Purchases</a:t>
                      </a:r>
                    </a:p>
                  </a:txBody>
                  <a:tcPr marT="45712" marB="45712" anchor="ct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solidFill>
                      <a:srgbClr val="FAE3A4"/>
                    </a:solidFill>
                  </a:tcPr>
                </a:tc>
                <a:tc>
                  <a:txBody>
                    <a:bodyPr/>
                    <a:lstStyle/>
                    <a:p>
                      <a:pPr marL="0" marR="0" lvl="0" indent="0" algn="ctr" defTabSz="914400" rtl="0" eaLnBrk="1" fontAlgn="base" latinLnBrk="0" hangingPunct="1">
                        <a:lnSpc>
                          <a:spcPct val="100000"/>
                        </a:lnSpc>
                        <a:spcBef>
                          <a:spcPct val="20000"/>
                        </a:spcBef>
                        <a:spcAft>
                          <a:spcPct val="0"/>
                        </a:spcAft>
                        <a:buClrTx/>
                        <a:buSzTx/>
                        <a:buFontTx/>
                        <a:buNone/>
                        <a:tabLst>
                          <a:tab pos="185738" algn="l"/>
                        </a:tabLst>
                      </a:pPr>
                      <a:r>
                        <a:rPr kumimoji="0" lang="en-US" sz="2000" b="0" i="0" u="none" strike="noStrike" cap="none" normalizeH="0" baseline="0" smtClean="0">
                          <a:ln>
                            <a:noFill/>
                          </a:ln>
                          <a:solidFill>
                            <a:schemeClr val="tx1"/>
                          </a:solidFill>
                          <a:effectLst/>
                          <a:latin typeface="Arial" charset="0"/>
                          <a:ea typeface="MS PGothic" pitchFamily="34" charset="-128"/>
                          <a:cs typeface="Arial" charset="0"/>
                        </a:rPr>
                        <a:t>•	Historical Sales Data</a:t>
                      </a:r>
                    </a:p>
                    <a:p>
                      <a:pPr marL="0" marR="0" lvl="0" indent="0" algn="ctr" defTabSz="914400" rtl="0" eaLnBrk="1" fontAlgn="base" latinLnBrk="0" hangingPunct="1">
                        <a:lnSpc>
                          <a:spcPct val="100000"/>
                        </a:lnSpc>
                        <a:spcBef>
                          <a:spcPct val="20000"/>
                        </a:spcBef>
                        <a:spcAft>
                          <a:spcPct val="0"/>
                        </a:spcAft>
                        <a:buClrTx/>
                        <a:buSzTx/>
                        <a:buFontTx/>
                        <a:buNone/>
                        <a:tabLst>
                          <a:tab pos="185738" algn="l"/>
                        </a:tabLst>
                      </a:pPr>
                      <a:r>
                        <a:rPr kumimoji="0" lang="en-US" sz="2000" b="0" i="0" u="none" strike="noStrike" cap="none" normalizeH="0" baseline="0" smtClean="0">
                          <a:ln>
                            <a:noFill/>
                          </a:ln>
                          <a:solidFill>
                            <a:schemeClr val="tx1"/>
                          </a:solidFill>
                          <a:effectLst/>
                          <a:latin typeface="Arial" charset="0"/>
                          <a:ea typeface="MS PGothic" pitchFamily="34" charset="-128"/>
                          <a:cs typeface="Arial" charset="0"/>
                        </a:rPr>
                        <a:t>•	Panel Data</a:t>
                      </a:r>
                    </a:p>
                    <a:p>
                      <a:pPr marL="0" marR="0" lvl="0" indent="0" algn="ctr" defTabSz="914400" rtl="0" eaLnBrk="1" fontAlgn="base" latinLnBrk="0" hangingPunct="1">
                        <a:lnSpc>
                          <a:spcPct val="100000"/>
                        </a:lnSpc>
                        <a:spcBef>
                          <a:spcPct val="20000"/>
                        </a:spcBef>
                        <a:spcAft>
                          <a:spcPct val="0"/>
                        </a:spcAft>
                        <a:buClrTx/>
                        <a:buSzTx/>
                        <a:buFontTx/>
                        <a:buNone/>
                        <a:tabLst>
                          <a:tab pos="185738" algn="l"/>
                        </a:tabLst>
                      </a:pPr>
                      <a:r>
                        <a:rPr kumimoji="0" lang="en-US" sz="2000" b="0" i="0" u="none" strike="noStrike" cap="none" normalizeH="0" baseline="0" smtClean="0">
                          <a:ln>
                            <a:noFill/>
                          </a:ln>
                          <a:solidFill>
                            <a:schemeClr val="tx1"/>
                          </a:solidFill>
                          <a:effectLst/>
                          <a:latin typeface="Arial" charset="0"/>
                          <a:ea typeface="MS PGothic" pitchFamily="34" charset="-128"/>
                          <a:cs typeface="Arial" charset="0"/>
                        </a:rPr>
                        <a:t>•	Store Scanner Data</a:t>
                      </a:r>
                    </a:p>
                  </a:txBody>
                  <a:tcPr marT="45712" marB="4571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185738" marR="0" lvl="0" indent="-185738" algn="ctr" defTabSz="914400" rtl="0" eaLnBrk="1" fontAlgn="base" latinLnBrk="0" hangingPunct="1">
                        <a:lnSpc>
                          <a:spcPct val="100000"/>
                        </a:lnSpc>
                        <a:spcBef>
                          <a:spcPct val="20000"/>
                        </a:spcBef>
                        <a:spcAft>
                          <a:spcPct val="0"/>
                        </a:spcAft>
                        <a:buClrTx/>
                        <a:buSzTx/>
                        <a:buFontTx/>
                        <a:buNone/>
                        <a:tabLst>
                          <a:tab pos="185738" algn="l"/>
                        </a:tabLst>
                      </a:pPr>
                      <a:r>
                        <a:rPr kumimoji="0" lang="en-US" sz="2000" b="0" i="0" u="none" strike="noStrike" cap="none" normalizeH="0" baseline="0" smtClean="0">
                          <a:ln>
                            <a:noFill/>
                          </a:ln>
                          <a:solidFill>
                            <a:schemeClr val="tx1"/>
                          </a:solidFill>
                          <a:effectLst/>
                          <a:latin typeface="Arial" charset="0"/>
                          <a:ea typeface="MS PGothic" pitchFamily="34" charset="-128"/>
                          <a:cs typeface="Arial" charset="0"/>
                        </a:rPr>
                        <a:t>•	In-store Experiments</a:t>
                      </a:r>
                    </a:p>
                    <a:p>
                      <a:pPr marL="185738" marR="0" lvl="0" indent="-185738" algn="ctr" defTabSz="914400" rtl="0" eaLnBrk="1" fontAlgn="base" latinLnBrk="0" hangingPunct="1">
                        <a:lnSpc>
                          <a:spcPct val="100000"/>
                        </a:lnSpc>
                        <a:spcBef>
                          <a:spcPct val="20000"/>
                        </a:spcBef>
                        <a:spcAft>
                          <a:spcPct val="0"/>
                        </a:spcAft>
                        <a:buClrTx/>
                        <a:buSzTx/>
                        <a:buFontTx/>
                        <a:buNone/>
                        <a:tabLst>
                          <a:tab pos="185738" algn="l"/>
                        </a:tabLst>
                      </a:pPr>
                      <a:r>
                        <a:rPr kumimoji="0" lang="en-US" sz="2000" b="0" i="0" u="none" strike="noStrike" cap="none" normalizeH="0" baseline="0" smtClean="0">
                          <a:ln>
                            <a:noFill/>
                          </a:ln>
                          <a:solidFill>
                            <a:schemeClr val="tx1"/>
                          </a:solidFill>
                          <a:effectLst/>
                          <a:latin typeface="Arial" charset="0"/>
                          <a:ea typeface="MS PGothic" pitchFamily="34" charset="-128"/>
                          <a:cs typeface="Arial" charset="0"/>
                        </a:rPr>
                        <a:t>•	Laboratory purchase experiments</a:t>
                      </a:r>
                    </a:p>
                  </a:txBody>
                  <a:tcPr marT="45712" marB="45712" anchor="ct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r>
              <a:tr h="1733550">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r>
                        <a:rPr kumimoji="0" lang="en-US" sz="2000" b="1" i="0" u="none" strike="noStrike" cap="none" normalizeH="0" baseline="0" smtClean="0">
                          <a:ln>
                            <a:noFill/>
                          </a:ln>
                          <a:solidFill>
                            <a:schemeClr val="tx1"/>
                          </a:solidFill>
                          <a:effectLst/>
                          <a:latin typeface="Arial" charset="0"/>
                          <a:ea typeface="MS PGothic" pitchFamily="34" charset="-128"/>
                          <a:cs typeface="Arial" charset="0"/>
                        </a:rPr>
                        <a:t>Preferences and Intentions</a:t>
                      </a:r>
                    </a:p>
                  </a:txBody>
                  <a:tcPr marT="45712" marB="45712" anchor="ct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solidFill>
                      <a:srgbClr val="FAE3A4"/>
                    </a:solidFill>
                  </a:tcPr>
                </a:tc>
                <a:tc>
                  <a:txBody>
                    <a:bodyPr/>
                    <a:lstStyle/>
                    <a:p>
                      <a:pPr marL="0" marR="0" lvl="0" indent="0" algn="ctr" defTabSz="914400" rtl="0" eaLnBrk="1" fontAlgn="base" latinLnBrk="0" hangingPunct="1">
                        <a:lnSpc>
                          <a:spcPct val="100000"/>
                        </a:lnSpc>
                        <a:spcBef>
                          <a:spcPct val="20000"/>
                        </a:spcBef>
                        <a:spcAft>
                          <a:spcPct val="0"/>
                        </a:spcAft>
                        <a:buClrTx/>
                        <a:buSzTx/>
                        <a:buFontTx/>
                        <a:buNone/>
                        <a:tabLst>
                          <a:tab pos="185738" algn="l"/>
                        </a:tabLst>
                      </a:pPr>
                      <a:r>
                        <a:rPr kumimoji="0" lang="en-US" sz="2000" b="0" i="0" u="none" strike="noStrike" cap="none" normalizeH="0" baseline="0" smtClean="0">
                          <a:ln>
                            <a:noFill/>
                          </a:ln>
                          <a:solidFill>
                            <a:schemeClr val="tx1"/>
                          </a:solidFill>
                          <a:effectLst/>
                          <a:latin typeface="Arial" charset="0"/>
                          <a:ea typeface="MS PGothic" pitchFamily="34" charset="-128"/>
                          <a:cs typeface="Arial" charset="0"/>
                        </a:rPr>
                        <a:t>•	Direct Questioning</a:t>
                      </a:r>
                    </a:p>
                    <a:p>
                      <a:pPr marL="0" marR="0" lvl="0" indent="0" algn="ctr" defTabSz="914400" rtl="0" eaLnBrk="1" fontAlgn="base" latinLnBrk="0" hangingPunct="1">
                        <a:lnSpc>
                          <a:spcPct val="100000"/>
                        </a:lnSpc>
                        <a:spcBef>
                          <a:spcPct val="20000"/>
                        </a:spcBef>
                        <a:spcAft>
                          <a:spcPct val="0"/>
                        </a:spcAft>
                        <a:buClrTx/>
                        <a:buSzTx/>
                        <a:buFontTx/>
                        <a:buNone/>
                        <a:tabLst>
                          <a:tab pos="185738" algn="l"/>
                        </a:tabLst>
                      </a:pPr>
                      <a:r>
                        <a:rPr kumimoji="0" lang="en-US" sz="2000" b="0" i="0" u="none" strike="noStrike" cap="none" normalizeH="0" baseline="0" smtClean="0">
                          <a:ln>
                            <a:noFill/>
                          </a:ln>
                          <a:solidFill>
                            <a:schemeClr val="tx1"/>
                          </a:solidFill>
                          <a:effectLst/>
                          <a:latin typeface="Arial" charset="0"/>
                          <a:ea typeface="MS PGothic" pitchFamily="34" charset="-128"/>
                          <a:cs typeface="Arial" charset="0"/>
                        </a:rPr>
                        <a:t>•	Buy-response Survey</a:t>
                      </a:r>
                    </a:p>
                    <a:p>
                      <a:pPr marL="0" marR="0" lvl="0" indent="0" algn="ctr" defTabSz="914400" rtl="0" eaLnBrk="1" fontAlgn="base" latinLnBrk="0" hangingPunct="1">
                        <a:lnSpc>
                          <a:spcPct val="100000"/>
                        </a:lnSpc>
                        <a:spcBef>
                          <a:spcPct val="20000"/>
                        </a:spcBef>
                        <a:spcAft>
                          <a:spcPct val="0"/>
                        </a:spcAft>
                        <a:buClrTx/>
                        <a:buSzTx/>
                        <a:buFontTx/>
                        <a:buNone/>
                        <a:tabLst>
                          <a:tab pos="185738" algn="l"/>
                        </a:tabLst>
                      </a:pPr>
                      <a:r>
                        <a:rPr kumimoji="0" lang="en-US" sz="2000" b="0" i="0" u="none" strike="noStrike" cap="none" normalizeH="0" baseline="0" smtClean="0">
                          <a:ln>
                            <a:noFill/>
                          </a:ln>
                          <a:solidFill>
                            <a:schemeClr val="tx1"/>
                          </a:solidFill>
                          <a:effectLst/>
                          <a:latin typeface="Arial" charset="0"/>
                          <a:ea typeface="MS PGothic" pitchFamily="34" charset="-128"/>
                          <a:cs typeface="Arial" charset="0"/>
                        </a:rPr>
                        <a:t>•	Depth Interview</a:t>
                      </a:r>
                    </a:p>
                  </a:txBody>
                  <a:tcPr marT="45712" marB="4571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c>
                  <a:txBody>
                    <a:bodyPr/>
                    <a:lstStyle/>
                    <a:p>
                      <a:pPr marL="185738" marR="0" lvl="0" indent="-185738" algn="ctr" defTabSz="914400" rtl="0" eaLnBrk="1" fontAlgn="base" latinLnBrk="0" hangingPunct="1">
                        <a:lnSpc>
                          <a:spcPct val="100000"/>
                        </a:lnSpc>
                        <a:spcBef>
                          <a:spcPct val="20000"/>
                        </a:spcBef>
                        <a:spcAft>
                          <a:spcPct val="0"/>
                        </a:spcAft>
                        <a:buClrTx/>
                        <a:buSzTx/>
                        <a:buFontTx/>
                        <a:buNone/>
                        <a:tabLst>
                          <a:tab pos="185738" algn="l"/>
                        </a:tabLst>
                      </a:pPr>
                      <a:r>
                        <a:rPr kumimoji="0" lang="en-US" sz="2000" b="0" i="0" u="none" strike="noStrike" cap="none" normalizeH="0" baseline="0" smtClean="0">
                          <a:ln>
                            <a:noFill/>
                          </a:ln>
                          <a:solidFill>
                            <a:schemeClr val="tx1"/>
                          </a:solidFill>
                          <a:effectLst/>
                          <a:latin typeface="Arial" charset="0"/>
                          <a:ea typeface="MS PGothic" pitchFamily="34" charset="-128"/>
                          <a:cs typeface="Arial" charset="0"/>
                        </a:rPr>
                        <a:t>•	Simulate Purchase Experiments</a:t>
                      </a:r>
                    </a:p>
                    <a:p>
                      <a:pPr marL="185738" marR="0" lvl="0" indent="-185738" algn="ctr" defTabSz="914400" rtl="0" eaLnBrk="1" fontAlgn="base" latinLnBrk="0" hangingPunct="1">
                        <a:lnSpc>
                          <a:spcPct val="100000"/>
                        </a:lnSpc>
                        <a:spcBef>
                          <a:spcPct val="20000"/>
                        </a:spcBef>
                        <a:spcAft>
                          <a:spcPct val="0"/>
                        </a:spcAft>
                        <a:buClrTx/>
                        <a:buSzTx/>
                        <a:buFontTx/>
                        <a:buNone/>
                        <a:tabLst>
                          <a:tab pos="185738" algn="l"/>
                        </a:tabLst>
                      </a:pPr>
                      <a:r>
                        <a:rPr kumimoji="0" lang="en-US" sz="2000" b="0" i="0" u="none" strike="noStrike" cap="none" normalizeH="0" baseline="0" smtClean="0">
                          <a:ln>
                            <a:noFill/>
                          </a:ln>
                          <a:solidFill>
                            <a:schemeClr val="tx1"/>
                          </a:solidFill>
                          <a:effectLst/>
                          <a:latin typeface="Arial" charset="0"/>
                          <a:ea typeface="MS PGothic" pitchFamily="34" charset="-128"/>
                          <a:cs typeface="Arial" charset="0"/>
                        </a:rPr>
                        <a:t>•	Trade-off (Conjoint) Analysis</a:t>
                      </a:r>
                    </a:p>
                  </a:txBody>
                  <a:tcPr marT="45712" marB="45712" anchor="ct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r>
            </a:tbl>
          </a:graphicData>
        </a:graphic>
      </p:graphicFrame>
      <p:sp>
        <p:nvSpPr>
          <p:cNvPr id="53268" name="Rectangle 16"/>
          <p:cNvSpPr txBox="1">
            <a:spLocks noGrp="1" noChangeArrowheads="1"/>
          </p:cNvSpPr>
          <p:nvPr/>
        </p:nvSpPr>
        <p:spPr bwMode="auto">
          <a:xfrm>
            <a:off x="6934200" y="6248400"/>
            <a:ext cx="1905000" cy="457200"/>
          </a:xfrm>
          <a:prstGeom prst="rect">
            <a:avLst/>
          </a:prstGeom>
          <a:noFill/>
          <a:ln w="9525">
            <a:noFill/>
            <a:miter lim="800000"/>
            <a:headEnd/>
            <a:tailEnd/>
          </a:ln>
        </p:spPr>
        <p:txBody>
          <a:bodyPr anchor="b"/>
          <a:lstStyle/>
          <a:p>
            <a:pPr algn="r"/>
            <a:fld id="{35122E40-8518-4D93-9074-3604E41ADCA8}" type="slidenum">
              <a:rPr lang="en-US" sz="1400">
                <a:solidFill>
                  <a:schemeClr val="bg2"/>
                </a:solidFill>
                <a:cs typeface="Arial" charset="0"/>
              </a:rPr>
              <a:pPr algn="r"/>
              <a:t>24</a:t>
            </a:fld>
            <a:endParaRPr lang="en-US" sz="1400">
              <a:solidFill>
                <a:schemeClr val="bg2"/>
              </a:solidFill>
              <a:cs typeface="Arial" charset="0"/>
            </a:endParaRPr>
          </a:p>
        </p:txBody>
      </p:sp>
      <p:sp>
        <p:nvSpPr>
          <p:cNvPr id="53269" name="TextBox 8"/>
          <p:cNvSpPr txBox="1">
            <a:spLocks noChangeArrowheads="1"/>
          </p:cNvSpPr>
          <p:nvPr/>
        </p:nvSpPr>
        <p:spPr bwMode="auto">
          <a:xfrm>
            <a:off x="2895600" y="6553200"/>
            <a:ext cx="3429000" cy="304800"/>
          </a:xfrm>
          <a:prstGeom prst="rect">
            <a:avLst/>
          </a:prstGeom>
          <a:noFill/>
          <a:ln w="9525">
            <a:noFill/>
            <a:miter lim="800000"/>
            <a:headEnd/>
            <a:tailEnd/>
          </a:ln>
        </p:spPr>
        <p:txBody>
          <a:bodyPr>
            <a:spAutoFit/>
          </a:bodyPr>
          <a:lstStyle/>
          <a:p>
            <a:pPr eaLnBrk="0" hangingPunct="0"/>
            <a:r>
              <a:rPr lang="en-US" sz="1400"/>
              <a:t>Dr. Yacheng Sun, UC Boulder</a:t>
            </a:r>
          </a:p>
        </p:txBody>
      </p:sp>
    </p:spTree>
  </p:cSld>
  <p:clrMapOvr>
    <a:masterClrMapping/>
  </p:clrMapOvr>
  <p:transition/>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297" name="Title 1"/>
          <p:cNvSpPr>
            <a:spLocks noGrp="1"/>
          </p:cNvSpPr>
          <p:nvPr>
            <p:ph type="title" idx="4294967295"/>
          </p:nvPr>
        </p:nvSpPr>
        <p:spPr/>
        <p:txBody>
          <a:bodyPr anchor="ctr"/>
          <a:lstStyle/>
          <a:p>
            <a:pPr eaLnBrk="1" hangingPunct="1"/>
            <a:endParaRPr lang="en-CA" smtClean="0"/>
          </a:p>
        </p:txBody>
      </p:sp>
      <p:sp>
        <p:nvSpPr>
          <p:cNvPr id="55298" name="Content Placeholder 2"/>
          <p:cNvSpPr>
            <a:spLocks noGrp="1"/>
          </p:cNvSpPr>
          <p:nvPr>
            <p:ph idx="4294967295"/>
          </p:nvPr>
        </p:nvSpPr>
        <p:spPr/>
        <p:txBody>
          <a:bodyPr/>
          <a:lstStyle/>
          <a:p>
            <a:pPr eaLnBrk="1" hangingPunct="1"/>
            <a:r>
              <a:rPr lang="en-CA" sz="3200" smtClean="0"/>
              <a:t>Methods of Obtaining Data from respondents</a:t>
            </a:r>
          </a:p>
          <a:p>
            <a:pPr eaLnBrk="1" hangingPunct="1"/>
            <a:endParaRPr lang="en-CA" sz="3200" smtClean="0"/>
          </a:p>
          <a:p>
            <a:pPr lvl="1" eaLnBrk="1" hangingPunct="1"/>
            <a:r>
              <a:rPr lang="en-CA" sz="2800" smtClean="0"/>
              <a:t>Pair-wise evaluation</a:t>
            </a:r>
          </a:p>
          <a:p>
            <a:pPr lvl="1" eaLnBrk="1" hangingPunct="1"/>
            <a:r>
              <a:rPr lang="en-CA" sz="2800" smtClean="0"/>
              <a:t>Rank-ordering product bundles</a:t>
            </a:r>
          </a:p>
          <a:p>
            <a:pPr lvl="1" eaLnBrk="1" hangingPunct="1"/>
            <a:r>
              <a:rPr lang="en-CA" sz="2800" smtClean="0"/>
              <a:t>Evaluating products on a rating scale</a:t>
            </a:r>
          </a:p>
          <a:p>
            <a:pPr lvl="1" eaLnBrk="1" hangingPunct="1"/>
            <a:endParaRPr lang="en-CA" sz="2800" smtClean="0"/>
          </a:p>
        </p:txBody>
      </p:sp>
      <p:sp>
        <p:nvSpPr>
          <p:cNvPr id="55299" name="TextBox 8"/>
          <p:cNvSpPr txBox="1">
            <a:spLocks noChangeArrowheads="1"/>
          </p:cNvSpPr>
          <p:nvPr/>
        </p:nvSpPr>
        <p:spPr bwMode="auto">
          <a:xfrm>
            <a:off x="3048000" y="6477000"/>
            <a:ext cx="3429000" cy="304800"/>
          </a:xfrm>
          <a:prstGeom prst="rect">
            <a:avLst/>
          </a:prstGeom>
          <a:noFill/>
          <a:ln w="9525">
            <a:noFill/>
            <a:miter lim="800000"/>
            <a:headEnd/>
            <a:tailEnd/>
          </a:ln>
        </p:spPr>
        <p:txBody>
          <a:bodyPr>
            <a:spAutoFit/>
          </a:bodyPr>
          <a:lstStyle/>
          <a:p>
            <a:pPr eaLnBrk="0" hangingPunct="0"/>
            <a:r>
              <a:rPr lang="en-US" sz="1400">
                <a:cs typeface="Arial" charset="0"/>
              </a:rPr>
              <a:t>Dr. Yacheng Sun, UC Boulder</a:t>
            </a:r>
          </a:p>
        </p:txBody>
      </p:sp>
      <p:sp>
        <p:nvSpPr>
          <p:cNvPr id="55300" name="Slide Number Placeholder 6"/>
          <p:cNvSpPr txBox="1">
            <a:spLocks noGrp="1"/>
          </p:cNvSpPr>
          <p:nvPr/>
        </p:nvSpPr>
        <p:spPr bwMode="auto">
          <a:xfrm>
            <a:off x="7073900" y="6276975"/>
            <a:ext cx="1905000" cy="457200"/>
          </a:xfrm>
          <a:prstGeom prst="rect">
            <a:avLst/>
          </a:prstGeom>
          <a:noFill/>
          <a:ln w="9525">
            <a:noFill/>
            <a:miter lim="800000"/>
            <a:headEnd/>
            <a:tailEnd/>
          </a:ln>
        </p:spPr>
        <p:txBody>
          <a:bodyPr anchor="b"/>
          <a:lstStyle/>
          <a:p>
            <a:pPr algn="r"/>
            <a:fld id="{ABF30F18-D8F1-4D28-A4DF-D950B1E8BA24}" type="slidenum">
              <a:rPr lang="en-US" sz="1400">
                <a:cs typeface="Arial" charset="0"/>
              </a:rPr>
              <a:pPr algn="r"/>
              <a:t>25</a:t>
            </a:fld>
            <a:endParaRPr lang="en-US" sz="1400">
              <a:cs typeface="Arial" charset="0"/>
            </a:endParaRPr>
          </a:p>
        </p:txBody>
      </p:sp>
    </p:spTree>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345" name="Rectangle 2"/>
          <p:cNvSpPr>
            <a:spLocks noChangeArrowheads="1"/>
          </p:cNvSpPr>
          <p:nvPr/>
        </p:nvSpPr>
        <p:spPr bwMode="auto">
          <a:xfrm>
            <a:off x="685800" y="6248400"/>
            <a:ext cx="1905000" cy="457200"/>
          </a:xfrm>
          <a:prstGeom prst="rect">
            <a:avLst/>
          </a:prstGeom>
          <a:noFill/>
          <a:ln w="9525">
            <a:noFill/>
            <a:miter lim="800000"/>
            <a:headEnd/>
            <a:tailEnd/>
          </a:ln>
        </p:spPr>
        <p:txBody>
          <a:bodyPr wrap="none" anchor="ctr"/>
          <a:lstStyle/>
          <a:p>
            <a:endParaRPr lang="en-CA" b="1">
              <a:latin typeface="Arial" charset="0"/>
              <a:cs typeface="Arial" charset="0"/>
            </a:endParaRPr>
          </a:p>
        </p:txBody>
      </p:sp>
      <p:sp>
        <p:nvSpPr>
          <p:cNvPr id="57346" name="Rectangle 3"/>
          <p:cNvSpPr>
            <a:spLocks noChangeArrowheads="1"/>
          </p:cNvSpPr>
          <p:nvPr/>
        </p:nvSpPr>
        <p:spPr bwMode="auto">
          <a:xfrm>
            <a:off x="3124200" y="6248400"/>
            <a:ext cx="2895600" cy="457200"/>
          </a:xfrm>
          <a:prstGeom prst="rect">
            <a:avLst/>
          </a:prstGeom>
          <a:noFill/>
          <a:ln w="9525">
            <a:noFill/>
            <a:miter lim="800000"/>
            <a:headEnd/>
            <a:tailEnd/>
          </a:ln>
        </p:spPr>
        <p:txBody>
          <a:bodyPr wrap="none" anchor="ctr"/>
          <a:lstStyle/>
          <a:p>
            <a:endParaRPr lang="en-CA" b="1">
              <a:latin typeface="Arial" charset="0"/>
              <a:cs typeface="Arial" charset="0"/>
            </a:endParaRPr>
          </a:p>
        </p:txBody>
      </p:sp>
      <p:sp>
        <p:nvSpPr>
          <p:cNvPr id="57347" name="Rectangle 4"/>
          <p:cNvSpPr>
            <a:spLocks noChangeArrowheads="1"/>
          </p:cNvSpPr>
          <p:nvPr/>
        </p:nvSpPr>
        <p:spPr bwMode="auto">
          <a:xfrm>
            <a:off x="3124200" y="6248400"/>
            <a:ext cx="2895600" cy="457200"/>
          </a:xfrm>
          <a:prstGeom prst="rect">
            <a:avLst/>
          </a:prstGeom>
          <a:noFill/>
          <a:ln w="9525">
            <a:noFill/>
            <a:miter lim="800000"/>
            <a:headEnd/>
            <a:tailEnd/>
          </a:ln>
        </p:spPr>
        <p:txBody>
          <a:bodyPr wrap="none" anchor="ctr"/>
          <a:lstStyle/>
          <a:p>
            <a:endParaRPr lang="en-CA" b="1">
              <a:latin typeface="Arial" charset="0"/>
              <a:cs typeface="Arial" charset="0"/>
            </a:endParaRPr>
          </a:p>
        </p:txBody>
      </p:sp>
      <p:sp>
        <p:nvSpPr>
          <p:cNvPr id="57348" name="Rectangle 5"/>
          <p:cNvSpPr>
            <a:spLocks noChangeArrowheads="1"/>
          </p:cNvSpPr>
          <p:nvPr/>
        </p:nvSpPr>
        <p:spPr bwMode="auto">
          <a:xfrm>
            <a:off x="533400" y="1447800"/>
            <a:ext cx="7899400" cy="4168775"/>
          </a:xfrm>
          <a:prstGeom prst="rect">
            <a:avLst/>
          </a:prstGeom>
          <a:noFill/>
          <a:ln w="9525">
            <a:noFill/>
            <a:miter lim="800000"/>
            <a:headEnd/>
            <a:tailEnd/>
          </a:ln>
        </p:spPr>
        <p:txBody>
          <a:bodyPr lIns="92075" tIns="46038" rIns="92075" bIns="46038"/>
          <a:lstStyle/>
          <a:p>
            <a:pPr marL="2093913" indent="-1998663">
              <a:tabLst>
                <a:tab pos="1143000" algn="l"/>
              </a:tabLst>
            </a:pPr>
            <a:r>
              <a:rPr lang="en-US" b="1">
                <a:solidFill>
                  <a:srgbClr val="A50021"/>
                </a:solidFill>
                <a:latin typeface="Arial" charset="0"/>
                <a:cs typeface="Arial" charset="0"/>
              </a:rPr>
              <a:t>Stage 1	</a:t>
            </a:r>
            <a:r>
              <a:rPr lang="en-US" b="1">
                <a:latin typeface="Arial" charset="0"/>
                <a:cs typeface="Arial" charset="0"/>
              </a:rPr>
              <a:t>—Designing the conjoint study:</a:t>
            </a:r>
          </a:p>
          <a:p>
            <a:pPr marL="2093913" indent="-1998663">
              <a:tabLst>
                <a:tab pos="1143000" algn="l"/>
              </a:tabLst>
            </a:pPr>
            <a:r>
              <a:rPr lang="en-US" sz="2000" b="1">
                <a:latin typeface="Arial" charset="0"/>
                <a:cs typeface="Arial" charset="0"/>
              </a:rPr>
              <a:t>	</a:t>
            </a:r>
            <a:r>
              <a:rPr lang="en-US" b="1">
                <a:latin typeface="Arial" charset="0"/>
                <a:cs typeface="Arial" charset="0"/>
              </a:rPr>
              <a:t>Step 1.1:	Select attributes relevant to the product or service category,</a:t>
            </a:r>
          </a:p>
          <a:p>
            <a:pPr marL="2093913" indent="-1998663">
              <a:tabLst>
                <a:tab pos="1143000" algn="l"/>
              </a:tabLst>
            </a:pPr>
            <a:r>
              <a:rPr lang="en-US" b="1">
                <a:latin typeface="Arial" charset="0"/>
                <a:cs typeface="Arial" charset="0"/>
              </a:rPr>
              <a:t>	Step 1.2:	Select levels for each attribute, and</a:t>
            </a:r>
          </a:p>
          <a:p>
            <a:pPr marL="2093913" indent="-1998663">
              <a:spcAft>
                <a:spcPct val="75000"/>
              </a:spcAft>
              <a:tabLst>
                <a:tab pos="1143000" algn="l"/>
              </a:tabLst>
            </a:pPr>
            <a:r>
              <a:rPr lang="en-US" b="1">
                <a:latin typeface="Arial" charset="0"/>
                <a:cs typeface="Arial" charset="0"/>
              </a:rPr>
              <a:t>	Step 1.3:	Develop the product bundles to be evaluated.</a:t>
            </a:r>
          </a:p>
          <a:p>
            <a:pPr marL="2093913" indent="-1998663">
              <a:tabLst>
                <a:tab pos="1143000" algn="l"/>
              </a:tabLst>
            </a:pPr>
            <a:r>
              <a:rPr lang="en-US" b="1">
                <a:solidFill>
                  <a:srgbClr val="A50021"/>
                </a:solidFill>
                <a:latin typeface="Arial" charset="0"/>
                <a:cs typeface="Arial" charset="0"/>
              </a:rPr>
              <a:t>Stage 2	</a:t>
            </a:r>
            <a:r>
              <a:rPr lang="en-US" b="1">
                <a:latin typeface="Arial" charset="0"/>
                <a:cs typeface="Arial" charset="0"/>
              </a:rPr>
              <a:t>—Obtaining data from a sample of respondents:</a:t>
            </a:r>
          </a:p>
          <a:p>
            <a:pPr marL="2093913" indent="-1998663">
              <a:tabLst>
                <a:tab pos="1143000" algn="l"/>
              </a:tabLst>
            </a:pPr>
            <a:r>
              <a:rPr lang="en-US" b="1">
                <a:latin typeface="Arial" charset="0"/>
                <a:cs typeface="Arial" charset="0"/>
              </a:rPr>
              <a:t>	Step 2.1:	Design a data-collection procedure, and</a:t>
            </a:r>
          </a:p>
          <a:p>
            <a:pPr marL="2093913" indent="-1998663">
              <a:spcAft>
                <a:spcPct val="75000"/>
              </a:spcAft>
              <a:tabLst>
                <a:tab pos="1143000" algn="l"/>
              </a:tabLst>
            </a:pPr>
            <a:r>
              <a:rPr lang="en-US" b="1">
                <a:latin typeface="Arial" charset="0"/>
                <a:cs typeface="Arial" charset="0"/>
              </a:rPr>
              <a:t>	Step 2.2:	Select a computation method for obtaining part-worth functions.</a:t>
            </a:r>
          </a:p>
          <a:p>
            <a:pPr marL="2093913" indent="-1998663">
              <a:tabLst>
                <a:tab pos="1143000" algn="l"/>
              </a:tabLst>
            </a:pPr>
            <a:r>
              <a:rPr lang="en-US" b="1">
                <a:solidFill>
                  <a:srgbClr val="A50021"/>
                </a:solidFill>
                <a:latin typeface="Arial" charset="0"/>
                <a:cs typeface="Arial" charset="0"/>
              </a:rPr>
              <a:t>Stage 3	</a:t>
            </a:r>
            <a:r>
              <a:rPr lang="en-US" b="1">
                <a:latin typeface="Arial" charset="0"/>
                <a:cs typeface="Arial" charset="0"/>
              </a:rPr>
              <a:t>—Evaluating product design options:</a:t>
            </a:r>
          </a:p>
          <a:p>
            <a:pPr marL="2093913" indent="-1998663">
              <a:tabLst>
                <a:tab pos="1143000" algn="l"/>
              </a:tabLst>
            </a:pPr>
            <a:r>
              <a:rPr lang="en-US" b="1">
                <a:latin typeface="Arial" charset="0"/>
                <a:cs typeface="Arial" charset="0"/>
              </a:rPr>
              <a:t>	Step 3.1:	Segment customers based on their part-worth functions,</a:t>
            </a:r>
          </a:p>
          <a:p>
            <a:pPr marL="2093913" indent="-1998663">
              <a:tabLst>
                <a:tab pos="1143000" algn="l"/>
              </a:tabLst>
            </a:pPr>
            <a:r>
              <a:rPr lang="en-US" b="1">
                <a:latin typeface="Arial" charset="0"/>
                <a:cs typeface="Arial" charset="0"/>
              </a:rPr>
              <a:t>	Step 3.2:	Design market simulations, and</a:t>
            </a:r>
          </a:p>
          <a:p>
            <a:pPr marL="2093913" indent="-1998663">
              <a:tabLst>
                <a:tab pos="1143000" algn="l"/>
              </a:tabLst>
            </a:pPr>
            <a:r>
              <a:rPr lang="en-US" b="1">
                <a:latin typeface="Arial" charset="0"/>
                <a:cs typeface="Arial" charset="0"/>
              </a:rPr>
              <a:t>	Step 3.3:	Select choice rule.</a:t>
            </a:r>
          </a:p>
        </p:txBody>
      </p:sp>
      <p:sp>
        <p:nvSpPr>
          <p:cNvPr id="57349" name="Rectangle 6"/>
          <p:cNvSpPr>
            <a:spLocks noGrp="1" noChangeArrowheads="1"/>
          </p:cNvSpPr>
          <p:nvPr>
            <p:ph type="title" idx="4294967295"/>
          </p:nvPr>
        </p:nvSpPr>
        <p:spPr/>
        <p:txBody>
          <a:bodyPr anchor="ctr"/>
          <a:lstStyle/>
          <a:p>
            <a:pPr eaLnBrk="1" hangingPunct="1"/>
            <a:r>
              <a:rPr lang="en-US" smtClean="0"/>
              <a:t>Conjoint Study Process</a:t>
            </a:r>
          </a:p>
        </p:txBody>
      </p:sp>
      <p:sp>
        <p:nvSpPr>
          <p:cNvPr id="57350" name="Slide Number Placeholder 6"/>
          <p:cNvSpPr txBox="1">
            <a:spLocks noGrp="1"/>
          </p:cNvSpPr>
          <p:nvPr/>
        </p:nvSpPr>
        <p:spPr bwMode="auto">
          <a:xfrm>
            <a:off x="7073900" y="6276975"/>
            <a:ext cx="1905000" cy="457200"/>
          </a:xfrm>
          <a:prstGeom prst="rect">
            <a:avLst/>
          </a:prstGeom>
          <a:noFill/>
          <a:ln w="9525">
            <a:noFill/>
            <a:miter lim="800000"/>
            <a:headEnd/>
            <a:tailEnd/>
          </a:ln>
        </p:spPr>
        <p:txBody>
          <a:bodyPr anchor="b"/>
          <a:lstStyle/>
          <a:p>
            <a:pPr algn="r"/>
            <a:fld id="{453AA3C9-5890-4837-88FB-D682D72C4EAC}" type="slidenum">
              <a:rPr lang="en-US" sz="1400">
                <a:cs typeface="Arial" charset="0"/>
              </a:rPr>
              <a:pPr algn="r"/>
              <a:t>26</a:t>
            </a:fld>
            <a:endParaRPr lang="en-US" sz="1400">
              <a:cs typeface="Arial" charset="0"/>
            </a:endParaRPr>
          </a:p>
        </p:txBody>
      </p:sp>
      <p:sp>
        <p:nvSpPr>
          <p:cNvPr id="57351" name="TextBox 8"/>
          <p:cNvSpPr txBox="1">
            <a:spLocks noChangeArrowheads="1"/>
          </p:cNvSpPr>
          <p:nvPr/>
        </p:nvSpPr>
        <p:spPr bwMode="auto">
          <a:xfrm>
            <a:off x="2895600" y="6553200"/>
            <a:ext cx="3429000" cy="304800"/>
          </a:xfrm>
          <a:prstGeom prst="rect">
            <a:avLst/>
          </a:prstGeom>
          <a:noFill/>
          <a:ln w="9525">
            <a:noFill/>
            <a:miter lim="800000"/>
            <a:headEnd/>
            <a:tailEnd/>
          </a:ln>
        </p:spPr>
        <p:txBody>
          <a:bodyPr>
            <a:spAutoFit/>
          </a:bodyPr>
          <a:lstStyle/>
          <a:p>
            <a:pPr eaLnBrk="0" hangingPunct="0"/>
            <a:r>
              <a:rPr lang="en-US" sz="1400"/>
              <a:t>Dr. Yacheng Sun, UC Boulder</a:t>
            </a:r>
          </a:p>
        </p:txBody>
      </p:sp>
    </p:spTree>
  </p:cSld>
  <p:clrMapOvr>
    <a:masterClrMapping/>
  </p:clrMapOvr>
  <p:transition/>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9393" name="Rectangle 2"/>
          <p:cNvSpPr>
            <a:spLocks noChangeArrowheads="1"/>
          </p:cNvSpPr>
          <p:nvPr/>
        </p:nvSpPr>
        <p:spPr bwMode="auto">
          <a:xfrm>
            <a:off x="2514600" y="1752600"/>
            <a:ext cx="2951163" cy="579438"/>
          </a:xfrm>
          <a:prstGeom prst="rect">
            <a:avLst/>
          </a:prstGeom>
          <a:noFill/>
          <a:ln w="9525">
            <a:noFill/>
            <a:miter lim="800000"/>
            <a:headEnd/>
            <a:tailEnd/>
          </a:ln>
        </p:spPr>
        <p:txBody>
          <a:bodyPr wrap="none" lIns="92075" tIns="46038" rIns="92075" bIns="46038">
            <a:spAutoFit/>
          </a:bodyPr>
          <a:lstStyle/>
          <a:p>
            <a:r>
              <a:rPr lang="en-US" sz="3200" b="1">
                <a:latin typeface="Arial" charset="0"/>
                <a:cs typeface="Arial" charset="0"/>
              </a:rPr>
              <a:t>U(P) = </a:t>
            </a:r>
            <a:r>
              <a:rPr lang="en-US" sz="3200" b="1">
                <a:latin typeface="Symbol" pitchFamily="18" charset="2"/>
                <a:cs typeface="Arial" charset="0"/>
              </a:rPr>
              <a:t>S  S </a:t>
            </a:r>
            <a:r>
              <a:rPr lang="en-US" sz="3200" b="1">
                <a:latin typeface="Arial" charset="0"/>
                <a:cs typeface="Arial" charset="0"/>
              </a:rPr>
              <a:t>a</a:t>
            </a:r>
            <a:r>
              <a:rPr lang="en-US" sz="3200" b="1" baseline="-25000">
                <a:latin typeface="Arial" charset="0"/>
                <a:cs typeface="Arial" charset="0"/>
              </a:rPr>
              <a:t>ij</a:t>
            </a:r>
            <a:r>
              <a:rPr lang="en-US" sz="3200" b="1">
                <a:latin typeface="Arial" charset="0"/>
                <a:cs typeface="Arial" charset="0"/>
              </a:rPr>
              <a:t>x</a:t>
            </a:r>
            <a:r>
              <a:rPr lang="en-US" sz="3200" b="1" baseline="-25000">
                <a:latin typeface="Arial" charset="0"/>
                <a:cs typeface="Arial" charset="0"/>
              </a:rPr>
              <a:t>ij</a:t>
            </a:r>
          </a:p>
        </p:txBody>
      </p:sp>
      <p:sp>
        <p:nvSpPr>
          <p:cNvPr id="59394" name="Rectangle 3"/>
          <p:cNvSpPr>
            <a:spLocks noChangeArrowheads="1"/>
          </p:cNvSpPr>
          <p:nvPr/>
        </p:nvSpPr>
        <p:spPr bwMode="auto">
          <a:xfrm>
            <a:off x="3810000" y="1524000"/>
            <a:ext cx="325438" cy="396875"/>
          </a:xfrm>
          <a:prstGeom prst="rect">
            <a:avLst/>
          </a:prstGeom>
          <a:noFill/>
          <a:ln w="9525">
            <a:noFill/>
            <a:miter lim="800000"/>
            <a:headEnd/>
            <a:tailEnd/>
          </a:ln>
        </p:spPr>
        <p:txBody>
          <a:bodyPr wrap="none" lIns="92075" tIns="46038" rIns="92075" bIns="46038">
            <a:spAutoFit/>
          </a:bodyPr>
          <a:lstStyle/>
          <a:p>
            <a:r>
              <a:rPr lang="en-US" sz="2000" b="1">
                <a:latin typeface="Arial" charset="0"/>
                <a:cs typeface="Arial" charset="0"/>
              </a:rPr>
              <a:t>k</a:t>
            </a:r>
            <a:endParaRPr lang="en-US" b="1">
              <a:latin typeface="Arial" charset="0"/>
              <a:cs typeface="Arial" charset="0"/>
            </a:endParaRPr>
          </a:p>
        </p:txBody>
      </p:sp>
      <p:sp>
        <p:nvSpPr>
          <p:cNvPr id="59395" name="Rectangle 4"/>
          <p:cNvSpPr>
            <a:spLocks noChangeArrowheads="1"/>
          </p:cNvSpPr>
          <p:nvPr/>
        </p:nvSpPr>
        <p:spPr bwMode="auto">
          <a:xfrm>
            <a:off x="4267200" y="2209800"/>
            <a:ext cx="390525" cy="274638"/>
          </a:xfrm>
          <a:prstGeom prst="rect">
            <a:avLst/>
          </a:prstGeom>
          <a:noFill/>
          <a:ln w="9525">
            <a:noFill/>
            <a:miter lim="800000"/>
            <a:headEnd/>
            <a:tailEnd/>
          </a:ln>
        </p:spPr>
        <p:txBody>
          <a:bodyPr wrap="none" lIns="92075" tIns="46038" rIns="92075" bIns="46038">
            <a:spAutoFit/>
          </a:bodyPr>
          <a:lstStyle/>
          <a:p>
            <a:r>
              <a:rPr lang="en-US" sz="1200" b="1">
                <a:latin typeface="Arial" charset="0"/>
                <a:cs typeface="Arial" charset="0"/>
              </a:rPr>
              <a:t>i=1</a:t>
            </a:r>
          </a:p>
        </p:txBody>
      </p:sp>
      <p:sp>
        <p:nvSpPr>
          <p:cNvPr id="59396" name="Rectangle 5"/>
          <p:cNvSpPr>
            <a:spLocks noChangeArrowheads="1"/>
          </p:cNvSpPr>
          <p:nvPr/>
        </p:nvSpPr>
        <p:spPr bwMode="auto">
          <a:xfrm>
            <a:off x="4267200" y="1524000"/>
            <a:ext cx="395288" cy="396875"/>
          </a:xfrm>
          <a:prstGeom prst="rect">
            <a:avLst/>
          </a:prstGeom>
          <a:noFill/>
          <a:ln w="9525">
            <a:noFill/>
            <a:miter lim="800000"/>
            <a:headEnd/>
            <a:tailEnd/>
          </a:ln>
        </p:spPr>
        <p:txBody>
          <a:bodyPr wrap="none" lIns="92075" tIns="46038" rIns="92075" bIns="46038">
            <a:spAutoFit/>
          </a:bodyPr>
          <a:lstStyle/>
          <a:p>
            <a:r>
              <a:rPr lang="en-US" sz="2000" b="1">
                <a:latin typeface="Arial" charset="0"/>
                <a:cs typeface="Arial" charset="0"/>
              </a:rPr>
              <a:t>m</a:t>
            </a:r>
            <a:endParaRPr lang="en-US" b="1">
              <a:latin typeface="Arial" charset="0"/>
              <a:cs typeface="Arial" charset="0"/>
            </a:endParaRPr>
          </a:p>
        </p:txBody>
      </p:sp>
      <p:sp>
        <p:nvSpPr>
          <p:cNvPr id="59397" name="Rectangle 6"/>
          <p:cNvSpPr>
            <a:spLocks noChangeArrowheads="1"/>
          </p:cNvSpPr>
          <p:nvPr/>
        </p:nvSpPr>
        <p:spPr bwMode="auto">
          <a:xfrm>
            <a:off x="3810000" y="2209800"/>
            <a:ext cx="398463" cy="274638"/>
          </a:xfrm>
          <a:prstGeom prst="rect">
            <a:avLst/>
          </a:prstGeom>
          <a:noFill/>
          <a:ln w="9525">
            <a:noFill/>
            <a:miter lim="800000"/>
            <a:headEnd/>
            <a:tailEnd/>
          </a:ln>
        </p:spPr>
        <p:txBody>
          <a:bodyPr wrap="none" lIns="92075" tIns="46038" rIns="92075" bIns="46038">
            <a:spAutoFit/>
          </a:bodyPr>
          <a:lstStyle/>
          <a:p>
            <a:r>
              <a:rPr lang="en-US" sz="1200" b="1">
                <a:latin typeface="Arial" charset="0"/>
                <a:cs typeface="Arial" charset="0"/>
              </a:rPr>
              <a:t>j=1</a:t>
            </a:r>
          </a:p>
        </p:txBody>
      </p:sp>
      <p:sp>
        <p:nvSpPr>
          <p:cNvPr id="59398" name="Rectangle 7"/>
          <p:cNvSpPr>
            <a:spLocks noChangeArrowheads="1"/>
          </p:cNvSpPr>
          <p:nvPr/>
        </p:nvSpPr>
        <p:spPr bwMode="auto">
          <a:xfrm>
            <a:off x="1066800" y="2836863"/>
            <a:ext cx="7132638" cy="3043237"/>
          </a:xfrm>
          <a:prstGeom prst="rect">
            <a:avLst/>
          </a:prstGeom>
          <a:noFill/>
          <a:ln w="9525">
            <a:noFill/>
            <a:miter lim="800000"/>
            <a:headEnd/>
            <a:tailEnd/>
          </a:ln>
        </p:spPr>
        <p:txBody>
          <a:bodyPr lIns="92075" tIns="46038" rIns="92075" bIns="46038">
            <a:spAutoFit/>
          </a:bodyPr>
          <a:lstStyle/>
          <a:p>
            <a:pPr marL="914400" indent="-914400">
              <a:spcBef>
                <a:spcPct val="55000"/>
              </a:spcBef>
              <a:tabLst>
                <a:tab pos="914400" algn="l"/>
              </a:tabLst>
            </a:pPr>
            <a:r>
              <a:rPr lang="en-US" b="1">
                <a:latin typeface="Arial" charset="0"/>
                <a:cs typeface="Arial" charset="0"/>
              </a:rPr>
              <a:t>P:	A particular product/concept of interest</a:t>
            </a:r>
          </a:p>
          <a:p>
            <a:pPr marL="914400" indent="-914400">
              <a:spcBef>
                <a:spcPct val="55000"/>
              </a:spcBef>
              <a:tabLst>
                <a:tab pos="914400" algn="l"/>
              </a:tabLst>
            </a:pPr>
            <a:r>
              <a:rPr lang="en-US" b="1">
                <a:latin typeface="Arial" charset="0"/>
                <a:cs typeface="Arial" charset="0"/>
              </a:rPr>
              <a:t>U(P):	The utility associated with product P</a:t>
            </a:r>
          </a:p>
          <a:p>
            <a:pPr marL="914400" indent="-914400">
              <a:spcBef>
                <a:spcPct val="55000"/>
              </a:spcBef>
              <a:tabLst>
                <a:tab pos="914400" algn="l"/>
              </a:tabLst>
            </a:pPr>
            <a:r>
              <a:rPr lang="en-US" b="1">
                <a:latin typeface="Arial" charset="0"/>
                <a:cs typeface="Arial" charset="0"/>
              </a:rPr>
              <a:t>a</a:t>
            </a:r>
            <a:r>
              <a:rPr lang="en-US" b="1" baseline="-25000">
                <a:latin typeface="Arial" charset="0"/>
                <a:cs typeface="Arial" charset="0"/>
              </a:rPr>
              <a:t>ij</a:t>
            </a:r>
            <a:r>
              <a:rPr lang="en-US" b="1">
                <a:latin typeface="Arial" charset="0"/>
                <a:cs typeface="Arial" charset="0"/>
              </a:rPr>
              <a:t>:	Utility associated with the jth level (j = 1, 2, 3...k</a:t>
            </a:r>
            <a:r>
              <a:rPr lang="en-US" b="1" baseline="-25000">
                <a:latin typeface="Arial" charset="0"/>
                <a:cs typeface="Arial" charset="0"/>
              </a:rPr>
              <a:t>j</a:t>
            </a:r>
            <a:r>
              <a:rPr lang="en-US" b="1">
                <a:latin typeface="Arial" charset="0"/>
                <a:cs typeface="Arial" charset="0"/>
              </a:rPr>
              <a:t>) on the ith attribute</a:t>
            </a:r>
          </a:p>
          <a:p>
            <a:pPr marL="914400" indent="-914400">
              <a:spcBef>
                <a:spcPct val="55000"/>
              </a:spcBef>
              <a:tabLst>
                <a:tab pos="914400" algn="l"/>
              </a:tabLst>
            </a:pPr>
            <a:r>
              <a:rPr lang="en-US" b="1">
                <a:latin typeface="Arial" charset="0"/>
                <a:cs typeface="Arial" charset="0"/>
              </a:rPr>
              <a:t>k</a:t>
            </a:r>
            <a:r>
              <a:rPr lang="en-US" b="1" baseline="-25000">
                <a:latin typeface="Arial" charset="0"/>
                <a:cs typeface="Arial" charset="0"/>
              </a:rPr>
              <a:t>j</a:t>
            </a:r>
            <a:r>
              <a:rPr lang="en-US" b="1">
                <a:latin typeface="Arial" charset="0"/>
                <a:cs typeface="Arial" charset="0"/>
              </a:rPr>
              <a:t>:	Number of levels of attribute i</a:t>
            </a:r>
          </a:p>
          <a:p>
            <a:pPr marL="914400" indent="-914400">
              <a:spcBef>
                <a:spcPct val="55000"/>
              </a:spcBef>
              <a:tabLst>
                <a:tab pos="914400" algn="l"/>
              </a:tabLst>
            </a:pPr>
            <a:r>
              <a:rPr lang="en-US" b="1">
                <a:latin typeface="Arial" charset="0"/>
                <a:cs typeface="Arial" charset="0"/>
              </a:rPr>
              <a:t>m:	Number of attributes</a:t>
            </a:r>
          </a:p>
          <a:p>
            <a:pPr marL="914400" indent="-914400">
              <a:spcBef>
                <a:spcPct val="55000"/>
              </a:spcBef>
              <a:tabLst>
                <a:tab pos="914400" algn="l"/>
              </a:tabLst>
            </a:pPr>
            <a:r>
              <a:rPr lang="en-US" b="1">
                <a:latin typeface="Arial" charset="0"/>
                <a:cs typeface="Arial" charset="0"/>
              </a:rPr>
              <a:t>x</a:t>
            </a:r>
            <a:r>
              <a:rPr lang="en-US" b="1" baseline="-25000">
                <a:latin typeface="Arial" charset="0"/>
                <a:cs typeface="Arial" charset="0"/>
              </a:rPr>
              <a:t>ij</a:t>
            </a:r>
            <a:r>
              <a:rPr lang="en-US" b="1">
                <a:latin typeface="Arial" charset="0"/>
                <a:cs typeface="Arial" charset="0"/>
              </a:rPr>
              <a:t>:	1 if the jth level of the ith attribute is present in product P, 0 otherwise	</a:t>
            </a:r>
          </a:p>
        </p:txBody>
      </p:sp>
      <p:sp>
        <p:nvSpPr>
          <p:cNvPr id="59399" name="Rectangle 8"/>
          <p:cNvSpPr>
            <a:spLocks noGrp="1" noChangeArrowheads="1"/>
          </p:cNvSpPr>
          <p:nvPr>
            <p:ph type="title" idx="4294967295"/>
          </p:nvPr>
        </p:nvSpPr>
        <p:spPr/>
        <p:txBody>
          <a:bodyPr anchor="ctr"/>
          <a:lstStyle/>
          <a:p>
            <a:pPr eaLnBrk="1" hangingPunct="1"/>
            <a:r>
              <a:rPr lang="en-US" smtClean="0"/>
              <a:t>Conjoint Utility Computations</a:t>
            </a:r>
          </a:p>
        </p:txBody>
      </p:sp>
      <p:sp>
        <p:nvSpPr>
          <p:cNvPr id="59400" name="Text Box 9"/>
          <p:cNvSpPr txBox="1">
            <a:spLocks noChangeArrowheads="1"/>
          </p:cNvSpPr>
          <p:nvPr/>
        </p:nvSpPr>
        <p:spPr bwMode="auto">
          <a:xfrm>
            <a:off x="3962400" y="1600200"/>
            <a:ext cx="228600" cy="336550"/>
          </a:xfrm>
          <a:prstGeom prst="rect">
            <a:avLst/>
          </a:prstGeom>
          <a:noFill/>
          <a:ln w="9525">
            <a:noFill/>
            <a:miter lim="800000"/>
            <a:headEnd/>
            <a:tailEnd/>
          </a:ln>
        </p:spPr>
        <p:txBody>
          <a:bodyPr>
            <a:spAutoFit/>
          </a:bodyPr>
          <a:lstStyle/>
          <a:p>
            <a:pPr>
              <a:spcBef>
                <a:spcPct val="50000"/>
              </a:spcBef>
            </a:pPr>
            <a:r>
              <a:rPr lang="en-US" sz="1600" b="1">
                <a:latin typeface="Arial" charset="0"/>
                <a:cs typeface="Arial" charset="0"/>
              </a:rPr>
              <a:t>j</a:t>
            </a:r>
            <a:endParaRPr lang="en-US" b="1">
              <a:latin typeface="Arial" charset="0"/>
              <a:cs typeface="Arial" charset="0"/>
            </a:endParaRPr>
          </a:p>
        </p:txBody>
      </p:sp>
      <p:sp>
        <p:nvSpPr>
          <p:cNvPr id="59401" name="TextBox 8"/>
          <p:cNvSpPr txBox="1">
            <a:spLocks noChangeArrowheads="1"/>
          </p:cNvSpPr>
          <p:nvPr/>
        </p:nvSpPr>
        <p:spPr bwMode="auto">
          <a:xfrm>
            <a:off x="3048000" y="6477000"/>
            <a:ext cx="3429000" cy="304800"/>
          </a:xfrm>
          <a:prstGeom prst="rect">
            <a:avLst/>
          </a:prstGeom>
          <a:noFill/>
          <a:ln w="9525">
            <a:noFill/>
            <a:miter lim="800000"/>
            <a:headEnd/>
            <a:tailEnd/>
          </a:ln>
        </p:spPr>
        <p:txBody>
          <a:bodyPr>
            <a:spAutoFit/>
          </a:bodyPr>
          <a:lstStyle/>
          <a:p>
            <a:pPr eaLnBrk="0" hangingPunct="0"/>
            <a:r>
              <a:rPr lang="en-US" sz="1400">
                <a:cs typeface="Arial" charset="0"/>
              </a:rPr>
              <a:t>Dr. Yacheng Sun, UC Boulder</a:t>
            </a:r>
          </a:p>
        </p:txBody>
      </p:sp>
      <p:sp>
        <p:nvSpPr>
          <p:cNvPr id="59402" name="Slide Number Placeholder 6"/>
          <p:cNvSpPr txBox="1">
            <a:spLocks noGrp="1"/>
          </p:cNvSpPr>
          <p:nvPr/>
        </p:nvSpPr>
        <p:spPr bwMode="auto">
          <a:xfrm>
            <a:off x="7073900" y="6276975"/>
            <a:ext cx="1905000" cy="457200"/>
          </a:xfrm>
          <a:prstGeom prst="rect">
            <a:avLst/>
          </a:prstGeom>
          <a:noFill/>
          <a:ln w="9525">
            <a:noFill/>
            <a:miter lim="800000"/>
            <a:headEnd/>
            <a:tailEnd/>
          </a:ln>
        </p:spPr>
        <p:txBody>
          <a:bodyPr anchor="b"/>
          <a:lstStyle/>
          <a:p>
            <a:pPr algn="r"/>
            <a:fld id="{F1CF4C60-F856-4322-BB9C-CB5F0C579FD6}" type="slidenum">
              <a:rPr lang="en-US" sz="1400">
                <a:cs typeface="Arial" charset="0"/>
              </a:rPr>
              <a:pPr algn="r"/>
              <a:t>27</a:t>
            </a:fld>
            <a:endParaRPr lang="en-US" sz="1400">
              <a:cs typeface="Arial" charset="0"/>
            </a:endParaRPr>
          </a:p>
        </p:txBody>
      </p:sp>
    </p:spTree>
  </p:cSld>
  <p:clrMapOvr>
    <a:masterClrMapping/>
  </p:clrMapOvr>
  <p:transition/>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41" name="Rectangle 2"/>
          <p:cNvSpPr>
            <a:spLocks noGrp="1" noChangeArrowheads="1"/>
          </p:cNvSpPr>
          <p:nvPr>
            <p:ph type="body" idx="4294967295"/>
          </p:nvPr>
        </p:nvSpPr>
        <p:spPr>
          <a:xfrm>
            <a:off x="1371600" y="1524000"/>
            <a:ext cx="6837363" cy="3879850"/>
          </a:xfrm>
        </p:spPr>
        <p:txBody>
          <a:bodyPr/>
          <a:lstStyle/>
          <a:p>
            <a:pPr marL="285750" indent="-285750" eaLnBrk="1" hangingPunct="1"/>
            <a:r>
              <a:rPr lang="en-US" sz="2400" smtClean="0"/>
              <a:t>Define the competitive set – this is the set of products from which customers in the target segment make their choices.  Some of them may be existing products and, others concepts being evaluated.  We denote this set of products as P</a:t>
            </a:r>
            <a:r>
              <a:rPr lang="en-US" sz="2400" baseline="-25000" smtClean="0"/>
              <a:t>1</a:t>
            </a:r>
            <a:r>
              <a:rPr lang="en-US" sz="2400" smtClean="0"/>
              <a:t>, P</a:t>
            </a:r>
            <a:r>
              <a:rPr lang="en-US" sz="2400" baseline="-25000" smtClean="0"/>
              <a:t>2</a:t>
            </a:r>
            <a:r>
              <a:rPr lang="en-US" sz="2400" smtClean="0"/>
              <a:t>,...P</a:t>
            </a:r>
            <a:r>
              <a:rPr lang="en-US" sz="2400" baseline="-25000" smtClean="0"/>
              <a:t>N</a:t>
            </a:r>
            <a:r>
              <a:rPr lang="en-US" sz="2400" smtClean="0"/>
              <a:t>. </a:t>
            </a:r>
          </a:p>
          <a:p>
            <a:pPr marL="285750" indent="-285750" eaLnBrk="1" hangingPunct="1"/>
            <a:endParaRPr lang="en-US" sz="2400" smtClean="0"/>
          </a:p>
          <a:p>
            <a:pPr marL="285750" indent="-285750" eaLnBrk="1" hangingPunct="1"/>
            <a:r>
              <a:rPr lang="en-US" sz="2400" smtClean="0"/>
              <a:t>Select Choice rule</a:t>
            </a:r>
          </a:p>
          <a:p>
            <a:pPr marL="685800" lvl="1" eaLnBrk="1" hangingPunct="1"/>
            <a:r>
              <a:rPr lang="en-US" sz="2400" smtClean="0"/>
              <a:t>Maximum utility rule</a:t>
            </a:r>
          </a:p>
          <a:p>
            <a:pPr marL="685800" lvl="1" eaLnBrk="1" hangingPunct="1"/>
            <a:r>
              <a:rPr lang="en-US" sz="2400" smtClean="0"/>
              <a:t>Share of preference rule</a:t>
            </a:r>
          </a:p>
          <a:p>
            <a:pPr marL="685800" lvl="1" eaLnBrk="1" hangingPunct="1"/>
            <a:r>
              <a:rPr lang="en-US" sz="2400" smtClean="0"/>
              <a:t>Logit choice rule</a:t>
            </a:r>
          </a:p>
        </p:txBody>
      </p:sp>
      <p:sp>
        <p:nvSpPr>
          <p:cNvPr id="61442" name="Rectangle 3"/>
          <p:cNvSpPr>
            <a:spLocks noGrp="1" noChangeArrowheads="1"/>
          </p:cNvSpPr>
          <p:nvPr>
            <p:ph type="title" idx="4294967295"/>
          </p:nvPr>
        </p:nvSpPr>
        <p:spPr/>
        <p:txBody>
          <a:bodyPr anchor="ctr"/>
          <a:lstStyle/>
          <a:p>
            <a:pPr eaLnBrk="1" hangingPunct="1"/>
            <a:r>
              <a:rPr lang="en-US" smtClean="0"/>
              <a:t>Market Share and Revenue Share Forecasts</a:t>
            </a:r>
          </a:p>
        </p:txBody>
      </p:sp>
      <p:sp>
        <p:nvSpPr>
          <p:cNvPr id="61443" name="TextBox 8"/>
          <p:cNvSpPr txBox="1">
            <a:spLocks noChangeArrowheads="1"/>
          </p:cNvSpPr>
          <p:nvPr/>
        </p:nvSpPr>
        <p:spPr bwMode="auto">
          <a:xfrm>
            <a:off x="3048000" y="6477000"/>
            <a:ext cx="3429000" cy="304800"/>
          </a:xfrm>
          <a:prstGeom prst="rect">
            <a:avLst/>
          </a:prstGeom>
          <a:noFill/>
          <a:ln w="9525">
            <a:noFill/>
            <a:miter lim="800000"/>
            <a:headEnd/>
            <a:tailEnd/>
          </a:ln>
        </p:spPr>
        <p:txBody>
          <a:bodyPr>
            <a:spAutoFit/>
          </a:bodyPr>
          <a:lstStyle/>
          <a:p>
            <a:pPr eaLnBrk="0" hangingPunct="0"/>
            <a:r>
              <a:rPr lang="en-US" sz="1400">
                <a:cs typeface="Arial" charset="0"/>
              </a:rPr>
              <a:t>Dr. Yacheng Sun, UC Boulder</a:t>
            </a:r>
          </a:p>
        </p:txBody>
      </p:sp>
      <p:sp>
        <p:nvSpPr>
          <p:cNvPr id="61444" name="Slide Number Placeholder 6"/>
          <p:cNvSpPr txBox="1">
            <a:spLocks noGrp="1"/>
          </p:cNvSpPr>
          <p:nvPr/>
        </p:nvSpPr>
        <p:spPr bwMode="auto">
          <a:xfrm>
            <a:off x="7073900" y="6276975"/>
            <a:ext cx="1905000" cy="457200"/>
          </a:xfrm>
          <a:prstGeom prst="rect">
            <a:avLst/>
          </a:prstGeom>
          <a:noFill/>
          <a:ln w="9525">
            <a:noFill/>
            <a:miter lim="800000"/>
            <a:headEnd/>
            <a:tailEnd/>
          </a:ln>
        </p:spPr>
        <p:txBody>
          <a:bodyPr anchor="b"/>
          <a:lstStyle/>
          <a:p>
            <a:pPr algn="r"/>
            <a:fld id="{3928EA82-7E35-4618-A34D-2B030B2C3E0F}" type="slidenum">
              <a:rPr lang="en-US" sz="1400">
                <a:cs typeface="Arial" charset="0"/>
              </a:rPr>
              <a:pPr algn="r"/>
              <a:t>28</a:t>
            </a:fld>
            <a:endParaRPr lang="en-US" sz="1400">
              <a:cs typeface="Arial" charset="0"/>
            </a:endParaRPr>
          </a:p>
        </p:txBody>
      </p:sp>
    </p:spTree>
  </p:cSld>
  <p:clrMapOvr>
    <a:masterClrMapping/>
  </p:clrMapOvr>
  <p:transition/>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2469" name="Rectangle 2"/>
          <p:cNvSpPr>
            <a:spLocks noGrp="1" noChangeArrowheads="1"/>
          </p:cNvSpPr>
          <p:nvPr>
            <p:ph type="title" idx="4294967295"/>
          </p:nvPr>
        </p:nvSpPr>
        <p:spPr/>
        <p:txBody>
          <a:bodyPr anchor="ctr"/>
          <a:lstStyle/>
          <a:p>
            <a:pPr eaLnBrk="1" hangingPunct="1"/>
            <a:r>
              <a:rPr lang="en-US" smtClean="0"/>
              <a:t>Market Share Computation (Frozen Pizza)</a:t>
            </a:r>
          </a:p>
        </p:txBody>
      </p:sp>
      <p:sp>
        <p:nvSpPr>
          <p:cNvPr id="62470" name="Rectangle 3"/>
          <p:cNvSpPr>
            <a:spLocks noGrp="1" noChangeArrowheads="1"/>
          </p:cNvSpPr>
          <p:nvPr>
            <p:ph type="body" idx="4294967295"/>
          </p:nvPr>
        </p:nvSpPr>
        <p:spPr>
          <a:xfrm>
            <a:off x="1295400" y="1371600"/>
            <a:ext cx="6364288" cy="577850"/>
          </a:xfrm>
        </p:spPr>
        <p:txBody>
          <a:bodyPr/>
          <a:lstStyle/>
          <a:p>
            <a:pPr marL="285750" indent="-285750" eaLnBrk="1" hangingPunct="1">
              <a:buFont typeface="Wingdings" pitchFamily="2" charset="2"/>
              <a:buNone/>
            </a:pPr>
            <a:r>
              <a:rPr lang="en-US" b="1" smtClean="0"/>
              <a:t>Utility (Value) of each product for each customer.</a:t>
            </a:r>
          </a:p>
        </p:txBody>
      </p:sp>
      <p:graphicFrame>
        <p:nvGraphicFramePr>
          <p:cNvPr id="62468" name="Object 4"/>
          <p:cNvGraphicFramePr>
            <a:graphicFrameLocks noGrp="1" noChangeAspect="1"/>
          </p:cNvGraphicFramePr>
          <p:nvPr>
            <p:ph sz="half" idx="4294967295"/>
          </p:nvPr>
        </p:nvGraphicFramePr>
        <p:xfrm>
          <a:off x="685800" y="2286000"/>
          <a:ext cx="8229600" cy="1295400"/>
        </p:xfrm>
        <a:graphic>
          <a:graphicData uri="http://schemas.openxmlformats.org/presentationml/2006/ole">
            <p:oleObj spid="_x0000_s62468" name="Document" r:id="rId4" imgW="6137201" imgH="923778" progId="Word.Document.8">
              <p:embed/>
            </p:oleObj>
          </a:graphicData>
        </a:graphic>
      </p:graphicFrame>
      <p:sp>
        <p:nvSpPr>
          <p:cNvPr id="62471" name="Rectangle 5"/>
          <p:cNvSpPr>
            <a:spLocks noChangeArrowheads="1"/>
          </p:cNvSpPr>
          <p:nvPr/>
        </p:nvSpPr>
        <p:spPr bwMode="auto">
          <a:xfrm>
            <a:off x="914400" y="3886200"/>
            <a:ext cx="7137400" cy="2516188"/>
          </a:xfrm>
          <a:prstGeom prst="rect">
            <a:avLst/>
          </a:prstGeom>
          <a:noFill/>
          <a:ln w="9525">
            <a:noFill/>
            <a:miter lim="800000"/>
            <a:headEnd/>
            <a:tailEnd/>
          </a:ln>
        </p:spPr>
        <p:txBody>
          <a:bodyPr lIns="92075" tIns="46038" rIns="92075" bIns="46038"/>
          <a:lstStyle/>
          <a:p>
            <a:pPr>
              <a:spcAft>
                <a:spcPct val="50000"/>
              </a:spcAft>
              <a:buClr>
                <a:srgbClr val="A50021"/>
              </a:buClr>
              <a:buFont typeface="Wingdings" pitchFamily="2" charset="2"/>
              <a:buNone/>
            </a:pPr>
            <a:r>
              <a:rPr lang="en-US" sz="1600" b="1" u="sng">
                <a:latin typeface="Arial" charset="0"/>
                <a:cs typeface="Arial" charset="0"/>
              </a:rPr>
              <a:t>Maximum Utility Rule</a:t>
            </a:r>
            <a:r>
              <a:rPr lang="en-US" sz="1600" b="1">
                <a:latin typeface="Arial" charset="0"/>
                <a:cs typeface="Arial" charset="0"/>
              </a:rPr>
              <a:t>: If we assume customers will only buy the product with the highest utility, the market share for Meat Lover’s treat is 2/3 and for Veggie Delite is 1/3.</a:t>
            </a:r>
          </a:p>
          <a:p>
            <a:pPr>
              <a:spcAft>
                <a:spcPct val="50000"/>
              </a:spcAft>
              <a:buClr>
                <a:srgbClr val="A50021"/>
              </a:buClr>
              <a:buFont typeface="Wingdings" pitchFamily="2" charset="2"/>
              <a:buNone/>
            </a:pPr>
            <a:r>
              <a:rPr lang="en-US" sz="1600" b="1" u="sng">
                <a:latin typeface="Arial" charset="0"/>
                <a:cs typeface="Arial" charset="0"/>
              </a:rPr>
              <a:t>Share of preference rule</a:t>
            </a:r>
            <a:r>
              <a:rPr lang="en-US" sz="1600" b="1">
                <a:latin typeface="Arial" charset="0"/>
                <a:cs typeface="Arial" charset="0"/>
              </a:rPr>
              <a:t>: If we assume that each customer will buy each product in proportion to its utility relative to the other products, then market shares for the three products are:  Aloha Special (27.2%), Meat Lover’s Treat (27.9%) and Veggie Delite (44.9%).</a:t>
            </a:r>
          </a:p>
        </p:txBody>
      </p:sp>
      <p:sp>
        <p:nvSpPr>
          <p:cNvPr id="62472" name="TextBox 8"/>
          <p:cNvSpPr txBox="1">
            <a:spLocks noChangeArrowheads="1"/>
          </p:cNvSpPr>
          <p:nvPr/>
        </p:nvSpPr>
        <p:spPr bwMode="auto">
          <a:xfrm>
            <a:off x="3048000" y="6477000"/>
            <a:ext cx="3429000" cy="304800"/>
          </a:xfrm>
          <a:prstGeom prst="rect">
            <a:avLst/>
          </a:prstGeom>
          <a:noFill/>
          <a:ln w="9525">
            <a:noFill/>
            <a:miter lim="800000"/>
            <a:headEnd/>
            <a:tailEnd/>
          </a:ln>
        </p:spPr>
        <p:txBody>
          <a:bodyPr>
            <a:spAutoFit/>
          </a:bodyPr>
          <a:lstStyle/>
          <a:p>
            <a:pPr eaLnBrk="0" hangingPunct="0"/>
            <a:r>
              <a:rPr lang="en-US" sz="1400">
                <a:cs typeface="Arial" charset="0"/>
              </a:rPr>
              <a:t>Dr. Yacheng Sun, UC Boulder</a:t>
            </a:r>
          </a:p>
        </p:txBody>
      </p:sp>
      <p:sp>
        <p:nvSpPr>
          <p:cNvPr id="62473" name="Slide Number Placeholder 6"/>
          <p:cNvSpPr txBox="1">
            <a:spLocks noGrp="1"/>
          </p:cNvSpPr>
          <p:nvPr/>
        </p:nvSpPr>
        <p:spPr bwMode="auto">
          <a:xfrm>
            <a:off x="7073900" y="6276975"/>
            <a:ext cx="1905000" cy="457200"/>
          </a:xfrm>
          <a:prstGeom prst="rect">
            <a:avLst/>
          </a:prstGeom>
          <a:noFill/>
          <a:ln w="9525">
            <a:noFill/>
            <a:miter lim="800000"/>
            <a:headEnd/>
            <a:tailEnd/>
          </a:ln>
        </p:spPr>
        <p:txBody>
          <a:bodyPr anchor="b"/>
          <a:lstStyle/>
          <a:p>
            <a:pPr algn="r"/>
            <a:fld id="{3D0C04C3-F89F-4E00-B43C-FC15D92A2C86}" type="slidenum">
              <a:rPr lang="en-US" sz="1400">
                <a:cs typeface="Arial" charset="0"/>
              </a:rPr>
              <a:pPr algn="r"/>
              <a:t>29</a:t>
            </a:fld>
            <a:endParaRPr lang="en-US" sz="1400">
              <a:cs typeface="Arial" charset="0"/>
            </a:endParaRPr>
          </a:p>
        </p:txBody>
      </p:sp>
    </p:spTree>
  </p:cSld>
  <p:clrMapOvr>
    <a:masterClrMapping/>
  </p:clrMapOvr>
  <p:transition/>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4516" name="Title 1"/>
          <p:cNvSpPr>
            <a:spLocks noGrp="1"/>
          </p:cNvSpPr>
          <p:nvPr>
            <p:ph type="title" idx="4294967295"/>
          </p:nvPr>
        </p:nvSpPr>
        <p:spPr>
          <a:xfrm>
            <a:off x="306388" y="158750"/>
            <a:ext cx="8382000" cy="593725"/>
          </a:xfrm>
        </p:spPr>
        <p:txBody>
          <a:bodyPr/>
          <a:lstStyle/>
          <a:p>
            <a:r>
              <a:rPr lang="en-US" smtClean="0"/>
              <a:t>Buyer Types </a:t>
            </a:r>
          </a:p>
        </p:txBody>
      </p:sp>
      <p:graphicFrame>
        <p:nvGraphicFramePr>
          <p:cNvPr id="64515" name="Object 3"/>
          <p:cNvGraphicFramePr>
            <a:graphicFrameLocks noChangeAspect="1"/>
          </p:cNvGraphicFramePr>
          <p:nvPr/>
        </p:nvGraphicFramePr>
        <p:xfrm>
          <a:off x="1812925" y="1633538"/>
          <a:ext cx="5362575" cy="4151312"/>
        </p:xfrm>
        <a:graphic>
          <a:graphicData uri="http://schemas.openxmlformats.org/presentationml/2006/ole">
            <p:oleObj spid="_x0000_s64515" name="Document" r:id="rId4" imgW="5676691" imgH="4394038" progId="Word.Document.12">
              <p:link updateAutomatic="1"/>
            </p:oleObj>
          </a:graphicData>
        </a:graphic>
      </p:graphicFrame>
      <p:sp>
        <p:nvSpPr>
          <p:cNvPr id="64517" name="TextBox 8"/>
          <p:cNvSpPr txBox="1">
            <a:spLocks noChangeArrowheads="1"/>
          </p:cNvSpPr>
          <p:nvPr/>
        </p:nvSpPr>
        <p:spPr bwMode="auto">
          <a:xfrm>
            <a:off x="3048000" y="6553200"/>
            <a:ext cx="3429000" cy="304800"/>
          </a:xfrm>
          <a:prstGeom prst="rect">
            <a:avLst/>
          </a:prstGeom>
          <a:noFill/>
          <a:ln w="9525">
            <a:noFill/>
            <a:miter lim="800000"/>
            <a:headEnd/>
            <a:tailEnd/>
          </a:ln>
        </p:spPr>
        <p:txBody>
          <a:bodyPr>
            <a:spAutoFit/>
          </a:bodyPr>
          <a:lstStyle/>
          <a:p>
            <a:pPr eaLnBrk="0" hangingPunct="0"/>
            <a:r>
              <a:rPr lang="en-US" sz="1400">
                <a:cs typeface="Arial" charset="0"/>
              </a:rPr>
              <a:t>Dr. Yacheng Sun, UC Boulder</a:t>
            </a:r>
          </a:p>
        </p:txBody>
      </p:sp>
      <p:sp>
        <p:nvSpPr>
          <p:cNvPr id="64518" name="Slide Number Placeholder 6"/>
          <p:cNvSpPr txBox="1">
            <a:spLocks noGrp="1"/>
          </p:cNvSpPr>
          <p:nvPr/>
        </p:nvSpPr>
        <p:spPr bwMode="auto">
          <a:xfrm>
            <a:off x="7239000" y="6400800"/>
            <a:ext cx="1905000" cy="457200"/>
          </a:xfrm>
          <a:prstGeom prst="rect">
            <a:avLst/>
          </a:prstGeom>
          <a:noFill/>
          <a:ln w="9525">
            <a:noFill/>
            <a:miter lim="800000"/>
            <a:headEnd/>
            <a:tailEnd/>
          </a:ln>
        </p:spPr>
        <p:txBody>
          <a:bodyPr anchor="b"/>
          <a:lstStyle/>
          <a:p>
            <a:pPr algn="r"/>
            <a:fld id="{B1162523-274B-4D9E-B585-78A86B67BA29}" type="slidenum">
              <a:rPr lang="en-US" sz="1400">
                <a:cs typeface="Arial" charset="0"/>
              </a:rPr>
              <a:pPr algn="r"/>
              <a:t>30</a:t>
            </a:fld>
            <a:endParaRPr lang="en-US" sz="1400">
              <a:cs typeface="Arial" charset="0"/>
            </a:endParaRPr>
          </a:p>
        </p:txBody>
      </p:sp>
    </p:spTree>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9633" name="Rectangle 2"/>
          <p:cNvSpPr>
            <a:spLocks noGrp="1" noChangeArrowheads="1"/>
          </p:cNvSpPr>
          <p:nvPr>
            <p:ph type="body" idx="4294967295"/>
          </p:nvPr>
        </p:nvSpPr>
        <p:spPr>
          <a:xfrm>
            <a:off x="0" y="1389063"/>
            <a:ext cx="9144000" cy="4116387"/>
          </a:xfrm>
        </p:spPr>
        <p:txBody>
          <a:bodyPr lIns="91429" tIns="45714" rIns="91429" bIns="45714"/>
          <a:lstStyle/>
          <a:p>
            <a:pPr marL="700088" lvl="1" indent="-298450" defTabSz="914400">
              <a:buSzPct val="45000"/>
              <a:buFont typeface="Wingdings" pitchFamily="2" charset="2"/>
              <a:buNone/>
            </a:pPr>
            <a:r>
              <a:rPr lang="en-US" sz="1900" smtClean="0"/>
              <a:t>                                                                      </a:t>
            </a:r>
            <a:r>
              <a:rPr lang="en-US" sz="1300" b="1" smtClean="0"/>
              <a:t>Relationship     Value        Price      Convenience</a:t>
            </a:r>
          </a:p>
          <a:p>
            <a:pPr marL="700088" lvl="1" indent="-298450" defTabSz="914400">
              <a:buSzPct val="45000"/>
            </a:pPr>
            <a:r>
              <a:rPr lang="en-US" sz="1900" smtClean="0"/>
              <a:t>Desire for interaction</a:t>
            </a:r>
          </a:p>
          <a:p>
            <a:pPr marL="700088" lvl="1" indent="-298450" defTabSz="914400">
              <a:buSzPct val="45000"/>
            </a:pPr>
            <a:r>
              <a:rPr lang="en-US" sz="1900" smtClean="0"/>
              <a:t>Emotional Involvement</a:t>
            </a:r>
          </a:p>
          <a:p>
            <a:pPr marL="700088" lvl="1" indent="-298450" defTabSz="914400">
              <a:buSzPct val="45000"/>
            </a:pPr>
            <a:r>
              <a:rPr lang="en-US" sz="1900" smtClean="0"/>
              <a:t>Loyalty</a:t>
            </a:r>
          </a:p>
          <a:p>
            <a:pPr marL="700088" lvl="1" indent="-298450" defTabSz="914400">
              <a:buSzPct val="45000"/>
            </a:pPr>
            <a:r>
              <a:rPr lang="en-US" sz="1900" smtClean="0"/>
              <a:t>Number/type of considered vendors</a:t>
            </a:r>
          </a:p>
          <a:p>
            <a:pPr marL="700088" lvl="1" indent="-298450" defTabSz="914400">
              <a:buSzPct val="45000"/>
            </a:pPr>
            <a:r>
              <a:rPr lang="en-US" sz="1900" smtClean="0"/>
              <a:t>People involved in decision</a:t>
            </a:r>
          </a:p>
          <a:p>
            <a:pPr marL="700088" lvl="1" indent="-298450" defTabSz="914400">
              <a:buSzPct val="45000"/>
            </a:pPr>
            <a:r>
              <a:rPr lang="en-US" sz="1900" smtClean="0"/>
              <a:t>Fast decisions</a:t>
            </a:r>
          </a:p>
          <a:p>
            <a:pPr marL="700088" lvl="1" indent="-298450" defTabSz="914400">
              <a:buSzPct val="45000"/>
            </a:pPr>
            <a:r>
              <a:rPr lang="en-US" sz="1900" smtClean="0"/>
              <a:t>Switching Costs</a:t>
            </a:r>
          </a:p>
          <a:p>
            <a:pPr marL="700088" lvl="1" indent="-298450" defTabSz="914400">
              <a:buSzPct val="45000"/>
            </a:pPr>
            <a:r>
              <a:rPr lang="en-US" sz="1900" smtClean="0"/>
              <a:t>Operational importance of differentiation</a:t>
            </a:r>
          </a:p>
        </p:txBody>
      </p:sp>
      <p:sp>
        <p:nvSpPr>
          <p:cNvPr id="69634" name="Rectangle 3"/>
          <p:cNvSpPr>
            <a:spLocks noGrp="1" noChangeArrowheads="1"/>
          </p:cNvSpPr>
          <p:nvPr>
            <p:ph type="title" idx="4294967295"/>
          </p:nvPr>
        </p:nvSpPr>
        <p:spPr>
          <a:xfrm>
            <a:off x="306388" y="158750"/>
            <a:ext cx="8382000" cy="593725"/>
          </a:xfrm>
        </p:spPr>
        <p:txBody>
          <a:bodyPr/>
          <a:lstStyle/>
          <a:p>
            <a:r>
              <a:rPr lang="en-US" smtClean="0"/>
              <a:t> Cues for Identifying Customer Type</a:t>
            </a:r>
          </a:p>
        </p:txBody>
      </p:sp>
      <p:sp>
        <p:nvSpPr>
          <p:cNvPr id="1168390" name="Rectangle 6"/>
          <p:cNvSpPr>
            <a:spLocks noChangeArrowheads="1"/>
          </p:cNvSpPr>
          <p:nvPr/>
        </p:nvSpPr>
        <p:spPr bwMode="auto">
          <a:xfrm>
            <a:off x="5411788" y="1795463"/>
            <a:ext cx="576262" cy="223837"/>
          </a:xfrm>
          <a:prstGeom prst="rect">
            <a:avLst/>
          </a:prstGeom>
          <a:solidFill>
            <a:schemeClr val="accent1"/>
          </a:soli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FFFFFF"/>
                </a:outerShdw>
              </a:effectLst>
            </a:endParaRPr>
          </a:p>
        </p:txBody>
      </p:sp>
      <p:sp>
        <p:nvSpPr>
          <p:cNvPr id="1168391" name="Rectangle 7"/>
          <p:cNvSpPr>
            <a:spLocks noChangeArrowheads="1"/>
          </p:cNvSpPr>
          <p:nvPr/>
        </p:nvSpPr>
        <p:spPr bwMode="auto">
          <a:xfrm>
            <a:off x="7143750" y="1795463"/>
            <a:ext cx="576263" cy="223837"/>
          </a:xfrm>
          <a:prstGeom prst="rect">
            <a:avLst/>
          </a:prstGeom>
          <a:solidFill>
            <a:schemeClr val="bg1"/>
          </a:soli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DDDDDD"/>
                </a:outerShdw>
              </a:effectLst>
            </a:endParaRPr>
          </a:p>
        </p:txBody>
      </p:sp>
      <p:sp>
        <p:nvSpPr>
          <p:cNvPr id="1168392" name="Rectangle 8"/>
          <p:cNvSpPr>
            <a:spLocks noChangeArrowheads="1"/>
          </p:cNvSpPr>
          <p:nvPr/>
        </p:nvSpPr>
        <p:spPr bwMode="auto">
          <a:xfrm>
            <a:off x="6288088" y="1795463"/>
            <a:ext cx="577850" cy="223837"/>
          </a:xfrm>
          <a:prstGeom prst="rect">
            <a:avLst/>
          </a:prstGeom>
          <a:gradFill rotWithShape="1">
            <a:gsLst>
              <a:gs pos="0">
                <a:schemeClr val="accent1"/>
              </a:gs>
              <a:gs pos="100000">
                <a:schemeClr val="bg1"/>
              </a:gs>
            </a:gsLst>
            <a:lin ang="5400000" scaled="1"/>
          </a:gra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FFFFFF"/>
                </a:outerShdw>
              </a:effectLst>
            </a:endParaRPr>
          </a:p>
        </p:txBody>
      </p:sp>
      <p:sp>
        <p:nvSpPr>
          <p:cNvPr id="1168393" name="Rectangle 9"/>
          <p:cNvSpPr>
            <a:spLocks noChangeArrowheads="1"/>
          </p:cNvSpPr>
          <p:nvPr/>
        </p:nvSpPr>
        <p:spPr bwMode="auto">
          <a:xfrm>
            <a:off x="8005763" y="1795463"/>
            <a:ext cx="577850" cy="223837"/>
          </a:xfrm>
          <a:prstGeom prst="rect">
            <a:avLst/>
          </a:prstGeom>
          <a:solidFill>
            <a:schemeClr val="bg1"/>
          </a:soli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DDDDDD"/>
                </a:outerShdw>
              </a:effectLst>
            </a:endParaRPr>
          </a:p>
        </p:txBody>
      </p:sp>
      <p:sp>
        <p:nvSpPr>
          <p:cNvPr id="1168394" name="Rectangle 10"/>
          <p:cNvSpPr>
            <a:spLocks noChangeArrowheads="1"/>
          </p:cNvSpPr>
          <p:nvPr/>
        </p:nvSpPr>
        <p:spPr bwMode="auto">
          <a:xfrm>
            <a:off x="5411788" y="2154238"/>
            <a:ext cx="576262" cy="223837"/>
          </a:xfrm>
          <a:prstGeom prst="rect">
            <a:avLst/>
          </a:prstGeom>
          <a:solidFill>
            <a:schemeClr val="accent1"/>
          </a:soli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FFFFFF"/>
                </a:outerShdw>
              </a:effectLst>
            </a:endParaRPr>
          </a:p>
        </p:txBody>
      </p:sp>
      <p:sp>
        <p:nvSpPr>
          <p:cNvPr id="1168395" name="Rectangle 11"/>
          <p:cNvSpPr>
            <a:spLocks noChangeArrowheads="1"/>
          </p:cNvSpPr>
          <p:nvPr/>
        </p:nvSpPr>
        <p:spPr bwMode="auto">
          <a:xfrm>
            <a:off x="7143750" y="2154238"/>
            <a:ext cx="576263" cy="223837"/>
          </a:xfrm>
          <a:prstGeom prst="rect">
            <a:avLst/>
          </a:prstGeom>
          <a:solidFill>
            <a:schemeClr val="bg1"/>
          </a:soli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DDDDDD"/>
                </a:outerShdw>
              </a:effectLst>
            </a:endParaRPr>
          </a:p>
        </p:txBody>
      </p:sp>
      <p:sp>
        <p:nvSpPr>
          <p:cNvPr id="1168396" name="Rectangle 12"/>
          <p:cNvSpPr>
            <a:spLocks noChangeArrowheads="1"/>
          </p:cNvSpPr>
          <p:nvPr/>
        </p:nvSpPr>
        <p:spPr bwMode="auto">
          <a:xfrm>
            <a:off x="6288088" y="2154238"/>
            <a:ext cx="577850" cy="223837"/>
          </a:xfrm>
          <a:prstGeom prst="rect">
            <a:avLst/>
          </a:prstGeom>
          <a:gradFill rotWithShape="1">
            <a:gsLst>
              <a:gs pos="0">
                <a:schemeClr val="accent1"/>
              </a:gs>
              <a:gs pos="100000">
                <a:schemeClr val="bg1"/>
              </a:gs>
            </a:gsLst>
            <a:lin ang="5400000" scaled="1"/>
          </a:gra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FFFFFF"/>
                </a:outerShdw>
              </a:effectLst>
            </a:endParaRPr>
          </a:p>
        </p:txBody>
      </p:sp>
      <p:sp>
        <p:nvSpPr>
          <p:cNvPr id="1168397" name="Rectangle 13"/>
          <p:cNvSpPr>
            <a:spLocks noChangeArrowheads="1"/>
          </p:cNvSpPr>
          <p:nvPr/>
        </p:nvSpPr>
        <p:spPr bwMode="auto">
          <a:xfrm>
            <a:off x="8005763" y="2154238"/>
            <a:ext cx="577850" cy="223837"/>
          </a:xfrm>
          <a:prstGeom prst="rect">
            <a:avLst/>
          </a:prstGeom>
          <a:solidFill>
            <a:schemeClr val="bg1"/>
          </a:soli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DDDDDD"/>
                </a:outerShdw>
              </a:effectLst>
            </a:endParaRPr>
          </a:p>
        </p:txBody>
      </p:sp>
      <p:sp>
        <p:nvSpPr>
          <p:cNvPr id="1168398" name="Rectangle 14"/>
          <p:cNvSpPr>
            <a:spLocks noChangeArrowheads="1"/>
          </p:cNvSpPr>
          <p:nvPr/>
        </p:nvSpPr>
        <p:spPr bwMode="auto">
          <a:xfrm>
            <a:off x="5411788" y="2535238"/>
            <a:ext cx="576262" cy="223837"/>
          </a:xfrm>
          <a:prstGeom prst="rect">
            <a:avLst/>
          </a:prstGeom>
          <a:solidFill>
            <a:schemeClr val="accent1"/>
          </a:soli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FFFFFF"/>
                </a:outerShdw>
              </a:effectLst>
            </a:endParaRPr>
          </a:p>
        </p:txBody>
      </p:sp>
      <p:sp>
        <p:nvSpPr>
          <p:cNvPr id="1168399" name="Rectangle 15"/>
          <p:cNvSpPr>
            <a:spLocks noChangeArrowheads="1"/>
          </p:cNvSpPr>
          <p:nvPr/>
        </p:nvSpPr>
        <p:spPr bwMode="auto">
          <a:xfrm>
            <a:off x="7143750" y="2535238"/>
            <a:ext cx="576263" cy="223837"/>
          </a:xfrm>
          <a:prstGeom prst="rect">
            <a:avLst/>
          </a:prstGeom>
          <a:solidFill>
            <a:schemeClr val="bg1"/>
          </a:soli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DDDDDD"/>
                </a:outerShdw>
              </a:effectLst>
            </a:endParaRPr>
          </a:p>
        </p:txBody>
      </p:sp>
      <p:sp>
        <p:nvSpPr>
          <p:cNvPr id="1168400" name="Rectangle 16"/>
          <p:cNvSpPr>
            <a:spLocks noChangeArrowheads="1"/>
          </p:cNvSpPr>
          <p:nvPr/>
        </p:nvSpPr>
        <p:spPr bwMode="auto">
          <a:xfrm>
            <a:off x="6288088" y="2535238"/>
            <a:ext cx="577850" cy="223837"/>
          </a:xfrm>
          <a:prstGeom prst="rect">
            <a:avLst/>
          </a:prstGeom>
          <a:gradFill rotWithShape="1">
            <a:gsLst>
              <a:gs pos="0">
                <a:schemeClr val="accent1"/>
              </a:gs>
              <a:gs pos="100000">
                <a:schemeClr val="bg1"/>
              </a:gs>
            </a:gsLst>
            <a:lin ang="5400000" scaled="1"/>
          </a:gra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FFFFFF"/>
                </a:outerShdw>
              </a:effectLst>
            </a:endParaRPr>
          </a:p>
        </p:txBody>
      </p:sp>
      <p:sp>
        <p:nvSpPr>
          <p:cNvPr id="1168401" name="Rectangle 17"/>
          <p:cNvSpPr>
            <a:spLocks noChangeArrowheads="1"/>
          </p:cNvSpPr>
          <p:nvPr/>
        </p:nvSpPr>
        <p:spPr bwMode="auto">
          <a:xfrm>
            <a:off x="8005763" y="2535238"/>
            <a:ext cx="577850" cy="223837"/>
          </a:xfrm>
          <a:prstGeom prst="rect">
            <a:avLst/>
          </a:prstGeom>
          <a:solidFill>
            <a:schemeClr val="accent1"/>
          </a:soli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FFFFFF"/>
                </a:outerShdw>
              </a:effectLst>
            </a:endParaRPr>
          </a:p>
        </p:txBody>
      </p:sp>
      <p:sp>
        <p:nvSpPr>
          <p:cNvPr id="1168402" name="Rectangle 18"/>
          <p:cNvSpPr>
            <a:spLocks noChangeArrowheads="1"/>
          </p:cNvSpPr>
          <p:nvPr/>
        </p:nvSpPr>
        <p:spPr bwMode="auto">
          <a:xfrm>
            <a:off x="5411788" y="4217988"/>
            <a:ext cx="576262" cy="225425"/>
          </a:xfrm>
          <a:prstGeom prst="rect">
            <a:avLst/>
          </a:prstGeom>
          <a:solidFill>
            <a:schemeClr val="accent1"/>
          </a:soli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FFFFFF"/>
                </a:outerShdw>
              </a:effectLst>
            </a:endParaRPr>
          </a:p>
        </p:txBody>
      </p:sp>
      <p:sp>
        <p:nvSpPr>
          <p:cNvPr id="1168403" name="Rectangle 19"/>
          <p:cNvSpPr>
            <a:spLocks noChangeArrowheads="1"/>
          </p:cNvSpPr>
          <p:nvPr/>
        </p:nvSpPr>
        <p:spPr bwMode="auto">
          <a:xfrm>
            <a:off x="7143750" y="4217988"/>
            <a:ext cx="576263" cy="225425"/>
          </a:xfrm>
          <a:prstGeom prst="rect">
            <a:avLst/>
          </a:prstGeom>
          <a:solidFill>
            <a:schemeClr val="bg1"/>
          </a:soli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DDDDDD"/>
                </a:outerShdw>
              </a:effectLst>
            </a:endParaRPr>
          </a:p>
        </p:txBody>
      </p:sp>
      <p:sp>
        <p:nvSpPr>
          <p:cNvPr id="1168404" name="Rectangle 20"/>
          <p:cNvSpPr>
            <a:spLocks noChangeArrowheads="1"/>
          </p:cNvSpPr>
          <p:nvPr/>
        </p:nvSpPr>
        <p:spPr bwMode="auto">
          <a:xfrm>
            <a:off x="6288088" y="4217988"/>
            <a:ext cx="577850" cy="225425"/>
          </a:xfrm>
          <a:prstGeom prst="rect">
            <a:avLst/>
          </a:prstGeom>
          <a:gradFill rotWithShape="1">
            <a:gsLst>
              <a:gs pos="0">
                <a:schemeClr val="accent1"/>
              </a:gs>
              <a:gs pos="100000">
                <a:schemeClr val="bg1"/>
              </a:gs>
            </a:gsLst>
            <a:lin ang="5400000" scaled="1"/>
          </a:gra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FFFFFF"/>
                </a:outerShdw>
              </a:effectLst>
            </a:endParaRPr>
          </a:p>
        </p:txBody>
      </p:sp>
      <p:sp>
        <p:nvSpPr>
          <p:cNvPr id="1168405" name="Rectangle 21"/>
          <p:cNvSpPr>
            <a:spLocks noChangeArrowheads="1"/>
          </p:cNvSpPr>
          <p:nvPr/>
        </p:nvSpPr>
        <p:spPr bwMode="auto">
          <a:xfrm>
            <a:off x="8005763" y="4217988"/>
            <a:ext cx="577850" cy="225425"/>
          </a:xfrm>
          <a:prstGeom prst="rect">
            <a:avLst/>
          </a:prstGeom>
          <a:solidFill>
            <a:schemeClr val="bg1"/>
          </a:soli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DDDDDD"/>
                </a:outerShdw>
              </a:effectLst>
            </a:endParaRPr>
          </a:p>
        </p:txBody>
      </p:sp>
      <p:sp>
        <p:nvSpPr>
          <p:cNvPr id="1168406" name="Rectangle 22"/>
          <p:cNvSpPr>
            <a:spLocks noChangeArrowheads="1"/>
          </p:cNvSpPr>
          <p:nvPr/>
        </p:nvSpPr>
        <p:spPr bwMode="auto">
          <a:xfrm>
            <a:off x="5411788" y="2871788"/>
            <a:ext cx="576262" cy="223837"/>
          </a:xfrm>
          <a:prstGeom prst="rect">
            <a:avLst/>
          </a:prstGeom>
          <a:solidFill>
            <a:schemeClr val="bg1"/>
          </a:soli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DDDDDD"/>
                </a:outerShdw>
              </a:effectLst>
            </a:endParaRPr>
          </a:p>
        </p:txBody>
      </p:sp>
      <p:sp>
        <p:nvSpPr>
          <p:cNvPr id="1168407" name="Rectangle 23"/>
          <p:cNvSpPr>
            <a:spLocks noChangeArrowheads="1"/>
          </p:cNvSpPr>
          <p:nvPr/>
        </p:nvSpPr>
        <p:spPr bwMode="auto">
          <a:xfrm>
            <a:off x="7143750" y="2871788"/>
            <a:ext cx="576263" cy="223837"/>
          </a:xfrm>
          <a:prstGeom prst="rect">
            <a:avLst/>
          </a:prstGeom>
          <a:solidFill>
            <a:schemeClr val="accent1"/>
          </a:soli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FFFFFF"/>
                </a:outerShdw>
              </a:effectLst>
            </a:endParaRPr>
          </a:p>
        </p:txBody>
      </p:sp>
      <p:sp>
        <p:nvSpPr>
          <p:cNvPr id="1168408" name="Rectangle 24"/>
          <p:cNvSpPr>
            <a:spLocks noChangeArrowheads="1"/>
          </p:cNvSpPr>
          <p:nvPr/>
        </p:nvSpPr>
        <p:spPr bwMode="auto">
          <a:xfrm>
            <a:off x="6288088" y="2871788"/>
            <a:ext cx="577850" cy="223837"/>
          </a:xfrm>
          <a:prstGeom prst="rect">
            <a:avLst/>
          </a:prstGeom>
          <a:gradFill rotWithShape="1">
            <a:gsLst>
              <a:gs pos="0">
                <a:schemeClr val="accent1"/>
              </a:gs>
              <a:gs pos="100000">
                <a:schemeClr val="bg1"/>
              </a:gs>
            </a:gsLst>
            <a:lin ang="5400000" scaled="1"/>
          </a:gra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FFFFFF"/>
                </a:outerShdw>
              </a:effectLst>
            </a:endParaRPr>
          </a:p>
        </p:txBody>
      </p:sp>
      <p:sp>
        <p:nvSpPr>
          <p:cNvPr id="1168409" name="Rectangle 25"/>
          <p:cNvSpPr>
            <a:spLocks noChangeArrowheads="1"/>
          </p:cNvSpPr>
          <p:nvPr/>
        </p:nvSpPr>
        <p:spPr bwMode="auto">
          <a:xfrm>
            <a:off x="8005763" y="2871788"/>
            <a:ext cx="577850" cy="223837"/>
          </a:xfrm>
          <a:prstGeom prst="rect">
            <a:avLst/>
          </a:prstGeom>
          <a:solidFill>
            <a:schemeClr val="bg1"/>
          </a:soli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DDDDDD"/>
                </a:outerShdw>
              </a:effectLst>
            </a:endParaRPr>
          </a:p>
        </p:txBody>
      </p:sp>
      <p:sp>
        <p:nvSpPr>
          <p:cNvPr id="1168410" name="Rectangle 26"/>
          <p:cNvSpPr>
            <a:spLocks noChangeArrowheads="1"/>
          </p:cNvSpPr>
          <p:nvPr/>
        </p:nvSpPr>
        <p:spPr bwMode="auto">
          <a:xfrm>
            <a:off x="5411788" y="3217863"/>
            <a:ext cx="576262" cy="223837"/>
          </a:xfrm>
          <a:prstGeom prst="rect">
            <a:avLst/>
          </a:prstGeom>
          <a:solidFill>
            <a:schemeClr val="accent1"/>
          </a:soli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FFFFFF"/>
                </a:outerShdw>
              </a:effectLst>
            </a:endParaRPr>
          </a:p>
        </p:txBody>
      </p:sp>
      <p:sp>
        <p:nvSpPr>
          <p:cNvPr id="1168411" name="Rectangle 27"/>
          <p:cNvSpPr>
            <a:spLocks noChangeArrowheads="1"/>
          </p:cNvSpPr>
          <p:nvPr/>
        </p:nvSpPr>
        <p:spPr bwMode="auto">
          <a:xfrm>
            <a:off x="7143750" y="3217863"/>
            <a:ext cx="576263" cy="223837"/>
          </a:xfrm>
          <a:prstGeom prst="rect">
            <a:avLst/>
          </a:prstGeom>
          <a:solidFill>
            <a:schemeClr val="bg1"/>
          </a:soli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DDDDDD"/>
                </a:outerShdw>
              </a:effectLst>
            </a:endParaRPr>
          </a:p>
        </p:txBody>
      </p:sp>
      <p:sp>
        <p:nvSpPr>
          <p:cNvPr id="1168412" name="Rectangle 28"/>
          <p:cNvSpPr>
            <a:spLocks noChangeArrowheads="1"/>
          </p:cNvSpPr>
          <p:nvPr/>
        </p:nvSpPr>
        <p:spPr bwMode="auto">
          <a:xfrm>
            <a:off x="6288088" y="3217863"/>
            <a:ext cx="577850" cy="223837"/>
          </a:xfrm>
          <a:prstGeom prst="rect">
            <a:avLst/>
          </a:prstGeom>
          <a:solidFill>
            <a:schemeClr val="accent1"/>
          </a:soli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FFFFFF"/>
                </a:outerShdw>
              </a:effectLst>
            </a:endParaRPr>
          </a:p>
        </p:txBody>
      </p:sp>
      <p:sp>
        <p:nvSpPr>
          <p:cNvPr id="1168413" name="Rectangle 29"/>
          <p:cNvSpPr>
            <a:spLocks noChangeArrowheads="1"/>
          </p:cNvSpPr>
          <p:nvPr/>
        </p:nvSpPr>
        <p:spPr bwMode="auto">
          <a:xfrm>
            <a:off x="8005763" y="3217863"/>
            <a:ext cx="577850" cy="223837"/>
          </a:xfrm>
          <a:prstGeom prst="rect">
            <a:avLst/>
          </a:prstGeom>
          <a:solidFill>
            <a:schemeClr val="bg1"/>
          </a:soli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DDDDDD"/>
                </a:outerShdw>
              </a:effectLst>
            </a:endParaRPr>
          </a:p>
        </p:txBody>
      </p:sp>
      <p:sp>
        <p:nvSpPr>
          <p:cNvPr id="1168414" name="Rectangle 30"/>
          <p:cNvSpPr>
            <a:spLocks noChangeArrowheads="1"/>
          </p:cNvSpPr>
          <p:nvPr/>
        </p:nvSpPr>
        <p:spPr bwMode="auto">
          <a:xfrm>
            <a:off x="5411788" y="3548063"/>
            <a:ext cx="576262" cy="223837"/>
          </a:xfrm>
          <a:prstGeom prst="rect">
            <a:avLst/>
          </a:prstGeom>
          <a:solidFill>
            <a:schemeClr val="bg1"/>
          </a:soli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DDDDDD"/>
                </a:outerShdw>
              </a:effectLst>
            </a:endParaRPr>
          </a:p>
        </p:txBody>
      </p:sp>
      <p:sp>
        <p:nvSpPr>
          <p:cNvPr id="1168415" name="Rectangle 31"/>
          <p:cNvSpPr>
            <a:spLocks noChangeArrowheads="1"/>
          </p:cNvSpPr>
          <p:nvPr/>
        </p:nvSpPr>
        <p:spPr bwMode="auto">
          <a:xfrm>
            <a:off x="7143750" y="3548063"/>
            <a:ext cx="576263" cy="223837"/>
          </a:xfrm>
          <a:prstGeom prst="rect">
            <a:avLst/>
          </a:prstGeom>
          <a:solidFill>
            <a:schemeClr val="accent1"/>
          </a:soli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FFFFFF"/>
                </a:outerShdw>
              </a:effectLst>
            </a:endParaRPr>
          </a:p>
        </p:txBody>
      </p:sp>
      <p:sp>
        <p:nvSpPr>
          <p:cNvPr id="1168416" name="Rectangle 32"/>
          <p:cNvSpPr>
            <a:spLocks noChangeArrowheads="1"/>
          </p:cNvSpPr>
          <p:nvPr/>
        </p:nvSpPr>
        <p:spPr bwMode="auto">
          <a:xfrm>
            <a:off x="6288088" y="3548063"/>
            <a:ext cx="577850" cy="223837"/>
          </a:xfrm>
          <a:prstGeom prst="rect">
            <a:avLst/>
          </a:prstGeom>
          <a:solidFill>
            <a:schemeClr val="bg1"/>
          </a:soli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DDDDDD"/>
                </a:outerShdw>
              </a:effectLst>
            </a:endParaRPr>
          </a:p>
        </p:txBody>
      </p:sp>
      <p:sp>
        <p:nvSpPr>
          <p:cNvPr id="1168417" name="Rectangle 33"/>
          <p:cNvSpPr>
            <a:spLocks noChangeArrowheads="1"/>
          </p:cNvSpPr>
          <p:nvPr/>
        </p:nvSpPr>
        <p:spPr bwMode="auto">
          <a:xfrm>
            <a:off x="8005763" y="3548063"/>
            <a:ext cx="577850" cy="223837"/>
          </a:xfrm>
          <a:prstGeom prst="rect">
            <a:avLst/>
          </a:prstGeom>
          <a:solidFill>
            <a:schemeClr val="accent1"/>
          </a:soli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FFFFFF"/>
                </a:outerShdw>
              </a:effectLst>
            </a:endParaRPr>
          </a:p>
        </p:txBody>
      </p:sp>
      <p:sp>
        <p:nvSpPr>
          <p:cNvPr id="1168418" name="Rectangle 34"/>
          <p:cNvSpPr>
            <a:spLocks noChangeArrowheads="1"/>
          </p:cNvSpPr>
          <p:nvPr/>
        </p:nvSpPr>
        <p:spPr bwMode="auto">
          <a:xfrm>
            <a:off x="5411788" y="3860800"/>
            <a:ext cx="576262" cy="223838"/>
          </a:xfrm>
          <a:prstGeom prst="rect">
            <a:avLst/>
          </a:prstGeom>
          <a:solidFill>
            <a:schemeClr val="accent1"/>
          </a:soli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FFFFFF"/>
                </a:outerShdw>
              </a:effectLst>
            </a:endParaRPr>
          </a:p>
        </p:txBody>
      </p:sp>
      <p:sp>
        <p:nvSpPr>
          <p:cNvPr id="1168419" name="Rectangle 35"/>
          <p:cNvSpPr>
            <a:spLocks noChangeArrowheads="1"/>
          </p:cNvSpPr>
          <p:nvPr/>
        </p:nvSpPr>
        <p:spPr bwMode="auto">
          <a:xfrm>
            <a:off x="7143750" y="3860800"/>
            <a:ext cx="576263" cy="223838"/>
          </a:xfrm>
          <a:prstGeom prst="rect">
            <a:avLst/>
          </a:prstGeom>
          <a:solidFill>
            <a:schemeClr val="bg1"/>
          </a:soli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DDDDDD"/>
                </a:outerShdw>
              </a:effectLst>
            </a:endParaRPr>
          </a:p>
        </p:txBody>
      </p:sp>
      <p:sp>
        <p:nvSpPr>
          <p:cNvPr id="1168420" name="Rectangle 36"/>
          <p:cNvSpPr>
            <a:spLocks noChangeArrowheads="1"/>
          </p:cNvSpPr>
          <p:nvPr/>
        </p:nvSpPr>
        <p:spPr bwMode="auto">
          <a:xfrm>
            <a:off x="6288088" y="3860800"/>
            <a:ext cx="577850" cy="223838"/>
          </a:xfrm>
          <a:prstGeom prst="rect">
            <a:avLst/>
          </a:prstGeom>
          <a:gradFill rotWithShape="1">
            <a:gsLst>
              <a:gs pos="0">
                <a:schemeClr val="accent1"/>
              </a:gs>
              <a:gs pos="100000">
                <a:schemeClr val="bg1"/>
              </a:gs>
            </a:gsLst>
            <a:lin ang="5400000" scaled="1"/>
          </a:gra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FFFFFF"/>
                </a:outerShdw>
              </a:effectLst>
            </a:endParaRPr>
          </a:p>
        </p:txBody>
      </p:sp>
      <p:sp>
        <p:nvSpPr>
          <p:cNvPr id="1168421" name="Rectangle 37"/>
          <p:cNvSpPr>
            <a:spLocks noChangeArrowheads="1"/>
          </p:cNvSpPr>
          <p:nvPr/>
        </p:nvSpPr>
        <p:spPr bwMode="auto">
          <a:xfrm>
            <a:off x="8005763" y="3860800"/>
            <a:ext cx="577850" cy="223838"/>
          </a:xfrm>
          <a:prstGeom prst="rect">
            <a:avLst/>
          </a:prstGeom>
          <a:solidFill>
            <a:schemeClr val="bg1"/>
          </a:solidFill>
          <a:ln w="9525">
            <a:solidFill>
              <a:schemeClr val="tx1"/>
            </a:solidFill>
            <a:miter lim="800000"/>
            <a:headEnd/>
            <a:tailEnd/>
          </a:ln>
          <a:effectLst/>
        </p:spPr>
        <p:txBody>
          <a:bodyPr wrap="none" anchor="ctr"/>
          <a:lstStyle/>
          <a:p>
            <a:pPr algn="ctr" eaLnBrk="0" hangingPunct="0">
              <a:spcBef>
                <a:spcPct val="50000"/>
              </a:spcBef>
              <a:defRPr/>
            </a:pPr>
            <a:endParaRPr lang="en-US" b="1">
              <a:effectLst>
                <a:outerShdw blurRad="38100" dist="38100" dir="2700000" algn="tl">
                  <a:srgbClr val="DDDDDD"/>
                </a:outerShdw>
              </a:effectLst>
            </a:endParaRPr>
          </a:p>
        </p:txBody>
      </p:sp>
      <p:sp>
        <p:nvSpPr>
          <p:cNvPr id="69667" name="TextBox 8"/>
          <p:cNvSpPr txBox="1">
            <a:spLocks noChangeArrowheads="1"/>
          </p:cNvSpPr>
          <p:nvPr/>
        </p:nvSpPr>
        <p:spPr bwMode="auto">
          <a:xfrm>
            <a:off x="3048000" y="6553200"/>
            <a:ext cx="3429000" cy="304800"/>
          </a:xfrm>
          <a:prstGeom prst="rect">
            <a:avLst/>
          </a:prstGeom>
          <a:noFill/>
          <a:ln w="9525">
            <a:noFill/>
            <a:miter lim="800000"/>
            <a:headEnd/>
            <a:tailEnd/>
          </a:ln>
        </p:spPr>
        <p:txBody>
          <a:bodyPr>
            <a:spAutoFit/>
          </a:bodyPr>
          <a:lstStyle/>
          <a:p>
            <a:pPr eaLnBrk="0" hangingPunct="0"/>
            <a:r>
              <a:rPr lang="en-US" sz="1400">
                <a:cs typeface="Arial" charset="0"/>
              </a:rPr>
              <a:t>Dr. Yacheng Sun, UC Boulder</a:t>
            </a:r>
          </a:p>
        </p:txBody>
      </p:sp>
      <p:sp>
        <p:nvSpPr>
          <p:cNvPr id="69668" name="Slide Number Placeholder 6"/>
          <p:cNvSpPr txBox="1">
            <a:spLocks noGrp="1"/>
          </p:cNvSpPr>
          <p:nvPr/>
        </p:nvSpPr>
        <p:spPr bwMode="auto">
          <a:xfrm>
            <a:off x="7239000" y="6400800"/>
            <a:ext cx="1905000" cy="457200"/>
          </a:xfrm>
          <a:prstGeom prst="rect">
            <a:avLst/>
          </a:prstGeom>
          <a:noFill/>
          <a:ln w="9525">
            <a:noFill/>
            <a:miter lim="800000"/>
            <a:headEnd/>
            <a:tailEnd/>
          </a:ln>
        </p:spPr>
        <p:txBody>
          <a:bodyPr anchor="b"/>
          <a:lstStyle/>
          <a:p>
            <a:pPr algn="r"/>
            <a:fld id="{7C511044-733B-473C-B7A6-841780BC6505}" type="slidenum">
              <a:rPr lang="en-US" sz="1400">
                <a:cs typeface="Arial" charset="0"/>
              </a:rPr>
              <a:pPr algn="r"/>
              <a:t>31</a:t>
            </a:fld>
            <a:endParaRPr lang="en-US" sz="1400">
              <a:cs typeface="Arial" charset="0"/>
            </a:endParaRPr>
          </a:p>
        </p:txBody>
      </p:sp>
    </p:spTree>
  </p:cSld>
  <p:clrMapOvr>
    <a:masterClrMapping/>
  </p:clrMapOvr>
  <p:transition/>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681" name="Rectangle 2"/>
          <p:cNvSpPr>
            <a:spLocks noGrp="1" noChangeArrowheads="1"/>
          </p:cNvSpPr>
          <p:nvPr>
            <p:ph type="title" idx="4294967295"/>
          </p:nvPr>
        </p:nvSpPr>
        <p:spPr>
          <a:xfrm>
            <a:off x="473075" y="339725"/>
            <a:ext cx="7702550" cy="477838"/>
          </a:xfrm>
        </p:spPr>
        <p:txBody>
          <a:bodyPr wrap="none" lIns="63398" tIns="25359" rIns="63398" bIns="25359" anchor="t">
            <a:spAutoFit/>
          </a:bodyPr>
          <a:lstStyle/>
          <a:p>
            <a:pPr eaLnBrk="1" hangingPunct="1"/>
            <a:r>
              <a:rPr lang="en-US" smtClean="0"/>
              <a:t>Conditions for Alternative Pricing Objectives</a:t>
            </a:r>
          </a:p>
        </p:txBody>
      </p:sp>
      <p:sp>
        <p:nvSpPr>
          <p:cNvPr id="71682" name="Rectangle 3"/>
          <p:cNvSpPr>
            <a:spLocks noChangeArrowheads="1"/>
          </p:cNvSpPr>
          <p:nvPr/>
        </p:nvSpPr>
        <p:spPr bwMode="auto">
          <a:xfrm>
            <a:off x="773113" y="1571625"/>
            <a:ext cx="7597775" cy="1584325"/>
          </a:xfrm>
          <a:prstGeom prst="rect">
            <a:avLst/>
          </a:prstGeom>
          <a:noFill/>
          <a:ln w="12700">
            <a:solidFill>
              <a:schemeClr val="tx1"/>
            </a:solidFill>
            <a:miter lim="800000"/>
            <a:headEnd/>
            <a:tailEnd/>
          </a:ln>
        </p:spPr>
        <p:txBody>
          <a:bodyPr wrap="none" anchor="ctr"/>
          <a:lstStyle/>
          <a:p>
            <a:pPr algn="ctr" eaLnBrk="0" hangingPunct="0">
              <a:spcBef>
                <a:spcPct val="50000"/>
              </a:spcBef>
            </a:pPr>
            <a:endParaRPr lang="en-US" b="1"/>
          </a:p>
        </p:txBody>
      </p:sp>
      <p:sp>
        <p:nvSpPr>
          <p:cNvPr id="71683" name="Rectangle 4"/>
          <p:cNvSpPr>
            <a:spLocks noChangeArrowheads="1"/>
          </p:cNvSpPr>
          <p:nvPr/>
        </p:nvSpPr>
        <p:spPr bwMode="auto">
          <a:xfrm>
            <a:off x="773113" y="3168650"/>
            <a:ext cx="7597775" cy="1584325"/>
          </a:xfrm>
          <a:prstGeom prst="rect">
            <a:avLst/>
          </a:prstGeom>
          <a:noFill/>
          <a:ln w="12700">
            <a:solidFill>
              <a:schemeClr val="tx1"/>
            </a:solidFill>
            <a:miter lim="800000"/>
            <a:headEnd/>
            <a:tailEnd/>
          </a:ln>
        </p:spPr>
        <p:txBody>
          <a:bodyPr wrap="none" anchor="ctr"/>
          <a:lstStyle/>
          <a:p>
            <a:pPr algn="ctr" eaLnBrk="0" hangingPunct="0">
              <a:spcBef>
                <a:spcPct val="50000"/>
              </a:spcBef>
            </a:pPr>
            <a:endParaRPr lang="en-US" b="1"/>
          </a:p>
        </p:txBody>
      </p:sp>
      <p:sp>
        <p:nvSpPr>
          <p:cNvPr id="71684" name="Rectangle 5"/>
          <p:cNvSpPr>
            <a:spLocks noChangeArrowheads="1"/>
          </p:cNvSpPr>
          <p:nvPr/>
        </p:nvSpPr>
        <p:spPr bwMode="auto">
          <a:xfrm>
            <a:off x="773113" y="4765675"/>
            <a:ext cx="7597775" cy="1585913"/>
          </a:xfrm>
          <a:prstGeom prst="rect">
            <a:avLst/>
          </a:prstGeom>
          <a:noFill/>
          <a:ln w="12700">
            <a:solidFill>
              <a:schemeClr val="tx1"/>
            </a:solidFill>
            <a:miter lim="800000"/>
            <a:headEnd/>
            <a:tailEnd/>
          </a:ln>
        </p:spPr>
        <p:txBody>
          <a:bodyPr wrap="none" anchor="ctr"/>
          <a:lstStyle/>
          <a:p>
            <a:pPr algn="ctr" eaLnBrk="0" hangingPunct="0">
              <a:spcBef>
                <a:spcPct val="50000"/>
              </a:spcBef>
            </a:pPr>
            <a:endParaRPr lang="en-US" b="1"/>
          </a:p>
        </p:txBody>
      </p:sp>
      <p:sp>
        <p:nvSpPr>
          <p:cNvPr id="71685" name="Rectangle 6"/>
          <p:cNvSpPr>
            <a:spLocks noChangeArrowheads="1"/>
          </p:cNvSpPr>
          <p:nvPr/>
        </p:nvSpPr>
        <p:spPr bwMode="auto">
          <a:xfrm>
            <a:off x="2447925" y="1268413"/>
            <a:ext cx="1965325" cy="5083175"/>
          </a:xfrm>
          <a:prstGeom prst="rect">
            <a:avLst/>
          </a:prstGeom>
          <a:noFill/>
          <a:ln w="12700">
            <a:solidFill>
              <a:schemeClr val="tx1"/>
            </a:solidFill>
            <a:miter lim="800000"/>
            <a:headEnd/>
            <a:tailEnd/>
          </a:ln>
        </p:spPr>
        <p:txBody>
          <a:bodyPr wrap="none" anchor="ctr"/>
          <a:lstStyle/>
          <a:p>
            <a:pPr algn="ctr" eaLnBrk="0" hangingPunct="0">
              <a:spcBef>
                <a:spcPct val="50000"/>
              </a:spcBef>
            </a:pPr>
            <a:endParaRPr lang="en-US" b="1"/>
          </a:p>
        </p:txBody>
      </p:sp>
      <p:sp>
        <p:nvSpPr>
          <p:cNvPr id="71686" name="Rectangle 7"/>
          <p:cNvSpPr>
            <a:spLocks noChangeArrowheads="1"/>
          </p:cNvSpPr>
          <p:nvPr/>
        </p:nvSpPr>
        <p:spPr bwMode="auto">
          <a:xfrm>
            <a:off x="4425950" y="1268413"/>
            <a:ext cx="1965325" cy="5083175"/>
          </a:xfrm>
          <a:prstGeom prst="rect">
            <a:avLst/>
          </a:prstGeom>
          <a:noFill/>
          <a:ln w="12700">
            <a:solidFill>
              <a:schemeClr val="tx1"/>
            </a:solidFill>
            <a:miter lim="800000"/>
            <a:headEnd/>
            <a:tailEnd/>
          </a:ln>
        </p:spPr>
        <p:txBody>
          <a:bodyPr wrap="none" anchor="ctr"/>
          <a:lstStyle/>
          <a:p>
            <a:pPr algn="ctr" eaLnBrk="0" hangingPunct="0">
              <a:spcBef>
                <a:spcPct val="50000"/>
              </a:spcBef>
            </a:pPr>
            <a:endParaRPr lang="en-US" b="1"/>
          </a:p>
        </p:txBody>
      </p:sp>
      <p:sp>
        <p:nvSpPr>
          <p:cNvPr id="71687" name="Rectangle 8"/>
          <p:cNvSpPr>
            <a:spLocks noChangeArrowheads="1"/>
          </p:cNvSpPr>
          <p:nvPr/>
        </p:nvSpPr>
        <p:spPr bwMode="auto">
          <a:xfrm>
            <a:off x="6403975" y="1268413"/>
            <a:ext cx="1966913" cy="5083175"/>
          </a:xfrm>
          <a:prstGeom prst="rect">
            <a:avLst/>
          </a:prstGeom>
          <a:noFill/>
          <a:ln w="12700">
            <a:solidFill>
              <a:schemeClr val="tx1"/>
            </a:solidFill>
            <a:miter lim="800000"/>
            <a:headEnd/>
            <a:tailEnd/>
          </a:ln>
        </p:spPr>
        <p:txBody>
          <a:bodyPr wrap="none" anchor="ctr"/>
          <a:lstStyle/>
          <a:p>
            <a:pPr algn="ctr" eaLnBrk="0" hangingPunct="0">
              <a:spcBef>
                <a:spcPct val="50000"/>
              </a:spcBef>
            </a:pPr>
            <a:endParaRPr lang="en-US" b="1"/>
          </a:p>
        </p:txBody>
      </p:sp>
      <p:sp>
        <p:nvSpPr>
          <p:cNvPr id="71688" name="Rectangle 9"/>
          <p:cNvSpPr>
            <a:spLocks noChangeArrowheads="1"/>
          </p:cNvSpPr>
          <p:nvPr/>
        </p:nvSpPr>
        <p:spPr bwMode="auto">
          <a:xfrm>
            <a:off x="2998788" y="1281113"/>
            <a:ext cx="698500" cy="284162"/>
          </a:xfrm>
          <a:prstGeom prst="rect">
            <a:avLst/>
          </a:prstGeom>
          <a:noFill/>
          <a:ln w="12700">
            <a:noFill/>
            <a:miter lim="800000"/>
            <a:headEnd/>
            <a:tailEnd/>
          </a:ln>
        </p:spPr>
        <p:txBody>
          <a:bodyPr wrap="none" lIns="63398" tIns="25359" rIns="63398" bIns="25359">
            <a:spAutoFit/>
          </a:bodyPr>
          <a:lstStyle/>
          <a:p>
            <a:pPr algn="ctr" defTabSz="912813" eaLnBrk="0" hangingPunct="0">
              <a:lnSpc>
                <a:spcPct val="85000"/>
              </a:lnSpc>
              <a:spcBef>
                <a:spcPct val="50000"/>
              </a:spcBef>
            </a:pPr>
            <a:r>
              <a:rPr lang="en-US" b="1">
                <a:latin typeface="Helvetica" pitchFamily="34" charset="0"/>
              </a:rPr>
              <a:t>SKIM</a:t>
            </a:r>
          </a:p>
        </p:txBody>
      </p:sp>
      <p:sp>
        <p:nvSpPr>
          <p:cNvPr id="71689" name="Rectangle 10"/>
          <p:cNvSpPr>
            <a:spLocks noChangeArrowheads="1"/>
          </p:cNvSpPr>
          <p:nvPr/>
        </p:nvSpPr>
        <p:spPr bwMode="auto">
          <a:xfrm>
            <a:off x="4521200" y="1281113"/>
            <a:ext cx="1765300" cy="284162"/>
          </a:xfrm>
          <a:prstGeom prst="rect">
            <a:avLst/>
          </a:prstGeom>
          <a:noFill/>
          <a:ln w="12700">
            <a:noFill/>
            <a:miter lim="800000"/>
            <a:headEnd/>
            <a:tailEnd/>
          </a:ln>
        </p:spPr>
        <p:txBody>
          <a:bodyPr wrap="none" lIns="63398" tIns="25359" rIns="63398" bIns="25359">
            <a:spAutoFit/>
          </a:bodyPr>
          <a:lstStyle/>
          <a:p>
            <a:pPr algn="ctr" defTabSz="912813" eaLnBrk="0" hangingPunct="0">
              <a:lnSpc>
                <a:spcPct val="85000"/>
              </a:lnSpc>
              <a:spcBef>
                <a:spcPct val="50000"/>
              </a:spcBef>
            </a:pPr>
            <a:r>
              <a:rPr lang="en-US" b="1">
                <a:latin typeface="Helvetica" pitchFamily="34" charset="0"/>
              </a:rPr>
              <a:t>PENETRATION</a:t>
            </a:r>
          </a:p>
        </p:txBody>
      </p:sp>
      <p:sp>
        <p:nvSpPr>
          <p:cNvPr id="71690" name="Rectangle 11"/>
          <p:cNvSpPr>
            <a:spLocks noChangeArrowheads="1"/>
          </p:cNvSpPr>
          <p:nvPr/>
        </p:nvSpPr>
        <p:spPr bwMode="auto">
          <a:xfrm>
            <a:off x="6778625" y="1281113"/>
            <a:ext cx="1219200" cy="284162"/>
          </a:xfrm>
          <a:prstGeom prst="rect">
            <a:avLst/>
          </a:prstGeom>
          <a:noFill/>
          <a:ln w="12700">
            <a:noFill/>
            <a:miter lim="800000"/>
            <a:headEnd/>
            <a:tailEnd/>
          </a:ln>
        </p:spPr>
        <p:txBody>
          <a:bodyPr wrap="none" lIns="63398" tIns="25359" rIns="63398" bIns="25359">
            <a:spAutoFit/>
          </a:bodyPr>
          <a:lstStyle/>
          <a:p>
            <a:pPr algn="ctr" defTabSz="912813" eaLnBrk="0" hangingPunct="0">
              <a:lnSpc>
                <a:spcPct val="85000"/>
              </a:lnSpc>
              <a:spcBef>
                <a:spcPct val="50000"/>
              </a:spcBef>
            </a:pPr>
            <a:r>
              <a:rPr lang="en-US" b="1">
                <a:latin typeface="Helvetica" pitchFamily="34" charset="0"/>
              </a:rPr>
              <a:t>NEUTRAL</a:t>
            </a:r>
          </a:p>
        </p:txBody>
      </p:sp>
      <p:sp>
        <p:nvSpPr>
          <p:cNvPr id="71691" name="Rectangle 12"/>
          <p:cNvSpPr>
            <a:spLocks noChangeArrowheads="1"/>
          </p:cNvSpPr>
          <p:nvPr/>
        </p:nvSpPr>
        <p:spPr bwMode="auto">
          <a:xfrm>
            <a:off x="1231900" y="2205038"/>
            <a:ext cx="746125" cy="239712"/>
          </a:xfrm>
          <a:prstGeom prst="rect">
            <a:avLst/>
          </a:prstGeom>
          <a:noFill/>
          <a:ln w="12700">
            <a:noFill/>
            <a:miter lim="800000"/>
            <a:headEnd/>
            <a:tailEnd/>
          </a:ln>
        </p:spPr>
        <p:txBody>
          <a:bodyPr wrap="none" lIns="63398" tIns="25359" rIns="63398" bIns="25359">
            <a:spAutoFit/>
          </a:bodyPr>
          <a:lstStyle/>
          <a:p>
            <a:pPr algn="ctr" defTabSz="912813" eaLnBrk="0" hangingPunct="0">
              <a:lnSpc>
                <a:spcPct val="85000"/>
              </a:lnSpc>
              <a:spcBef>
                <a:spcPct val="50000"/>
              </a:spcBef>
            </a:pPr>
            <a:r>
              <a:rPr lang="en-US" sz="1400" b="1">
                <a:latin typeface="Helvetica" pitchFamily="34" charset="0"/>
              </a:rPr>
              <a:t>COSTS</a:t>
            </a:r>
          </a:p>
        </p:txBody>
      </p:sp>
      <p:sp>
        <p:nvSpPr>
          <p:cNvPr id="71692" name="Rectangle 13"/>
          <p:cNvSpPr>
            <a:spLocks noChangeArrowheads="1"/>
          </p:cNvSpPr>
          <p:nvPr/>
        </p:nvSpPr>
        <p:spPr bwMode="auto">
          <a:xfrm>
            <a:off x="968375" y="3878263"/>
            <a:ext cx="1273175" cy="239712"/>
          </a:xfrm>
          <a:prstGeom prst="rect">
            <a:avLst/>
          </a:prstGeom>
          <a:noFill/>
          <a:ln w="12700">
            <a:noFill/>
            <a:miter lim="800000"/>
            <a:headEnd/>
            <a:tailEnd/>
          </a:ln>
        </p:spPr>
        <p:txBody>
          <a:bodyPr wrap="none" lIns="63398" tIns="25359" rIns="63398" bIns="25359">
            <a:spAutoFit/>
          </a:bodyPr>
          <a:lstStyle/>
          <a:p>
            <a:pPr algn="ctr" defTabSz="912813" eaLnBrk="0" hangingPunct="0">
              <a:lnSpc>
                <a:spcPct val="85000"/>
              </a:lnSpc>
              <a:spcBef>
                <a:spcPct val="50000"/>
              </a:spcBef>
            </a:pPr>
            <a:r>
              <a:rPr lang="en-US" sz="1400" b="1">
                <a:latin typeface="Helvetica" pitchFamily="34" charset="0"/>
              </a:rPr>
              <a:t>CUSTOMERS</a:t>
            </a:r>
          </a:p>
        </p:txBody>
      </p:sp>
      <p:sp>
        <p:nvSpPr>
          <p:cNvPr id="71693" name="Rectangle 14"/>
          <p:cNvSpPr>
            <a:spLocks noChangeArrowheads="1"/>
          </p:cNvSpPr>
          <p:nvPr/>
        </p:nvSpPr>
        <p:spPr bwMode="auto">
          <a:xfrm>
            <a:off x="911225" y="5476875"/>
            <a:ext cx="1374775" cy="239713"/>
          </a:xfrm>
          <a:prstGeom prst="rect">
            <a:avLst/>
          </a:prstGeom>
          <a:noFill/>
          <a:ln w="12700">
            <a:noFill/>
            <a:miter lim="800000"/>
            <a:headEnd/>
            <a:tailEnd/>
          </a:ln>
        </p:spPr>
        <p:txBody>
          <a:bodyPr wrap="none" lIns="63398" tIns="25359" rIns="63398" bIns="25359">
            <a:spAutoFit/>
          </a:bodyPr>
          <a:lstStyle/>
          <a:p>
            <a:pPr algn="ctr" defTabSz="912813" eaLnBrk="0" hangingPunct="0">
              <a:lnSpc>
                <a:spcPct val="85000"/>
              </a:lnSpc>
              <a:spcBef>
                <a:spcPct val="50000"/>
              </a:spcBef>
            </a:pPr>
            <a:r>
              <a:rPr lang="en-US" sz="1400" b="1">
                <a:latin typeface="Helvetica" pitchFamily="34" charset="0"/>
              </a:rPr>
              <a:t>COMPETITION</a:t>
            </a:r>
          </a:p>
        </p:txBody>
      </p:sp>
      <p:sp>
        <p:nvSpPr>
          <p:cNvPr id="71694" name="Rectangle 15"/>
          <p:cNvSpPr>
            <a:spLocks noChangeArrowheads="1"/>
          </p:cNvSpPr>
          <p:nvPr/>
        </p:nvSpPr>
        <p:spPr bwMode="auto">
          <a:xfrm>
            <a:off x="6480175" y="1651000"/>
            <a:ext cx="1903413" cy="1292225"/>
          </a:xfrm>
          <a:prstGeom prst="rect">
            <a:avLst/>
          </a:prstGeom>
          <a:noFill/>
          <a:ln w="12700">
            <a:noFill/>
            <a:miter lim="800000"/>
            <a:headEnd/>
            <a:tailEnd/>
          </a:ln>
        </p:spPr>
        <p:txBody>
          <a:bodyPr lIns="63398" tIns="25359" rIns="63398" bIns="25359">
            <a:spAutoFit/>
          </a:bodyPr>
          <a:lstStyle/>
          <a:p>
            <a:pPr marL="63500" indent="-63500" defTabSz="912813" eaLnBrk="0" hangingPunct="0">
              <a:lnSpc>
                <a:spcPct val="85000"/>
              </a:lnSpc>
              <a:spcAft>
                <a:spcPts val="400"/>
              </a:spcAft>
              <a:buFont typeface="Arial" charset="0"/>
              <a:buChar char="•"/>
            </a:pPr>
            <a:r>
              <a:rPr lang="en-US" sz="1200" b="1">
                <a:latin typeface="Helvetica" pitchFamily="34" charset="0"/>
              </a:rPr>
              <a:t>Costs similar to competitors</a:t>
            </a:r>
          </a:p>
          <a:p>
            <a:pPr marL="63500" indent="-63500" defTabSz="912813" eaLnBrk="0" hangingPunct="0">
              <a:lnSpc>
                <a:spcPct val="85000"/>
              </a:lnSpc>
              <a:spcAft>
                <a:spcPts val="400"/>
              </a:spcAft>
              <a:buFont typeface="Arial" charset="0"/>
              <a:buChar char="•"/>
            </a:pPr>
            <a:r>
              <a:rPr lang="en-US" sz="1200" b="1">
                <a:latin typeface="Helvetica" pitchFamily="34" charset="0"/>
              </a:rPr>
              <a:t>Sufficient CM to finance adv, etc.</a:t>
            </a:r>
          </a:p>
          <a:p>
            <a:pPr marL="63500" indent="-63500" defTabSz="912813" eaLnBrk="0" hangingPunct="0">
              <a:lnSpc>
                <a:spcPct val="85000"/>
              </a:lnSpc>
              <a:spcAft>
                <a:spcPts val="400"/>
              </a:spcAft>
              <a:buFont typeface="Arial" charset="0"/>
              <a:buChar char="•"/>
            </a:pPr>
            <a:r>
              <a:rPr lang="en-US" sz="1200" b="1">
                <a:latin typeface="Helvetica" pitchFamily="34" charset="0"/>
              </a:rPr>
              <a:t>Little excess capacity</a:t>
            </a:r>
          </a:p>
          <a:p>
            <a:pPr marL="63500" indent="-63500" defTabSz="912813" eaLnBrk="0" hangingPunct="0">
              <a:lnSpc>
                <a:spcPct val="85000"/>
              </a:lnSpc>
              <a:spcAft>
                <a:spcPts val="400"/>
              </a:spcAft>
              <a:buFont typeface="Arial" charset="0"/>
              <a:buChar char="•"/>
            </a:pPr>
            <a:r>
              <a:rPr lang="en-US" sz="1200" b="1">
                <a:latin typeface="Helvetica" pitchFamily="34" charset="0"/>
              </a:rPr>
              <a:t>Incremental capacity is expensive</a:t>
            </a:r>
          </a:p>
        </p:txBody>
      </p:sp>
      <p:sp>
        <p:nvSpPr>
          <p:cNvPr id="71695" name="Rectangle 16"/>
          <p:cNvSpPr>
            <a:spLocks noChangeArrowheads="1"/>
          </p:cNvSpPr>
          <p:nvPr/>
        </p:nvSpPr>
        <p:spPr bwMode="auto">
          <a:xfrm>
            <a:off x="6480175" y="3543300"/>
            <a:ext cx="1827213" cy="673100"/>
          </a:xfrm>
          <a:prstGeom prst="rect">
            <a:avLst/>
          </a:prstGeom>
          <a:noFill/>
          <a:ln w="12700">
            <a:noFill/>
            <a:miter lim="800000"/>
            <a:headEnd/>
            <a:tailEnd/>
          </a:ln>
        </p:spPr>
        <p:txBody>
          <a:bodyPr lIns="63398" tIns="25359" rIns="63398" bIns="25359">
            <a:spAutoFit/>
          </a:bodyPr>
          <a:lstStyle/>
          <a:p>
            <a:pPr marL="174625" indent="-174625" defTabSz="912813" eaLnBrk="0" hangingPunct="0">
              <a:lnSpc>
                <a:spcPct val="85000"/>
              </a:lnSpc>
              <a:spcAft>
                <a:spcPts val="400"/>
              </a:spcAft>
              <a:buFont typeface="Arial" charset="0"/>
              <a:buChar char="•"/>
            </a:pPr>
            <a:r>
              <a:rPr lang="en-US" sz="1200" b="1">
                <a:latin typeface="Helvetica" pitchFamily="34" charset="0"/>
              </a:rPr>
              <a:t>Customers are more sensitive to other elements of the marketing mix</a:t>
            </a:r>
          </a:p>
        </p:txBody>
      </p:sp>
      <p:sp>
        <p:nvSpPr>
          <p:cNvPr id="71696" name="Rectangle 17"/>
          <p:cNvSpPr>
            <a:spLocks noChangeArrowheads="1"/>
          </p:cNvSpPr>
          <p:nvPr/>
        </p:nvSpPr>
        <p:spPr bwMode="auto">
          <a:xfrm>
            <a:off x="6480175" y="4921250"/>
            <a:ext cx="1827213" cy="1292225"/>
          </a:xfrm>
          <a:prstGeom prst="rect">
            <a:avLst/>
          </a:prstGeom>
          <a:noFill/>
          <a:ln w="12700">
            <a:noFill/>
            <a:miter lim="800000"/>
            <a:headEnd/>
            <a:tailEnd/>
          </a:ln>
        </p:spPr>
        <p:txBody>
          <a:bodyPr lIns="63398" tIns="25359" rIns="63398" bIns="25359">
            <a:spAutoFit/>
          </a:bodyPr>
          <a:lstStyle/>
          <a:p>
            <a:pPr marL="174625" indent="-174625" defTabSz="912813" eaLnBrk="0" hangingPunct="0">
              <a:lnSpc>
                <a:spcPct val="85000"/>
              </a:lnSpc>
              <a:spcAft>
                <a:spcPts val="400"/>
              </a:spcAft>
              <a:buFont typeface="Arial" charset="0"/>
              <a:buChar char="•"/>
            </a:pPr>
            <a:r>
              <a:rPr lang="en-US" sz="1200" b="1">
                <a:latin typeface="Helvetica" pitchFamily="34" charset="0"/>
              </a:rPr>
              <a:t>Avoid threat of retaliation</a:t>
            </a:r>
          </a:p>
          <a:p>
            <a:pPr marL="174625" indent="-174625" defTabSz="912813" eaLnBrk="0" hangingPunct="0">
              <a:lnSpc>
                <a:spcPct val="85000"/>
              </a:lnSpc>
              <a:spcAft>
                <a:spcPts val="400"/>
              </a:spcAft>
              <a:buFont typeface="Arial" charset="0"/>
              <a:buChar char="•"/>
            </a:pPr>
            <a:r>
              <a:rPr lang="en-US" sz="1200" b="1">
                <a:latin typeface="Helvetica" pitchFamily="34" charset="0"/>
              </a:rPr>
              <a:t>Large share brands with a lot to lose</a:t>
            </a:r>
          </a:p>
          <a:p>
            <a:pPr marL="174625" indent="-174625" defTabSz="912813" eaLnBrk="0" hangingPunct="0">
              <a:lnSpc>
                <a:spcPct val="85000"/>
              </a:lnSpc>
              <a:spcAft>
                <a:spcPts val="400"/>
              </a:spcAft>
              <a:buFont typeface="Arial" charset="0"/>
              <a:buChar char="•"/>
            </a:pPr>
            <a:r>
              <a:rPr lang="en-US" sz="1200" b="1">
                <a:latin typeface="Helvetica" pitchFamily="34" charset="0"/>
              </a:rPr>
              <a:t>Sustainable mktg mix advantages</a:t>
            </a:r>
          </a:p>
          <a:p>
            <a:pPr marL="174625" indent="-174625" defTabSz="912813" eaLnBrk="0" hangingPunct="0">
              <a:lnSpc>
                <a:spcPct val="85000"/>
              </a:lnSpc>
              <a:spcAft>
                <a:spcPts val="400"/>
              </a:spcAft>
              <a:buFont typeface="Arial" charset="0"/>
              <a:buChar char="•"/>
            </a:pPr>
            <a:r>
              <a:rPr lang="en-US" sz="1200" b="1">
                <a:latin typeface="Helvetica" pitchFamily="34" charset="0"/>
              </a:rPr>
              <a:t>Oligopolies</a:t>
            </a:r>
          </a:p>
        </p:txBody>
      </p:sp>
      <p:sp>
        <p:nvSpPr>
          <p:cNvPr id="71697" name="Rectangle 18"/>
          <p:cNvSpPr>
            <a:spLocks noChangeArrowheads="1"/>
          </p:cNvSpPr>
          <p:nvPr/>
        </p:nvSpPr>
        <p:spPr bwMode="auto">
          <a:xfrm>
            <a:off x="4502150" y="1651000"/>
            <a:ext cx="1825625" cy="1343025"/>
          </a:xfrm>
          <a:prstGeom prst="rect">
            <a:avLst/>
          </a:prstGeom>
          <a:noFill/>
          <a:ln w="12700">
            <a:noFill/>
            <a:miter lim="800000"/>
            <a:headEnd/>
            <a:tailEnd/>
          </a:ln>
        </p:spPr>
        <p:txBody>
          <a:bodyPr lIns="63398" tIns="25359" rIns="63398" bIns="25359">
            <a:spAutoFit/>
          </a:bodyPr>
          <a:lstStyle/>
          <a:p>
            <a:pPr marL="63500" indent="-63500" defTabSz="912813" eaLnBrk="0" hangingPunct="0">
              <a:lnSpc>
                <a:spcPct val="85000"/>
              </a:lnSpc>
              <a:spcAft>
                <a:spcPts val="400"/>
              </a:spcAft>
              <a:buFont typeface="Arial" charset="0"/>
              <a:buChar char="•"/>
            </a:pPr>
            <a:r>
              <a:rPr lang="en-US" sz="1200" b="1">
                <a:latin typeface="Helvetica" pitchFamily="34" charset="0"/>
              </a:rPr>
              <a:t>High CMs</a:t>
            </a:r>
          </a:p>
          <a:p>
            <a:pPr marL="63500" indent="-63500" defTabSz="912813" eaLnBrk="0" hangingPunct="0">
              <a:lnSpc>
                <a:spcPct val="85000"/>
              </a:lnSpc>
              <a:spcAft>
                <a:spcPts val="400"/>
              </a:spcAft>
              <a:buFont typeface="Arial" charset="0"/>
              <a:buChar char="•"/>
            </a:pPr>
            <a:r>
              <a:rPr lang="en-US" sz="1200" b="1">
                <a:latin typeface="Helvetica" pitchFamily="34" charset="0"/>
              </a:rPr>
              <a:t>High volumes</a:t>
            </a:r>
          </a:p>
          <a:p>
            <a:pPr marL="63500" indent="-63500" defTabSz="912813" eaLnBrk="0" hangingPunct="0">
              <a:lnSpc>
                <a:spcPct val="85000"/>
              </a:lnSpc>
              <a:spcAft>
                <a:spcPts val="400"/>
              </a:spcAft>
              <a:buFont typeface="Arial" charset="0"/>
              <a:buChar char="•"/>
            </a:pPr>
            <a:r>
              <a:rPr lang="en-US" sz="1200" b="1">
                <a:latin typeface="Helvetica" pitchFamily="34" charset="0"/>
              </a:rPr>
              <a:t>Changes in volume drive profitability</a:t>
            </a:r>
          </a:p>
          <a:p>
            <a:pPr marL="63500" indent="-63500" defTabSz="912813" eaLnBrk="0" hangingPunct="0">
              <a:lnSpc>
                <a:spcPct val="85000"/>
              </a:lnSpc>
              <a:spcAft>
                <a:spcPts val="400"/>
              </a:spcAft>
              <a:buFont typeface="Arial" charset="0"/>
              <a:buChar char="•"/>
            </a:pPr>
            <a:r>
              <a:rPr lang="en-US" sz="1200" b="1">
                <a:latin typeface="Helvetica" pitchFamily="34" charset="0"/>
              </a:rPr>
              <a:t>Small BE Sales Changes</a:t>
            </a:r>
          </a:p>
          <a:p>
            <a:pPr marL="63500" indent="-63500" defTabSz="912813" eaLnBrk="0" hangingPunct="0">
              <a:lnSpc>
                <a:spcPct val="85000"/>
              </a:lnSpc>
              <a:spcAft>
                <a:spcPts val="400"/>
              </a:spcAft>
              <a:buFont typeface="Arial" charset="0"/>
              <a:buChar char="•"/>
            </a:pPr>
            <a:r>
              <a:rPr lang="en-US" sz="1200" b="1">
                <a:latin typeface="Helvetica" pitchFamily="34" charset="0"/>
              </a:rPr>
              <a:t>Excess capacity</a:t>
            </a:r>
          </a:p>
        </p:txBody>
      </p:sp>
      <p:sp>
        <p:nvSpPr>
          <p:cNvPr id="71698" name="Rectangle 19"/>
          <p:cNvSpPr>
            <a:spLocks noChangeArrowheads="1"/>
          </p:cNvSpPr>
          <p:nvPr/>
        </p:nvSpPr>
        <p:spPr bwMode="auto">
          <a:xfrm>
            <a:off x="4502150" y="3422650"/>
            <a:ext cx="1825625" cy="981075"/>
          </a:xfrm>
          <a:prstGeom prst="rect">
            <a:avLst/>
          </a:prstGeom>
          <a:noFill/>
          <a:ln w="12700">
            <a:noFill/>
            <a:miter lim="800000"/>
            <a:headEnd/>
            <a:tailEnd/>
          </a:ln>
        </p:spPr>
        <p:txBody>
          <a:bodyPr lIns="63398" tIns="25359" rIns="63398" bIns="25359">
            <a:spAutoFit/>
          </a:bodyPr>
          <a:lstStyle/>
          <a:p>
            <a:pPr marL="63500" indent="-63500" defTabSz="912813" eaLnBrk="0" hangingPunct="0">
              <a:lnSpc>
                <a:spcPct val="85000"/>
              </a:lnSpc>
              <a:spcAft>
                <a:spcPts val="400"/>
              </a:spcAft>
              <a:buFont typeface="Arial" charset="0"/>
              <a:buChar char="•"/>
            </a:pPr>
            <a:r>
              <a:rPr lang="en-US" sz="1200" b="1">
                <a:latin typeface="Helvetica" pitchFamily="34" charset="0"/>
              </a:rPr>
              <a:t>High price sensitivity</a:t>
            </a:r>
          </a:p>
          <a:p>
            <a:pPr marL="63500" indent="-63500" defTabSz="912813" eaLnBrk="0" hangingPunct="0">
              <a:lnSpc>
                <a:spcPct val="85000"/>
              </a:lnSpc>
              <a:spcAft>
                <a:spcPts val="400"/>
              </a:spcAft>
              <a:buFont typeface="Arial" charset="0"/>
              <a:buChar char="•"/>
            </a:pPr>
            <a:r>
              <a:rPr lang="en-US" sz="1200" b="1">
                <a:latin typeface="Helvetica" pitchFamily="34" charset="0"/>
              </a:rPr>
              <a:t>Total Expend Effect</a:t>
            </a:r>
          </a:p>
          <a:p>
            <a:pPr marL="63500" indent="-63500" defTabSz="912813" eaLnBrk="0" hangingPunct="0">
              <a:lnSpc>
                <a:spcPct val="85000"/>
              </a:lnSpc>
              <a:spcAft>
                <a:spcPts val="400"/>
              </a:spcAft>
              <a:buFont typeface="Arial" charset="0"/>
              <a:buChar char="•"/>
            </a:pPr>
            <a:r>
              <a:rPr lang="en-US" sz="1200" b="1">
                <a:latin typeface="Helvetica" pitchFamily="34" charset="0"/>
              </a:rPr>
              <a:t>Large Part of End-Benefit</a:t>
            </a:r>
          </a:p>
          <a:p>
            <a:pPr marL="63500" indent="-63500" defTabSz="912813" eaLnBrk="0" hangingPunct="0">
              <a:lnSpc>
                <a:spcPct val="85000"/>
              </a:lnSpc>
              <a:spcAft>
                <a:spcPts val="400"/>
              </a:spcAft>
              <a:buFont typeface="Arial" charset="0"/>
              <a:buChar char="•"/>
            </a:pPr>
            <a:r>
              <a:rPr lang="en-US" sz="1200" b="1">
                <a:latin typeface="Helvetica" pitchFamily="34" charset="0"/>
              </a:rPr>
              <a:t>Little differentiation</a:t>
            </a:r>
          </a:p>
        </p:txBody>
      </p:sp>
      <p:sp>
        <p:nvSpPr>
          <p:cNvPr id="71699" name="Rectangle 20"/>
          <p:cNvSpPr>
            <a:spLocks noChangeArrowheads="1"/>
          </p:cNvSpPr>
          <p:nvPr/>
        </p:nvSpPr>
        <p:spPr bwMode="auto">
          <a:xfrm>
            <a:off x="4502150" y="4921250"/>
            <a:ext cx="1825625" cy="1292225"/>
          </a:xfrm>
          <a:prstGeom prst="rect">
            <a:avLst/>
          </a:prstGeom>
          <a:noFill/>
          <a:ln w="12700">
            <a:noFill/>
            <a:miter lim="800000"/>
            <a:headEnd/>
            <a:tailEnd/>
          </a:ln>
        </p:spPr>
        <p:txBody>
          <a:bodyPr lIns="63398" tIns="25359" rIns="63398" bIns="25359">
            <a:spAutoFit/>
          </a:bodyPr>
          <a:lstStyle/>
          <a:p>
            <a:pPr marL="174625" indent="-174625" defTabSz="912813" eaLnBrk="0" hangingPunct="0">
              <a:lnSpc>
                <a:spcPct val="85000"/>
              </a:lnSpc>
              <a:spcAft>
                <a:spcPts val="400"/>
              </a:spcAft>
              <a:buFont typeface="Arial" charset="0"/>
              <a:buChar char="•"/>
            </a:pPr>
            <a:r>
              <a:rPr lang="en-US" sz="1200" b="1">
                <a:latin typeface="Helvetica" pitchFamily="34" charset="0"/>
              </a:rPr>
              <a:t>Sustainable cost &amp; resource advantage</a:t>
            </a:r>
          </a:p>
          <a:p>
            <a:pPr marL="174625" indent="-174625" defTabSz="912813" eaLnBrk="0" hangingPunct="0">
              <a:lnSpc>
                <a:spcPct val="85000"/>
              </a:lnSpc>
              <a:spcAft>
                <a:spcPts val="400"/>
              </a:spcAft>
              <a:buFont typeface="Arial" charset="0"/>
              <a:buChar char="•"/>
            </a:pPr>
            <a:r>
              <a:rPr lang="en-US" sz="1200" b="1">
                <a:latin typeface="Helvetica" pitchFamily="34" charset="0"/>
              </a:rPr>
              <a:t>Competitors not willing to retaliate</a:t>
            </a:r>
          </a:p>
          <a:p>
            <a:pPr marL="174625" indent="-174625" defTabSz="912813" eaLnBrk="0" hangingPunct="0">
              <a:lnSpc>
                <a:spcPct val="85000"/>
              </a:lnSpc>
              <a:spcAft>
                <a:spcPts val="400"/>
              </a:spcAft>
              <a:buFont typeface="Arial" charset="0"/>
              <a:buChar char="•"/>
            </a:pPr>
            <a:r>
              <a:rPr lang="en-US" sz="1200" b="1">
                <a:latin typeface="Helvetica" pitchFamily="34" charset="0"/>
              </a:rPr>
              <a:t>Financial strength</a:t>
            </a:r>
          </a:p>
          <a:p>
            <a:pPr marL="174625" indent="-174625" defTabSz="912813" eaLnBrk="0" hangingPunct="0">
              <a:lnSpc>
                <a:spcPct val="85000"/>
              </a:lnSpc>
              <a:spcAft>
                <a:spcPts val="400"/>
              </a:spcAft>
              <a:buFont typeface="Arial" charset="0"/>
              <a:buChar char="•"/>
            </a:pPr>
            <a:r>
              <a:rPr lang="en-US" sz="1200" b="1">
                <a:latin typeface="Helvetica" pitchFamily="34" charset="0"/>
              </a:rPr>
              <a:t>Aggressive small share brands</a:t>
            </a:r>
          </a:p>
        </p:txBody>
      </p:sp>
      <p:sp>
        <p:nvSpPr>
          <p:cNvPr id="71700" name="Rectangle 21"/>
          <p:cNvSpPr>
            <a:spLocks noChangeArrowheads="1"/>
          </p:cNvSpPr>
          <p:nvPr/>
        </p:nvSpPr>
        <p:spPr bwMode="auto">
          <a:xfrm>
            <a:off x="2524125" y="1698625"/>
            <a:ext cx="1825625" cy="1343025"/>
          </a:xfrm>
          <a:prstGeom prst="rect">
            <a:avLst/>
          </a:prstGeom>
          <a:noFill/>
          <a:ln w="12700">
            <a:noFill/>
            <a:miter lim="800000"/>
            <a:headEnd/>
            <a:tailEnd/>
          </a:ln>
        </p:spPr>
        <p:txBody>
          <a:bodyPr lIns="63398" tIns="25359" rIns="63398" bIns="25359">
            <a:spAutoFit/>
          </a:bodyPr>
          <a:lstStyle/>
          <a:p>
            <a:pPr marL="63500" indent="-63500" defTabSz="912813" eaLnBrk="0" hangingPunct="0">
              <a:lnSpc>
                <a:spcPct val="85000"/>
              </a:lnSpc>
              <a:spcAft>
                <a:spcPts val="400"/>
              </a:spcAft>
              <a:buFont typeface="Arial" charset="0"/>
              <a:buChar char="•"/>
            </a:pPr>
            <a:r>
              <a:rPr lang="en-US" sz="1200" b="1">
                <a:latin typeface="Helvetica" pitchFamily="34" charset="0"/>
              </a:rPr>
              <a:t>Low CMs</a:t>
            </a:r>
          </a:p>
          <a:p>
            <a:pPr marL="63500" indent="-63500" defTabSz="912813" eaLnBrk="0" hangingPunct="0">
              <a:lnSpc>
                <a:spcPct val="85000"/>
              </a:lnSpc>
              <a:spcAft>
                <a:spcPts val="400"/>
              </a:spcAft>
              <a:buFont typeface="Arial" charset="0"/>
              <a:buChar char="•"/>
            </a:pPr>
            <a:r>
              <a:rPr lang="en-US" sz="1200" b="1">
                <a:latin typeface="Helvetica" pitchFamily="34" charset="0"/>
              </a:rPr>
              <a:t>Low Volumes</a:t>
            </a:r>
          </a:p>
          <a:p>
            <a:pPr marL="63500" indent="-63500" defTabSz="912813" eaLnBrk="0" hangingPunct="0">
              <a:lnSpc>
                <a:spcPct val="85000"/>
              </a:lnSpc>
              <a:spcAft>
                <a:spcPts val="400"/>
              </a:spcAft>
              <a:buFont typeface="Arial" charset="0"/>
              <a:buChar char="•"/>
            </a:pPr>
            <a:r>
              <a:rPr lang="en-US" sz="1200" b="1">
                <a:latin typeface="Helvetica" pitchFamily="34" charset="0"/>
              </a:rPr>
              <a:t>Changes in Unit Price Drive Profit</a:t>
            </a:r>
          </a:p>
          <a:p>
            <a:pPr marL="63500" indent="-63500" defTabSz="912813" eaLnBrk="0" hangingPunct="0">
              <a:lnSpc>
                <a:spcPct val="85000"/>
              </a:lnSpc>
              <a:spcAft>
                <a:spcPts val="400"/>
              </a:spcAft>
              <a:buFont typeface="Arial" charset="0"/>
              <a:buChar char="•"/>
            </a:pPr>
            <a:r>
              <a:rPr lang="en-US" sz="1200" b="1">
                <a:latin typeface="Helvetica" pitchFamily="34" charset="0"/>
              </a:rPr>
              <a:t>Large BE Sales Changes</a:t>
            </a:r>
          </a:p>
          <a:p>
            <a:pPr marL="63500" indent="-63500" defTabSz="912813" eaLnBrk="0" hangingPunct="0">
              <a:lnSpc>
                <a:spcPct val="85000"/>
              </a:lnSpc>
              <a:spcAft>
                <a:spcPts val="400"/>
              </a:spcAft>
              <a:buFont typeface="Arial" charset="0"/>
              <a:buChar char="•"/>
            </a:pPr>
            <a:r>
              <a:rPr lang="en-US" sz="1200" b="1">
                <a:latin typeface="Helvetica" pitchFamily="34" charset="0"/>
              </a:rPr>
              <a:t>At or near capacity</a:t>
            </a:r>
          </a:p>
        </p:txBody>
      </p:sp>
      <p:sp>
        <p:nvSpPr>
          <p:cNvPr id="71701" name="Rectangle 22"/>
          <p:cNvSpPr>
            <a:spLocks noChangeArrowheads="1"/>
          </p:cNvSpPr>
          <p:nvPr/>
        </p:nvSpPr>
        <p:spPr bwMode="auto">
          <a:xfrm>
            <a:off x="2524125" y="3324225"/>
            <a:ext cx="1825625" cy="1136650"/>
          </a:xfrm>
          <a:prstGeom prst="rect">
            <a:avLst/>
          </a:prstGeom>
          <a:noFill/>
          <a:ln w="12700">
            <a:noFill/>
            <a:miter lim="800000"/>
            <a:headEnd/>
            <a:tailEnd/>
          </a:ln>
        </p:spPr>
        <p:txBody>
          <a:bodyPr lIns="63398" tIns="25359" rIns="63398" bIns="25359">
            <a:spAutoFit/>
          </a:bodyPr>
          <a:lstStyle/>
          <a:p>
            <a:pPr marL="63500" indent="-63500" defTabSz="912813" eaLnBrk="0" hangingPunct="0">
              <a:lnSpc>
                <a:spcPct val="85000"/>
              </a:lnSpc>
              <a:spcAft>
                <a:spcPts val="400"/>
              </a:spcAft>
              <a:buFont typeface="Arial" charset="0"/>
              <a:buChar char="•"/>
            </a:pPr>
            <a:r>
              <a:rPr lang="en-US" sz="1200" b="1">
                <a:latin typeface="Helvetica" pitchFamily="34" charset="0"/>
              </a:rPr>
              <a:t>Low Price Sensitivity</a:t>
            </a:r>
          </a:p>
          <a:p>
            <a:pPr marL="222250" lvl="1" indent="-111125" defTabSz="912813" eaLnBrk="0" hangingPunct="0">
              <a:lnSpc>
                <a:spcPct val="85000"/>
              </a:lnSpc>
              <a:spcAft>
                <a:spcPts val="400"/>
              </a:spcAft>
              <a:buFont typeface="Arial" charset="0"/>
              <a:buChar char="•"/>
            </a:pPr>
            <a:r>
              <a:rPr lang="en-US" sz="1200" b="1">
                <a:latin typeface="Helvetica" pitchFamily="34" charset="0"/>
              </a:rPr>
              <a:t>Reference Price Effect</a:t>
            </a:r>
          </a:p>
          <a:p>
            <a:pPr marL="222250" lvl="1" indent="-111125" defTabSz="912813" eaLnBrk="0" hangingPunct="0">
              <a:lnSpc>
                <a:spcPct val="85000"/>
              </a:lnSpc>
              <a:spcAft>
                <a:spcPts val="400"/>
              </a:spcAft>
              <a:buFont typeface="Arial" charset="0"/>
              <a:buChar char="•"/>
            </a:pPr>
            <a:r>
              <a:rPr lang="en-US" sz="1200" b="1">
                <a:latin typeface="Helvetica" pitchFamily="34" charset="0"/>
              </a:rPr>
              <a:t>Price Quality Effect</a:t>
            </a:r>
          </a:p>
          <a:p>
            <a:pPr marL="222250" lvl="1" indent="-111125" defTabSz="912813" eaLnBrk="0" hangingPunct="0">
              <a:lnSpc>
                <a:spcPct val="85000"/>
              </a:lnSpc>
              <a:spcAft>
                <a:spcPts val="400"/>
              </a:spcAft>
              <a:buFont typeface="Arial" charset="0"/>
              <a:buChar char="•"/>
            </a:pPr>
            <a:r>
              <a:rPr lang="en-US" sz="1200" b="1">
                <a:latin typeface="Helvetica" pitchFamily="34" charset="0"/>
              </a:rPr>
              <a:t>Difficult Comparison Effect</a:t>
            </a:r>
          </a:p>
        </p:txBody>
      </p:sp>
      <p:sp>
        <p:nvSpPr>
          <p:cNvPr id="71702" name="Rectangle 23"/>
          <p:cNvSpPr>
            <a:spLocks noChangeArrowheads="1"/>
          </p:cNvSpPr>
          <p:nvPr/>
        </p:nvSpPr>
        <p:spPr bwMode="auto">
          <a:xfrm>
            <a:off x="2524125" y="4921250"/>
            <a:ext cx="1825625" cy="1292225"/>
          </a:xfrm>
          <a:prstGeom prst="rect">
            <a:avLst/>
          </a:prstGeom>
          <a:noFill/>
          <a:ln w="12700">
            <a:noFill/>
            <a:miter lim="800000"/>
            <a:headEnd/>
            <a:tailEnd/>
          </a:ln>
        </p:spPr>
        <p:txBody>
          <a:bodyPr lIns="63398" tIns="25359" rIns="63398" bIns="25359">
            <a:spAutoFit/>
          </a:bodyPr>
          <a:lstStyle/>
          <a:p>
            <a:pPr marL="111125" indent="-111125" defTabSz="912813" eaLnBrk="0" hangingPunct="0">
              <a:lnSpc>
                <a:spcPct val="85000"/>
              </a:lnSpc>
              <a:spcAft>
                <a:spcPts val="400"/>
              </a:spcAft>
              <a:buFont typeface="Arial" charset="0"/>
              <a:buChar char="•"/>
            </a:pPr>
            <a:r>
              <a:rPr lang="en-US" sz="1200" b="1">
                <a:latin typeface="Helvetica" pitchFamily="34" charset="0"/>
              </a:rPr>
              <a:t>Limited threat of opportunism</a:t>
            </a:r>
          </a:p>
          <a:p>
            <a:pPr marL="111125" indent="-111125" defTabSz="912813" eaLnBrk="0" hangingPunct="0">
              <a:lnSpc>
                <a:spcPct val="85000"/>
              </a:lnSpc>
              <a:spcAft>
                <a:spcPts val="400"/>
              </a:spcAft>
              <a:buFont typeface="Arial" charset="0"/>
              <a:buChar char="•"/>
            </a:pPr>
            <a:r>
              <a:rPr lang="en-US" sz="1200" b="1">
                <a:latin typeface="Helvetica" pitchFamily="34" charset="0"/>
              </a:rPr>
              <a:t>Limited opportunity for scale economies</a:t>
            </a:r>
          </a:p>
          <a:p>
            <a:pPr marL="111125" indent="-111125" defTabSz="912813" eaLnBrk="0" hangingPunct="0">
              <a:lnSpc>
                <a:spcPct val="85000"/>
              </a:lnSpc>
              <a:spcAft>
                <a:spcPts val="400"/>
              </a:spcAft>
              <a:buFont typeface="Arial" charset="0"/>
              <a:buChar char="•"/>
            </a:pPr>
            <a:r>
              <a:rPr lang="en-US" sz="1200" b="1">
                <a:latin typeface="Helvetica" pitchFamily="34" charset="0"/>
              </a:rPr>
              <a:t>Sustainable differentiation</a:t>
            </a:r>
          </a:p>
          <a:p>
            <a:pPr marL="111125" indent="-111125" defTabSz="912813" eaLnBrk="0" hangingPunct="0">
              <a:lnSpc>
                <a:spcPct val="85000"/>
              </a:lnSpc>
              <a:spcAft>
                <a:spcPts val="400"/>
              </a:spcAft>
              <a:buFont typeface="Arial" charset="0"/>
              <a:buChar char="•"/>
            </a:pPr>
            <a:r>
              <a:rPr lang="en-US" sz="1200" b="1">
                <a:latin typeface="Helvetica" pitchFamily="34" charset="0"/>
              </a:rPr>
              <a:t>Low threat brands</a:t>
            </a:r>
          </a:p>
        </p:txBody>
      </p:sp>
      <p:sp>
        <p:nvSpPr>
          <p:cNvPr id="71703" name="TextBox 8"/>
          <p:cNvSpPr txBox="1">
            <a:spLocks noChangeArrowheads="1"/>
          </p:cNvSpPr>
          <p:nvPr/>
        </p:nvSpPr>
        <p:spPr bwMode="auto">
          <a:xfrm>
            <a:off x="3048000" y="6553200"/>
            <a:ext cx="3429000" cy="304800"/>
          </a:xfrm>
          <a:prstGeom prst="rect">
            <a:avLst/>
          </a:prstGeom>
          <a:noFill/>
          <a:ln w="9525">
            <a:noFill/>
            <a:miter lim="800000"/>
            <a:headEnd/>
            <a:tailEnd/>
          </a:ln>
        </p:spPr>
        <p:txBody>
          <a:bodyPr>
            <a:spAutoFit/>
          </a:bodyPr>
          <a:lstStyle/>
          <a:p>
            <a:pPr eaLnBrk="0" hangingPunct="0"/>
            <a:r>
              <a:rPr lang="en-US" sz="1400">
                <a:cs typeface="Arial" charset="0"/>
              </a:rPr>
              <a:t>Dr. Yacheng Sun, UC Boulder</a:t>
            </a:r>
          </a:p>
        </p:txBody>
      </p:sp>
      <p:sp>
        <p:nvSpPr>
          <p:cNvPr id="71704" name="Slide Number Placeholder 6"/>
          <p:cNvSpPr txBox="1">
            <a:spLocks noGrp="1"/>
          </p:cNvSpPr>
          <p:nvPr/>
        </p:nvSpPr>
        <p:spPr bwMode="auto">
          <a:xfrm>
            <a:off x="7239000" y="6400800"/>
            <a:ext cx="1905000" cy="457200"/>
          </a:xfrm>
          <a:prstGeom prst="rect">
            <a:avLst/>
          </a:prstGeom>
          <a:noFill/>
          <a:ln w="9525">
            <a:noFill/>
            <a:miter lim="800000"/>
            <a:headEnd/>
            <a:tailEnd/>
          </a:ln>
        </p:spPr>
        <p:txBody>
          <a:bodyPr anchor="b"/>
          <a:lstStyle/>
          <a:p>
            <a:pPr algn="r"/>
            <a:fld id="{D1477B86-0819-4CF6-B5AA-406CA2859282}" type="slidenum">
              <a:rPr lang="en-US" sz="1400">
                <a:cs typeface="Arial" charset="0"/>
              </a:rPr>
              <a:pPr algn="r"/>
              <a:t>32</a:t>
            </a:fld>
            <a:endParaRPr lang="en-US" sz="1400">
              <a:cs typeface="Arial" charset="0"/>
            </a:endParaRPr>
          </a:p>
        </p:txBody>
      </p:sp>
    </p:spTree>
  </p:cSld>
  <p:clrMapOvr>
    <a:masterClrMapping/>
  </p:clrMapOvr>
  <p:transition/>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3729" name="Rectangle 5"/>
          <p:cNvSpPr>
            <a:spLocks noGrp="1" noChangeArrowheads="1"/>
          </p:cNvSpPr>
          <p:nvPr>
            <p:ph type="title" idx="4294967295"/>
          </p:nvPr>
        </p:nvSpPr>
        <p:spPr>
          <a:xfrm>
            <a:off x="381000" y="0"/>
            <a:ext cx="8267700" cy="698500"/>
          </a:xfrm>
        </p:spPr>
        <p:txBody>
          <a:bodyPr lIns="91440" tIns="45720" rIns="91440" bIns="45720"/>
          <a:lstStyle/>
          <a:p>
            <a:r>
              <a:rPr lang="en-US" smtClean="0"/>
              <a:t>Analytical Approaches to Profitability Analysis</a:t>
            </a:r>
          </a:p>
        </p:txBody>
      </p:sp>
      <p:pic>
        <p:nvPicPr>
          <p:cNvPr id="73730" name="Picture 4"/>
          <p:cNvPicPr>
            <a:picLocks noChangeAspect="1" noChangeArrowheads="1"/>
          </p:cNvPicPr>
          <p:nvPr/>
        </p:nvPicPr>
        <p:blipFill>
          <a:blip r:embed="rId3" cstate="print"/>
          <a:srcRect/>
          <a:stretch>
            <a:fillRect/>
          </a:stretch>
        </p:blipFill>
        <p:spPr bwMode="auto">
          <a:xfrm>
            <a:off x="1295400" y="1295400"/>
            <a:ext cx="5715000" cy="4606925"/>
          </a:xfrm>
          <a:prstGeom prst="rect">
            <a:avLst/>
          </a:prstGeom>
          <a:noFill/>
          <a:ln w="9525">
            <a:noFill/>
            <a:miter lim="800000"/>
            <a:headEnd/>
            <a:tailEnd/>
          </a:ln>
        </p:spPr>
      </p:pic>
      <p:sp>
        <p:nvSpPr>
          <p:cNvPr id="73731" name="Slide Number Placeholder 6"/>
          <p:cNvSpPr txBox="1">
            <a:spLocks noGrp="1"/>
          </p:cNvSpPr>
          <p:nvPr/>
        </p:nvSpPr>
        <p:spPr bwMode="auto">
          <a:xfrm>
            <a:off x="7239000" y="6400800"/>
            <a:ext cx="1905000" cy="457200"/>
          </a:xfrm>
          <a:prstGeom prst="rect">
            <a:avLst/>
          </a:prstGeom>
          <a:noFill/>
          <a:ln w="9525">
            <a:noFill/>
            <a:miter lim="800000"/>
            <a:headEnd/>
            <a:tailEnd/>
          </a:ln>
        </p:spPr>
        <p:txBody>
          <a:bodyPr anchor="b"/>
          <a:lstStyle/>
          <a:p>
            <a:pPr algn="r"/>
            <a:fld id="{465769AA-6AF8-4F4C-96AC-83AC83EBE51F}" type="slidenum">
              <a:rPr lang="en-US" sz="1400">
                <a:cs typeface="Arial" charset="0"/>
              </a:rPr>
              <a:pPr algn="r"/>
              <a:t>33</a:t>
            </a:fld>
            <a:endParaRPr lang="en-US" sz="1400">
              <a:cs typeface="Arial" charset="0"/>
            </a:endParaRPr>
          </a:p>
        </p:txBody>
      </p:sp>
    </p:spTree>
  </p:cSld>
  <p:clrMapOvr>
    <a:masterClrMapping/>
  </p:clrMapOvr>
  <p:transition/>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5777" name="Title 1"/>
          <p:cNvSpPr>
            <a:spLocks noGrp="1"/>
          </p:cNvSpPr>
          <p:nvPr>
            <p:ph type="title" idx="4294967295"/>
          </p:nvPr>
        </p:nvSpPr>
        <p:spPr>
          <a:xfrm>
            <a:off x="306388" y="158750"/>
            <a:ext cx="8382000" cy="593725"/>
          </a:xfrm>
        </p:spPr>
        <p:txBody>
          <a:bodyPr/>
          <a:lstStyle/>
          <a:p>
            <a:r>
              <a:rPr lang="en-US" smtClean="0"/>
              <a:t>Incremental Percent Breakeven Sales Changes </a:t>
            </a:r>
          </a:p>
        </p:txBody>
      </p:sp>
      <p:pic>
        <p:nvPicPr>
          <p:cNvPr id="75778" name="Picture 3"/>
          <p:cNvPicPr>
            <a:picLocks noChangeAspect="1" noChangeArrowheads="1"/>
          </p:cNvPicPr>
          <p:nvPr/>
        </p:nvPicPr>
        <p:blipFill>
          <a:blip r:embed="rId3" cstate="print"/>
          <a:srcRect/>
          <a:stretch>
            <a:fillRect/>
          </a:stretch>
        </p:blipFill>
        <p:spPr bwMode="auto">
          <a:xfrm>
            <a:off x="0" y="1295400"/>
            <a:ext cx="8077200" cy="3810000"/>
          </a:xfrm>
          <a:prstGeom prst="rect">
            <a:avLst/>
          </a:prstGeom>
          <a:noFill/>
          <a:ln w="9525">
            <a:noFill/>
            <a:miter lim="800000"/>
            <a:headEnd/>
            <a:tailEnd/>
          </a:ln>
        </p:spPr>
      </p:pic>
      <p:sp>
        <p:nvSpPr>
          <p:cNvPr id="75779" name="TextBox 8"/>
          <p:cNvSpPr txBox="1">
            <a:spLocks noChangeArrowheads="1"/>
          </p:cNvSpPr>
          <p:nvPr/>
        </p:nvSpPr>
        <p:spPr bwMode="auto">
          <a:xfrm>
            <a:off x="3048000" y="6553200"/>
            <a:ext cx="3429000" cy="304800"/>
          </a:xfrm>
          <a:prstGeom prst="rect">
            <a:avLst/>
          </a:prstGeom>
          <a:noFill/>
          <a:ln w="9525">
            <a:noFill/>
            <a:miter lim="800000"/>
            <a:headEnd/>
            <a:tailEnd/>
          </a:ln>
        </p:spPr>
        <p:txBody>
          <a:bodyPr>
            <a:spAutoFit/>
          </a:bodyPr>
          <a:lstStyle/>
          <a:p>
            <a:pPr eaLnBrk="0" hangingPunct="0"/>
            <a:r>
              <a:rPr lang="en-US" sz="1400">
                <a:cs typeface="Arial" charset="0"/>
              </a:rPr>
              <a:t>Dr. Yacheng Sun, UC Boulder</a:t>
            </a:r>
          </a:p>
        </p:txBody>
      </p:sp>
      <p:sp>
        <p:nvSpPr>
          <p:cNvPr id="75781" name="Slide Number Placeholder 6"/>
          <p:cNvSpPr txBox="1">
            <a:spLocks noGrp="1"/>
          </p:cNvSpPr>
          <p:nvPr/>
        </p:nvSpPr>
        <p:spPr bwMode="auto">
          <a:xfrm>
            <a:off x="7239000" y="6400800"/>
            <a:ext cx="1905000" cy="457200"/>
          </a:xfrm>
          <a:prstGeom prst="rect">
            <a:avLst/>
          </a:prstGeom>
          <a:noFill/>
          <a:ln w="9525">
            <a:noFill/>
            <a:miter lim="800000"/>
            <a:headEnd/>
            <a:tailEnd/>
          </a:ln>
        </p:spPr>
        <p:txBody>
          <a:bodyPr anchor="b"/>
          <a:lstStyle/>
          <a:p>
            <a:pPr algn="r"/>
            <a:fld id="{D8B494BD-49FD-485C-9CF3-7BABB09B7FDF}" type="slidenum">
              <a:rPr lang="en-US" sz="1400">
                <a:cs typeface="Arial" charset="0"/>
              </a:rPr>
              <a:pPr algn="r"/>
              <a:t>34</a:t>
            </a:fld>
            <a:endParaRPr lang="en-US" sz="1400">
              <a:cs typeface="Arial" charset="0"/>
            </a:endParaRPr>
          </a:p>
        </p:txBody>
      </p:sp>
    </p:spTree>
  </p:cSld>
  <p:clrMapOvr>
    <a:masterClrMapping/>
  </p:clrMapOvr>
  <p:timing>
    <p:tnLst>
      <p:par>
        <p:cTn id="1" dur="indefinite" restart="never" nodeType="tmRoot"/>
      </p:par>
    </p:tnLst>
  </p:timing>
</p:sld>
</file>

<file path=ppt/theme/theme1.xml><?xml version="1.0" encoding="utf-8"?>
<a:theme xmlns:a="http://schemas.openxmlformats.org/drawingml/2006/main" name="MonitorGlobes">
  <a:themeElements>
    <a:clrScheme name="Median">
      <a:dk1>
        <a:sysClr val="windowText" lastClr="000000"/>
      </a:dk1>
      <a:lt1>
        <a:sysClr val="window" lastClr="FFFFFF"/>
      </a:lt1>
      <a:dk2>
        <a:srgbClr val="775F55"/>
      </a:dk2>
      <a:lt2>
        <a:srgbClr val="EBDDC3"/>
      </a:lt2>
      <a:accent1>
        <a:srgbClr val="94B6D2"/>
      </a:accent1>
      <a:accent2>
        <a:srgbClr val="DD8047"/>
      </a:accent2>
      <a:accent3>
        <a:srgbClr val="A5AB81"/>
      </a:accent3>
      <a:accent4>
        <a:srgbClr val="D8B25C"/>
      </a:accent4>
      <a:accent5>
        <a:srgbClr val="7BA79D"/>
      </a:accent5>
      <a:accent6>
        <a:srgbClr val="968C8C"/>
      </a:accent6>
      <a:hlink>
        <a:srgbClr val="F7B615"/>
      </a:hlink>
      <a:folHlink>
        <a:srgbClr val="704404"/>
      </a:folHlink>
    </a:clrScheme>
    <a:fontScheme name="MonitorGlobes">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solidFill>
          <a:schemeClr val="bg1"/>
        </a:solidFill>
        <a:ln w="9525" cap="flat" cmpd="sng" algn="ctr">
          <a:solidFill>
            <a:schemeClr val="tx1"/>
          </a:solidFill>
          <a:prstDash val="solid"/>
          <a:round/>
          <a:headEnd type="none" w="med" len="med"/>
          <a:tailEnd type="none" w="med" len="med"/>
        </a:ln>
        <a:effectLst/>
      </a:spPr>
      <a:bodyPr vert="horz" wrap="square" lIns="45720" tIns="45720" rIns="45720" bIns="45720" numCol="1" anchor="ctr" anchorCtr="0" compatLnSpc="1">
        <a:prstTxWarp prst="textNoShape">
          <a:avLst/>
        </a:prstTxWarp>
      </a:bodyPr>
      <a:lstStyle>
        <a:defPPr marL="0" marR="0" indent="0" algn="ctr" defTabSz="914400" rtl="0" eaLnBrk="0" fontAlgn="base" latinLnBrk="0" hangingPunct="0">
          <a:lnSpc>
            <a:spcPct val="100000"/>
          </a:lnSpc>
          <a:spcBef>
            <a:spcPct val="50000"/>
          </a:spcBef>
          <a:spcAft>
            <a:spcPct val="0"/>
          </a:spcAft>
          <a:buClrTx/>
          <a:buSzTx/>
          <a:buFontTx/>
          <a:buNone/>
          <a:tabLst/>
          <a:defRPr kumimoji="0" lang="en-US" sz="1200" b="0" i="0" u="none" strike="noStrike" cap="none" normalizeH="0" baseline="0" smtClean="0">
            <a:ln>
              <a:noFill/>
            </a:ln>
            <a:solidFill>
              <a:schemeClr val="tx1"/>
            </a:solidFill>
            <a:effectLst/>
            <a:latin typeface="Arial" charset="0"/>
            <a:cs typeface="Arial" charset="0"/>
          </a:defRPr>
        </a:defPPr>
      </a:lstStyle>
    </a:spDef>
    <a:lnDef>
      <a:spPr bwMode="auto">
        <a:xfrm>
          <a:off x="0" y="0"/>
          <a:ext cx="1" cy="1"/>
        </a:xfrm>
        <a:custGeom>
          <a:avLst/>
          <a:gdLst/>
          <a:ahLst/>
          <a:cxnLst/>
          <a:rect l="0" t="0" r="0" b="0"/>
          <a:pathLst/>
        </a:custGeom>
        <a:solidFill>
          <a:schemeClr val="bg1"/>
        </a:solidFill>
        <a:ln w="9525" cap="flat" cmpd="sng" algn="ctr">
          <a:solidFill>
            <a:schemeClr val="tx1"/>
          </a:solidFill>
          <a:prstDash val="solid"/>
          <a:round/>
          <a:headEnd type="none" w="med" len="med"/>
          <a:tailEnd type="none" w="med" len="med"/>
        </a:ln>
        <a:effectLst/>
      </a:spPr>
      <a:bodyPr vert="horz" wrap="square" lIns="45720" tIns="45720" rIns="45720" bIns="45720" numCol="1" anchor="ctr" anchorCtr="0" compatLnSpc="1">
        <a:prstTxWarp prst="textNoShape">
          <a:avLst/>
        </a:prstTxWarp>
      </a:bodyPr>
      <a:lstStyle>
        <a:defPPr marL="0" marR="0" indent="0" algn="ctr" defTabSz="914400" rtl="0" eaLnBrk="0" fontAlgn="base" latinLnBrk="0" hangingPunct="0">
          <a:lnSpc>
            <a:spcPct val="100000"/>
          </a:lnSpc>
          <a:spcBef>
            <a:spcPct val="50000"/>
          </a:spcBef>
          <a:spcAft>
            <a:spcPct val="0"/>
          </a:spcAft>
          <a:buClrTx/>
          <a:buSzTx/>
          <a:buFontTx/>
          <a:buNone/>
          <a:tabLst/>
          <a:defRPr kumimoji="0" lang="en-US" sz="1200" b="0" i="0" u="none" strike="noStrike" cap="none" normalizeH="0" baseline="0" smtClean="0">
            <a:ln>
              <a:noFill/>
            </a:ln>
            <a:solidFill>
              <a:schemeClr val="tx1"/>
            </a:solidFill>
            <a:effectLst/>
            <a:latin typeface="Arial" charset="0"/>
            <a:cs typeface="Arial" charset="0"/>
          </a:defRPr>
        </a:defPPr>
      </a:lstStyle>
    </a:lnDef>
  </a:objectDefaults>
  <a:extraClrSchemeLst>
    <a:extraClrScheme>
      <a:clrScheme name="MonitorGlobes 1">
        <a:dk1>
          <a:srgbClr val="000000"/>
        </a:dk1>
        <a:lt1>
          <a:srgbClr val="FFFFFF"/>
        </a:lt1>
        <a:dk2>
          <a:srgbClr val="82B5CA"/>
        </a:dk2>
        <a:lt2>
          <a:srgbClr val="669933"/>
        </a:lt2>
        <a:accent1>
          <a:srgbClr val="660033"/>
        </a:accent1>
        <a:accent2>
          <a:srgbClr val="067875"/>
        </a:accent2>
        <a:accent3>
          <a:srgbClr val="FFFFFF"/>
        </a:accent3>
        <a:accent4>
          <a:srgbClr val="000000"/>
        </a:accent4>
        <a:accent5>
          <a:srgbClr val="B8AAAD"/>
        </a:accent5>
        <a:accent6>
          <a:srgbClr val="056C69"/>
        </a:accent6>
        <a:hlink>
          <a:srgbClr val="FEC024"/>
        </a:hlink>
        <a:folHlink>
          <a:srgbClr val="17496F"/>
        </a:folHlink>
      </a:clrScheme>
      <a:clrMap bg1="lt1" tx1="dk1" bg2="lt2" tx2="dk2" accent1="accent1" accent2="accent2" accent3="accent3" accent4="accent4" accent5="accent5" accent6="accent6" hlink="hlink" folHlink="folHlink"/>
    </a:extraClrScheme>
    <a:extraClrScheme>
      <a:clrScheme name="MonitorGlobes 2">
        <a:dk1>
          <a:srgbClr val="000000"/>
        </a:dk1>
        <a:lt1>
          <a:srgbClr val="FFFFFF"/>
        </a:lt1>
        <a:dk2>
          <a:srgbClr val="003399"/>
        </a:dk2>
        <a:lt2>
          <a:srgbClr val="CCFF99"/>
        </a:lt2>
        <a:accent1>
          <a:srgbClr val="008000"/>
        </a:accent1>
        <a:accent2>
          <a:srgbClr val="FFCC66"/>
        </a:accent2>
        <a:accent3>
          <a:srgbClr val="AAADCA"/>
        </a:accent3>
        <a:accent4>
          <a:srgbClr val="DADADA"/>
        </a:accent4>
        <a:accent5>
          <a:srgbClr val="AAC0AA"/>
        </a:accent5>
        <a:accent6>
          <a:srgbClr val="E7B95C"/>
        </a:accent6>
        <a:hlink>
          <a:srgbClr val="0099CC"/>
        </a:hlink>
        <a:folHlink>
          <a:srgbClr val="990000"/>
        </a:folHlink>
      </a:clrScheme>
      <a:clrMap bg1="dk2" tx1="lt1" bg2="dk1" tx2="lt2" accent1="accent1" accent2="accent2" accent3="accent3" accent4="accent4" accent5="accent5" accent6="accent6" hlink="hlink" folHlink="folHlink"/>
    </a:extraClrScheme>
    <a:extraClrScheme>
      <a:clrScheme name="MonitorGlobes 3">
        <a:dk1>
          <a:srgbClr val="000000"/>
        </a:dk1>
        <a:lt1>
          <a:srgbClr val="FFFFFF"/>
        </a:lt1>
        <a:dk2>
          <a:srgbClr val="000000"/>
        </a:dk2>
        <a:lt2>
          <a:srgbClr val="4D4D4D"/>
        </a:lt2>
        <a:accent1>
          <a:srgbClr val="DDDDDD"/>
        </a:accent1>
        <a:accent2>
          <a:srgbClr val="B2B2B2"/>
        </a:accent2>
        <a:accent3>
          <a:srgbClr val="FFFFFF"/>
        </a:accent3>
        <a:accent4>
          <a:srgbClr val="000000"/>
        </a:accent4>
        <a:accent5>
          <a:srgbClr val="EBEBEB"/>
        </a:accent5>
        <a:accent6>
          <a:srgbClr val="A1A1A1"/>
        </a:accent6>
        <a:hlink>
          <a:srgbClr val="808080"/>
        </a:hlink>
        <a:folHlink>
          <a:srgbClr val="5F5F5F"/>
        </a:folHlink>
      </a:clrScheme>
      <a:clrMap bg1="lt1" tx1="dk1" bg2="lt2" tx2="dk2" accent1="accent1" accent2="accent2" accent3="accent3" accent4="accent4" accent5="accent5" accent6="accent6" hlink="hlink" folHlink="folHlink"/>
    </a:extraClrScheme>
    <a:extraClrScheme>
      <a:clrScheme name="MonitorGlobes 4">
        <a:dk1>
          <a:srgbClr val="000000"/>
        </a:dk1>
        <a:lt1>
          <a:srgbClr val="FFFFFF"/>
        </a:lt1>
        <a:dk2>
          <a:srgbClr val="000000"/>
        </a:dk2>
        <a:lt2>
          <a:srgbClr val="000000"/>
        </a:lt2>
        <a:accent1>
          <a:srgbClr val="FFFFFF"/>
        </a:accent1>
        <a:accent2>
          <a:srgbClr val="FFFFFF"/>
        </a:accent2>
        <a:accent3>
          <a:srgbClr val="FFFFFF"/>
        </a:accent3>
        <a:accent4>
          <a:srgbClr val="000000"/>
        </a:accent4>
        <a:accent5>
          <a:srgbClr val="FFFFFF"/>
        </a:accent5>
        <a:accent6>
          <a:srgbClr val="E7E7E7"/>
        </a:accent6>
        <a:hlink>
          <a:srgbClr val="FFFFFF"/>
        </a:hlink>
        <a:folHlink>
          <a:srgbClr val="FFFFFF"/>
        </a:folHlink>
      </a:clrScheme>
      <a:clrMap bg1="lt1" tx1="dk1" bg2="lt2" tx2="dk2" accent1="accent1" accent2="accent2" accent3="accent3" accent4="accent4" accent5="accent5" accent6="accent6" hlink="hlink" folHlink="folHlink"/>
    </a:extraClrScheme>
    <a:extraClrScheme>
      <a:clrScheme name="MonitorGlobes 5">
        <a:dk1>
          <a:srgbClr val="000000"/>
        </a:dk1>
        <a:lt1>
          <a:srgbClr val="FFFFFF"/>
        </a:lt1>
        <a:dk2>
          <a:srgbClr val="99E4FF"/>
        </a:dk2>
        <a:lt2>
          <a:srgbClr val="3AB721"/>
        </a:lt2>
        <a:accent1>
          <a:srgbClr val="CC3300"/>
        </a:accent1>
        <a:accent2>
          <a:srgbClr val="00ACA8"/>
        </a:accent2>
        <a:accent3>
          <a:srgbClr val="FFFFFF"/>
        </a:accent3>
        <a:accent4>
          <a:srgbClr val="000000"/>
        </a:accent4>
        <a:accent5>
          <a:srgbClr val="E2ADAA"/>
        </a:accent5>
        <a:accent6>
          <a:srgbClr val="009B98"/>
        </a:accent6>
        <a:hlink>
          <a:srgbClr val="FFCC00"/>
        </a:hlink>
        <a:folHlink>
          <a:srgbClr val="3366CC"/>
        </a:folHlink>
      </a:clrScheme>
      <a:clrMap bg1="lt1" tx1="dk1" bg2="lt2" tx2="dk2" accent1="accent1" accent2="accent2" accent3="accent3" accent4="accent4" accent5="accent5" accent6="accent6" hlink="hlink" folHlink="folHlink"/>
    </a:extraClrScheme>
    <a:extraClrScheme>
      <a:clrScheme name="MonitorGlobes 6">
        <a:dk1>
          <a:srgbClr val="000000"/>
        </a:dk1>
        <a:lt1>
          <a:srgbClr val="FFFFFF"/>
        </a:lt1>
        <a:dk2>
          <a:srgbClr val="82B5CA"/>
        </a:dk2>
        <a:lt2>
          <a:srgbClr val="067875"/>
        </a:lt2>
        <a:accent1>
          <a:srgbClr val="660033"/>
        </a:accent1>
        <a:accent2>
          <a:srgbClr val="FEC024"/>
        </a:accent2>
        <a:accent3>
          <a:srgbClr val="FFFFFF"/>
        </a:accent3>
        <a:accent4>
          <a:srgbClr val="000000"/>
        </a:accent4>
        <a:accent5>
          <a:srgbClr val="B8AAAD"/>
        </a:accent5>
        <a:accent6>
          <a:srgbClr val="E6AE20"/>
        </a:accent6>
        <a:hlink>
          <a:srgbClr val="17496F"/>
        </a:hlink>
        <a:folHlink>
          <a:srgbClr val="669933"/>
        </a:folHlink>
      </a:clrScheme>
      <a:clrMap bg1="lt1" tx1="dk1" bg2="lt2" tx2="dk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Blends</Template>
  <TotalTime>2293</TotalTime>
  <Words>1498</Words>
  <Application>Microsoft Office PowerPoint</Application>
  <PresentationFormat>On-screen Show (4:3)</PresentationFormat>
  <Paragraphs>415</Paragraphs>
  <Slides>34</Slides>
  <Notes>16</Notes>
  <HiddenSlides>0</HiddenSlides>
  <MMClips>0</MMClips>
  <ScaleCrop>false</ScaleCrop>
  <HeadingPairs>
    <vt:vector size="8" baseType="variant">
      <vt:variant>
        <vt:lpstr>Theme</vt:lpstr>
      </vt:variant>
      <vt:variant>
        <vt:i4>1</vt:i4>
      </vt:variant>
      <vt:variant>
        <vt:lpstr>Links</vt:lpstr>
      </vt:variant>
      <vt:variant>
        <vt:i4>1</vt:i4>
      </vt:variant>
      <vt:variant>
        <vt:lpstr>Embedded OLE Servers</vt:lpstr>
      </vt:variant>
      <vt:variant>
        <vt:i4>2</vt:i4>
      </vt:variant>
      <vt:variant>
        <vt:lpstr>Slide Titles</vt:lpstr>
      </vt:variant>
      <vt:variant>
        <vt:i4>34</vt:i4>
      </vt:variant>
    </vt:vector>
  </HeadingPairs>
  <TitlesOfParts>
    <vt:vector size="38" baseType="lpstr">
      <vt:lpstr>MonitorGlobes</vt:lpstr>
      <vt:lpstr>???</vt:lpstr>
      <vt:lpstr>Clip</vt:lpstr>
      <vt:lpstr>Document</vt:lpstr>
      <vt:lpstr>Timing of Price Promotion</vt:lpstr>
      <vt:lpstr>When to Price Promote?</vt:lpstr>
      <vt:lpstr>Slide 3</vt:lpstr>
      <vt:lpstr>Slide 4</vt:lpstr>
      <vt:lpstr>Slide 5</vt:lpstr>
      <vt:lpstr>Slide 6</vt:lpstr>
      <vt:lpstr>Slide 7</vt:lpstr>
      <vt:lpstr> </vt:lpstr>
      <vt:lpstr>Margin</vt:lpstr>
      <vt:lpstr>Markup</vt:lpstr>
      <vt:lpstr>Relationship between Markup and Margin</vt:lpstr>
      <vt:lpstr>Psychological Aspects of Pricing</vt:lpstr>
      <vt:lpstr>Shape of the Value Function (Prospect Theory)</vt:lpstr>
      <vt:lpstr>A Numerical Example</vt:lpstr>
      <vt:lpstr>Implications of PT</vt:lpstr>
      <vt:lpstr>Slide 16</vt:lpstr>
      <vt:lpstr>Formation of Reference Price</vt:lpstr>
      <vt:lpstr>Flanking Brands/Products</vt:lpstr>
      <vt:lpstr>Alternative Approaches to Price </vt:lpstr>
      <vt:lpstr>Slide 20</vt:lpstr>
      <vt:lpstr>Illustrating Value: Pricing of Market Research</vt:lpstr>
      <vt:lpstr>Calculation </vt:lpstr>
      <vt:lpstr>Slide 23</vt:lpstr>
      <vt:lpstr>Techniques for Measuring Price Sensitivity</vt:lpstr>
      <vt:lpstr>Slide 25</vt:lpstr>
      <vt:lpstr>Conjoint Study Process</vt:lpstr>
      <vt:lpstr>Conjoint Utility Computations</vt:lpstr>
      <vt:lpstr>Market Share and Revenue Share Forecasts</vt:lpstr>
      <vt:lpstr>Market Share Computation (Frozen Pizza)</vt:lpstr>
      <vt:lpstr>Buyer Types </vt:lpstr>
      <vt:lpstr> Cues for Identifying Customer Type</vt:lpstr>
      <vt:lpstr>Conditions for Alternative Pricing Objectives</vt:lpstr>
      <vt:lpstr>Analytical Approaches to Profitability Analysis</vt:lpstr>
      <vt:lpstr>Incremental Percent Breakeven Sales Changes </vt:lpstr>
    </vt:vector>
  </TitlesOfParts>
  <Company>University of Colorado</Company>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CHAPTER SEVENTEEN</dc:title>
  <dc:creator>moreaup</dc:creator>
  <cp:lastModifiedBy>ysun</cp:lastModifiedBy>
  <cp:revision>282</cp:revision>
  <dcterms:created xsi:type="dcterms:W3CDTF">2004-10-25T17:29:14Z</dcterms:created>
  <dcterms:modified xsi:type="dcterms:W3CDTF">2011-02-10T18:29:17Z</dcterms:modified>
</cp:coreProperties>
</file>