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31"/>
  </p:notesMasterIdLst>
  <p:handoutMasterIdLst>
    <p:handoutMasterId r:id="rId32"/>
  </p:handoutMasterIdLst>
  <p:sldIdLst>
    <p:sldId id="396" r:id="rId2"/>
    <p:sldId id="422" r:id="rId3"/>
    <p:sldId id="423" r:id="rId4"/>
    <p:sldId id="424" r:id="rId5"/>
    <p:sldId id="425" r:id="rId6"/>
    <p:sldId id="426" r:id="rId7"/>
    <p:sldId id="437" r:id="rId8"/>
    <p:sldId id="427" r:id="rId9"/>
    <p:sldId id="444" r:id="rId10"/>
    <p:sldId id="436" r:id="rId11"/>
    <p:sldId id="448" r:id="rId12"/>
    <p:sldId id="445" r:id="rId13"/>
    <p:sldId id="446" r:id="rId14"/>
    <p:sldId id="447" r:id="rId15"/>
    <p:sldId id="449" r:id="rId16"/>
    <p:sldId id="438" r:id="rId17"/>
    <p:sldId id="440" r:id="rId18"/>
    <p:sldId id="441" r:id="rId19"/>
    <p:sldId id="442" r:id="rId20"/>
    <p:sldId id="408" r:id="rId21"/>
    <p:sldId id="409" r:id="rId22"/>
    <p:sldId id="450" r:id="rId23"/>
    <p:sldId id="410" r:id="rId24"/>
    <p:sldId id="411" r:id="rId25"/>
    <p:sldId id="412" r:id="rId26"/>
    <p:sldId id="413" r:id="rId27"/>
    <p:sldId id="414" r:id="rId28"/>
    <p:sldId id="415" r:id="rId29"/>
    <p:sldId id="421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5" autoAdjust="0"/>
    <p:restoredTop sz="86851" autoAdjust="0"/>
  </p:normalViewPr>
  <p:slideViewPr>
    <p:cSldViewPr>
      <p:cViewPr varScale="1">
        <p:scale>
          <a:sx n="97" d="100"/>
          <a:sy n="97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E3D474BD-58CA-441D-A25A-068C2367D3DA}" type="datetime1">
              <a:rPr lang="en-US"/>
              <a:pPr>
                <a:defRPr/>
              </a:pPr>
              <a:t>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r>
              <a:rPr lang="en-US"/>
              <a:t>Dr. Yacheng Sun UC Boulder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F5CB149F-36C5-4391-8DC2-3E127E58D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36AB289-2781-49D5-A953-2894F3A91422}" type="datetime1">
              <a:rPr lang="en-US"/>
              <a:pPr>
                <a:defRPr/>
              </a:pPr>
              <a:t>2/7/2011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Dr. Yacheng Sun UC Boulder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547D870-AABA-4CF1-AEC8-7517EF460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Dr. Yacheng Sun UC Boulder</a:t>
            </a:r>
          </a:p>
        </p:txBody>
      </p:sp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3AA034AC-C6E4-4AFD-B3CF-458669336D8B}" type="slidenum">
              <a:rPr lang="en-US" sz="1200" b="0">
                <a:latin typeface="Arial" charset="0"/>
              </a:rPr>
              <a:pPr algn="r"/>
              <a:t>1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1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DE5A4955-F980-4D86-8FC9-CF9272B73EC7}" type="slidenum">
              <a:rPr lang="en-US" sz="1200" b="0">
                <a:latin typeface="Arial" charset="0"/>
              </a:rPr>
              <a:pPr algn="r" defTabSz="931863"/>
              <a:t>29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32E820F2-2136-4929-B00C-8BDCA083B1E2}" type="slidenum">
              <a:rPr lang="en-US" sz="1200" b="0">
                <a:latin typeface="Arial" charset="0"/>
              </a:rPr>
              <a:pPr algn="r" defTabSz="931863"/>
              <a:t>2</a:t>
            </a:fld>
            <a:endParaRPr lang="en-US" sz="1200" b="0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4416425"/>
            <a:ext cx="6261100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9C6B259D-0A64-43E7-AD82-94A1716FB77D}" type="slidenum">
              <a:rPr lang="en-US" sz="1200" b="0">
                <a:latin typeface="Arial" charset="0"/>
              </a:rPr>
              <a:pPr algn="r"/>
              <a:t>3</a:t>
            </a:fld>
            <a:endParaRPr lang="en-US" sz="1200" b="0"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912813" y="4495800"/>
            <a:ext cx="5137150" cy="48006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xfrm>
            <a:off x="741363" y="4435475"/>
            <a:ext cx="5607050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3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D0857D9B-7C26-4096-9F89-C69B0D0BC325}" type="slidenum">
              <a:rPr lang="en-US" sz="1200" b="0">
                <a:latin typeface="Arial" charset="0"/>
              </a:rPr>
              <a:pPr algn="r"/>
              <a:t>4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643C646B-311D-4A4B-A39C-B22878AAF0F9}" type="slidenum">
              <a:rPr lang="en-US" sz="1200" b="0">
                <a:latin typeface="Arial" charset="0"/>
              </a:rPr>
              <a:pPr algn="r"/>
              <a:t>5</a:t>
            </a:fld>
            <a:endParaRPr lang="en-US" sz="1200" b="0"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293688" y="4149725"/>
            <a:ext cx="6448425" cy="418306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6"/>
          <p:cNvSpPr txBox="1">
            <a:spLocks noGrp="1" noChangeArrowheads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r>
              <a:rPr lang="en-US" sz="1200" b="0">
                <a:latin typeface="Arial" charset="0"/>
                <a:cs typeface="Arial" charset="0"/>
              </a:rPr>
              <a:t>Dr. Yacheng Sun UC Boulder</a:t>
            </a:r>
          </a:p>
        </p:txBody>
      </p:sp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E371339C-AC43-49FF-B8A4-FC786EFB9866}" type="slidenum">
              <a:rPr lang="en-US" sz="1200" b="0">
                <a:latin typeface="Arial" charset="0"/>
                <a:cs typeface="Arial" charset="0"/>
              </a:rPr>
              <a:pPr algn="r"/>
              <a:t>6</a:t>
            </a:fld>
            <a:endParaRPr lang="en-US" sz="1200" b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DA10E5A1-F32A-4B13-B815-65CEEEED8D4D}" type="slidenum">
              <a:rPr lang="en-US" sz="1200" b="0">
                <a:latin typeface="Times New Roman" pitchFamily="18" charset="0"/>
                <a:cs typeface="Arial" charset="0"/>
              </a:rPr>
              <a:pPr algn="r"/>
              <a:t>10</a:t>
            </a:fld>
            <a:endParaRPr lang="en-US" sz="1200" b="0">
              <a:latin typeface="Times New Roman" pitchFamily="18" charset="0"/>
              <a:cs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  <a:noFill/>
          <a:ln/>
        </p:spPr>
        <p:txBody>
          <a:bodyPr lIns="91431" tIns="45716" rIns="91431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AFA9A407-758B-43C1-930F-444EE33FB512}" type="slidenum">
              <a:rPr lang="en-US" sz="1200" b="0">
                <a:latin typeface="Times New Roman" pitchFamily="18" charset="0"/>
                <a:cs typeface="Arial" charset="0"/>
              </a:rPr>
              <a:pPr algn="r"/>
              <a:t>12</a:t>
            </a:fld>
            <a:endParaRPr lang="en-US" sz="1200" b="0">
              <a:latin typeface="Times New Roman" pitchFamily="18" charset="0"/>
              <a:cs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  <a:noFill/>
          <a:ln/>
        </p:spPr>
        <p:txBody>
          <a:bodyPr lIns="91431" tIns="45716" rIns="91431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F0675AFA-A225-45E3-B7D4-EF35D0EFF0B6}" type="slidenum">
              <a:rPr lang="en-US" sz="1200" b="0">
                <a:latin typeface="Times New Roman" pitchFamily="18" charset="0"/>
                <a:cs typeface="Arial" charset="0"/>
              </a:rPr>
              <a:pPr algn="r"/>
              <a:t>13</a:t>
            </a:fld>
            <a:endParaRPr lang="en-US" sz="1200" b="0">
              <a:latin typeface="Times New Roman" pitchFamily="18" charset="0"/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  <a:noFill/>
          <a:ln/>
        </p:spPr>
        <p:txBody>
          <a:bodyPr lIns="91431" tIns="45716" rIns="91431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273050" y="314325"/>
            <a:ext cx="8624888" cy="6276975"/>
          </a:xfrm>
          <a:prstGeom prst="rect">
            <a:avLst/>
          </a:prstGeom>
          <a:noFill/>
          <a:ln w="57150" algn="ctr">
            <a:solidFill>
              <a:srgbClr val="800000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lIns="45720" rIns="4572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2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33450"/>
          </a:xfrm>
        </p:spPr>
        <p:txBody>
          <a:bodyPr lIns="91440" rIns="91440" anchor="ctr"/>
          <a:lstStyle>
            <a:lvl1pPr algn="ctr"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33738"/>
            <a:ext cx="6400800" cy="304800"/>
          </a:xfrm>
        </p:spPr>
        <p:txBody>
          <a:bodyPr lIns="91440" rIns="91440" anchor="ctr"/>
          <a:lstStyle>
            <a:lvl1pPr algn="ctr">
              <a:buFont typeface="Wingdings" pitchFamily="2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445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445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882650"/>
            <a:ext cx="9140825" cy="0"/>
          </a:xfrm>
          <a:prstGeom prst="line">
            <a:avLst/>
          </a:prstGeom>
          <a:ln w="38100">
            <a:solidFill>
              <a:srgbClr val="800000"/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392113" y="6591300"/>
            <a:ext cx="3467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0" smtClean="0">
                <a:solidFill>
                  <a:srgbClr val="000000"/>
                </a:solidFill>
                <a:latin typeface="Arial" charset="0"/>
                <a:cs typeface="Arial" charset="0"/>
              </a:rPr>
              <a:t>©2011 Pearson Education, Inc. publishing as Prentice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88900"/>
            <a:ext cx="82677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20700" y="1117600"/>
            <a:ext cx="8097838" cy="512921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72" y="158750"/>
            <a:ext cx="8382000" cy="59417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6365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365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4625"/>
            <a:ext cx="8382000" cy="574675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4450"/>
            <a:ext cx="8382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1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6365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A-point</a:t>
            </a:r>
          </a:p>
          <a:p>
            <a:pPr lvl="1"/>
            <a:r>
              <a:rPr lang="en-US" smtClean="0"/>
              <a:t>B-point</a:t>
            </a:r>
          </a:p>
          <a:p>
            <a:pPr lvl="2"/>
            <a:r>
              <a:rPr lang="en-US" smtClean="0"/>
              <a:t>C-point</a:t>
            </a:r>
          </a:p>
          <a:p>
            <a:pPr lvl="3"/>
            <a:r>
              <a:rPr lang="en-US" smtClean="0"/>
              <a:t>D-point</a:t>
            </a:r>
          </a:p>
          <a:p>
            <a:pPr lvl="4"/>
            <a:r>
              <a:rPr lang="en-US" smtClean="0"/>
              <a:t>E-point</a:t>
            </a:r>
          </a:p>
        </p:txBody>
      </p:sp>
      <p:sp>
        <p:nvSpPr>
          <p:cNvPr id="335882" name="Line 10"/>
          <p:cNvSpPr>
            <a:spLocks noChangeShapeType="1"/>
          </p:cNvSpPr>
          <p:nvPr/>
        </p:nvSpPr>
        <p:spPr bwMode="auto">
          <a:xfrm>
            <a:off x="0" y="882650"/>
            <a:ext cx="9140825" cy="0"/>
          </a:xfrm>
          <a:prstGeom prst="line">
            <a:avLst/>
          </a:prstGeom>
          <a:ln w="38100">
            <a:solidFill>
              <a:srgbClr val="800000"/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200" b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ＭＳ Ｐゴシック" pitchFamily="-65" charset="-128"/>
        </a:defRPr>
      </a:lvl5pPr>
      <a:lvl6pPr marL="4572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684213" rtl="0" eaLnBrk="0" fontAlgn="base" hangingPunct="0">
        <a:spcBef>
          <a:spcPct val="20000"/>
        </a:spcBef>
        <a:spcAft>
          <a:spcPct val="0"/>
        </a:spcAft>
        <a:buSzPct val="25000"/>
        <a:buFont typeface="Wingdings" pitchFamily="2" charset="2"/>
        <a:buChar char=" "/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342900" indent="-228600" algn="l" defTabSz="684213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685800" indent="-228600" algn="l" defTabSz="6842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028700" indent="-228600" algn="l" defTabSz="684213" rtl="0" eaLnBrk="0" fontAlgn="base" hangingPunct="0">
        <a:spcBef>
          <a:spcPct val="20000"/>
        </a:spcBef>
        <a:spcAft>
          <a:spcPct val="0"/>
        </a:spcAft>
        <a:buSzPct val="55000"/>
        <a:buFont typeface="Wingdings" pitchFamily="2" charset="2"/>
        <a:buChar char="¡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1371600" indent="-228600" algn="l" defTabSz="6842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1828800" indent="-228600" algn="l" defTabSz="6842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</a:defRPr>
      </a:lvl6pPr>
      <a:lvl7pPr marL="2286000" indent="-228600" algn="l" defTabSz="6842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</a:defRPr>
      </a:lvl7pPr>
      <a:lvl8pPr marL="2743200" indent="-228600" algn="l" defTabSz="6842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</a:defRPr>
      </a:lvl8pPr>
      <a:lvl9pPr marL="3200400" indent="-228600" algn="l" defTabSz="6842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IkQRXkpwQ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1g5qcKcVCM" TargetMode="External"/><Relationship Id="rId2" Type="http://schemas.openxmlformats.org/officeDocument/2006/relationships/hyperlink" Target="http://www.youtube.com/watch?v=kVCGBohc20k&amp;mode=related&amp;search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/>
              <a:t>Dr. Yacheng Sun, UC Boulder</a:t>
            </a:r>
          </a:p>
        </p:txBody>
      </p:sp>
      <p:sp>
        <p:nvSpPr>
          <p:cNvPr id="16386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A55F8E-B29D-49FA-A0DA-EFEEC3669C66}" type="slidenum">
              <a:rPr lang="en-US" sz="1400" b="0"/>
              <a:pPr algn="r"/>
              <a:t>1</a:t>
            </a:fld>
            <a:endParaRPr lang="en-US" sz="1400" b="0"/>
          </a:p>
        </p:txBody>
      </p:sp>
      <p:sp>
        <p:nvSpPr>
          <p:cNvPr id="16387" name="Subtitle 2"/>
          <p:cNvSpPr>
            <a:spLocks/>
          </p:cNvSpPr>
          <p:nvPr/>
        </p:nvSpPr>
        <p:spPr bwMode="auto">
          <a:xfrm>
            <a:off x="762000" y="2546350"/>
            <a:ext cx="7391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defTabSz="684213" eaLnBrk="0" hangingPunct="0">
              <a:spcBef>
                <a:spcPct val="20000"/>
              </a:spcBef>
              <a:buSzPct val="25000"/>
              <a:buFont typeface="Wingdings" pitchFamily="2" charset="2"/>
              <a:buNone/>
            </a:pPr>
            <a:r>
              <a:rPr lang="en-US" sz="3200">
                <a:latin typeface="Arial" charset="0"/>
                <a:ea typeface="MS PGothic" pitchFamily="34" charset="-128"/>
                <a:cs typeface="Arial" charset="0"/>
              </a:rPr>
              <a:t>Review: Pricing Policies and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382000" cy="574675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Comparison: Advertising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382000" cy="5181600"/>
          </a:xfrm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ahoma" pitchFamily="34" charset="0"/>
              </a:rPr>
              <a:t>The focus of advertising is to inform and impress consumers with the products/service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u="sng" smtClean="0">
                <a:latin typeface="Tahoma" pitchFamily="34" charset="0"/>
              </a:rPr>
              <a:t>Inform consumers </a:t>
            </a:r>
          </a:p>
          <a:p>
            <a:pPr lvl="1" eaLnBrk="1" hangingPunct="1"/>
            <a:r>
              <a:rPr lang="en-US" sz="2200" smtClean="0">
                <a:latin typeface="Tahoma" pitchFamily="34" charset="0"/>
              </a:rPr>
              <a:t>of product features and benefits </a:t>
            </a:r>
          </a:p>
          <a:p>
            <a:pPr lvl="1" eaLnBrk="1" hangingPunct="1"/>
            <a:r>
              <a:rPr lang="en-US" sz="2200" smtClean="0">
                <a:latin typeface="Tahoma" pitchFamily="34" charset="0"/>
              </a:rPr>
              <a:t>Important for building primary demand </a:t>
            </a:r>
          </a:p>
          <a:p>
            <a:pPr eaLnBrk="1" hangingPunct="1">
              <a:buFont typeface="Wingdings" pitchFamily="2" charset="2"/>
              <a:buNone/>
            </a:pPr>
            <a:endParaRPr lang="en-US" sz="2200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u="sng" smtClean="0">
                <a:latin typeface="Tahoma" pitchFamily="34" charset="0"/>
              </a:rPr>
              <a:t>Persuasion</a:t>
            </a:r>
          </a:p>
          <a:p>
            <a:pPr lvl="1" eaLnBrk="1" hangingPunct="1"/>
            <a:r>
              <a:rPr lang="en-US" sz="2200" smtClean="0">
                <a:latin typeface="Tahoma" pitchFamily="34" charset="0"/>
              </a:rPr>
              <a:t>Build brand preference or change buyer perceptions</a:t>
            </a:r>
          </a:p>
          <a:p>
            <a:pPr lvl="1" eaLnBrk="1" hangingPunct="1"/>
            <a:r>
              <a:rPr lang="en-US" sz="2200" smtClean="0">
                <a:latin typeface="Tahoma" pitchFamily="34" charset="0"/>
              </a:rPr>
              <a:t>especially important for building demand in competitive markets.</a:t>
            </a:r>
          </a:p>
          <a:p>
            <a:pPr lvl="1" eaLnBrk="1" hangingPunct="1"/>
            <a:endParaRPr lang="en-US" sz="2200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Tahoma" pitchFamily="34" charset="0"/>
              </a:rPr>
              <a:t>Reminder advertising:  maintain top-of-mind awareness</a:t>
            </a:r>
          </a:p>
        </p:txBody>
      </p:sp>
      <p:sp>
        <p:nvSpPr>
          <p:cNvPr id="69635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2D4F1A-4629-4599-BC8F-ECE8E6A97CDE}" type="slidenum">
              <a:rPr lang="en-US" sz="1400" b="0"/>
              <a:pPr algn="r"/>
              <a:t>10</a:t>
            </a:fld>
            <a:endParaRPr lang="en-US" sz="1400" b="0"/>
          </a:p>
        </p:txBody>
      </p:sp>
      <p:sp>
        <p:nvSpPr>
          <p:cNvPr id="69636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30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mtClean="0"/>
              <a:t>Hierarchy of Communication Process</a:t>
            </a:r>
          </a:p>
        </p:txBody>
      </p:sp>
      <p:sp>
        <p:nvSpPr>
          <p:cNvPr id="71682" name="Rectangle 34"/>
          <p:cNvSpPr>
            <a:spLocks noChangeArrowheads="1"/>
          </p:cNvSpPr>
          <p:nvPr/>
        </p:nvSpPr>
        <p:spPr bwMode="auto">
          <a:xfrm>
            <a:off x="2336800" y="1854200"/>
            <a:ext cx="4368800" cy="6350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71683" name="Rectangle 35"/>
          <p:cNvSpPr>
            <a:spLocks noChangeArrowheads="1"/>
          </p:cNvSpPr>
          <p:nvPr/>
        </p:nvSpPr>
        <p:spPr bwMode="auto">
          <a:xfrm>
            <a:off x="3681413" y="1981200"/>
            <a:ext cx="1525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" charset="0"/>
                <a:cs typeface="Arial" charset="0"/>
              </a:rPr>
              <a:t>Awareness</a:t>
            </a:r>
            <a:endParaRPr lang="en-US" b="0">
              <a:latin typeface="Arial" charset="0"/>
              <a:cs typeface="Arial" charset="0"/>
            </a:endParaRPr>
          </a:p>
        </p:txBody>
      </p:sp>
      <p:sp>
        <p:nvSpPr>
          <p:cNvPr id="71684" name="Rectangle 36"/>
          <p:cNvSpPr>
            <a:spLocks noChangeArrowheads="1"/>
          </p:cNvSpPr>
          <p:nvPr/>
        </p:nvSpPr>
        <p:spPr bwMode="auto">
          <a:xfrm>
            <a:off x="2260600" y="2921000"/>
            <a:ext cx="4368800" cy="6350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71685" name="Rectangle 37"/>
          <p:cNvSpPr>
            <a:spLocks noChangeArrowheads="1"/>
          </p:cNvSpPr>
          <p:nvPr/>
        </p:nvSpPr>
        <p:spPr bwMode="auto">
          <a:xfrm>
            <a:off x="2260600" y="3987800"/>
            <a:ext cx="4368800" cy="6350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71686" name="Rectangle 38"/>
          <p:cNvSpPr>
            <a:spLocks noChangeArrowheads="1"/>
          </p:cNvSpPr>
          <p:nvPr/>
        </p:nvSpPr>
        <p:spPr bwMode="auto">
          <a:xfrm>
            <a:off x="2184400" y="5054600"/>
            <a:ext cx="4521200" cy="6350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71687" name="AutoShape 40"/>
          <p:cNvSpPr>
            <a:spLocks noChangeArrowheads="1"/>
          </p:cNvSpPr>
          <p:nvPr/>
        </p:nvSpPr>
        <p:spPr bwMode="auto">
          <a:xfrm>
            <a:off x="4070350" y="2520950"/>
            <a:ext cx="749300" cy="368300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71688" name="AutoShape 41"/>
          <p:cNvSpPr>
            <a:spLocks noChangeArrowheads="1"/>
          </p:cNvSpPr>
          <p:nvPr/>
        </p:nvSpPr>
        <p:spPr bwMode="auto">
          <a:xfrm>
            <a:off x="4070350" y="3587750"/>
            <a:ext cx="749300" cy="368300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71689" name="AutoShape 42"/>
          <p:cNvSpPr>
            <a:spLocks noChangeArrowheads="1"/>
          </p:cNvSpPr>
          <p:nvPr/>
        </p:nvSpPr>
        <p:spPr bwMode="auto">
          <a:xfrm>
            <a:off x="4070350" y="4654550"/>
            <a:ext cx="749300" cy="368300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71690" name="Rectangle 44"/>
          <p:cNvSpPr>
            <a:spLocks noChangeArrowheads="1"/>
          </p:cNvSpPr>
          <p:nvPr/>
        </p:nvSpPr>
        <p:spPr bwMode="auto">
          <a:xfrm>
            <a:off x="3824288" y="3062288"/>
            <a:ext cx="1100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>
                <a:latin typeface="Arial" charset="0"/>
                <a:cs typeface="Arial" charset="0"/>
              </a:rPr>
              <a:t>Interest</a:t>
            </a:r>
          </a:p>
        </p:txBody>
      </p:sp>
      <p:sp>
        <p:nvSpPr>
          <p:cNvPr id="71691" name="Rectangle 45"/>
          <p:cNvSpPr>
            <a:spLocks noChangeArrowheads="1"/>
          </p:cNvSpPr>
          <p:nvPr/>
        </p:nvSpPr>
        <p:spPr bwMode="auto">
          <a:xfrm>
            <a:off x="3422650" y="4129088"/>
            <a:ext cx="238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" charset="0"/>
                <a:cs typeface="Arial" charset="0"/>
              </a:rPr>
              <a:t>Liking, Preference</a:t>
            </a:r>
          </a:p>
        </p:txBody>
      </p:sp>
      <p:sp>
        <p:nvSpPr>
          <p:cNvPr id="71692" name="Rectangle 46"/>
          <p:cNvSpPr>
            <a:spLocks noChangeArrowheads="1"/>
          </p:cNvSpPr>
          <p:nvPr/>
        </p:nvSpPr>
        <p:spPr bwMode="auto">
          <a:xfrm>
            <a:off x="3505200" y="5195888"/>
            <a:ext cx="225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" charset="0"/>
                <a:cs typeface="Arial" charset="0"/>
              </a:rPr>
              <a:t>Purchase, Action</a:t>
            </a:r>
          </a:p>
        </p:txBody>
      </p:sp>
      <p:sp>
        <p:nvSpPr>
          <p:cNvPr id="71693" name="Rectangle 14"/>
          <p:cNvSpPr>
            <a:spLocks noChangeArrowheads="1"/>
          </p:cNvSpPr>
          <p:nvPr/>
        </p:nvSpPr>
        <p:spPr bwMode="auto">
          <a:xfrm>
            <a:off x="1295400" y="1447800"/>
            <a:ext cx="6400800" cy="33528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A6ADE5-85B6-4164-A4DF-19D62110F016}" type="slidenum">
              <a:rPr lang="en-US" sz="1400" b="0"/>
              <a:pPr algn="r"/>
              <a:t>11</a:t>
            </a:fld>
            <a:endParaRPr lang="en-US" sz="1400" b="0"/>
          </a:p>
        </p:txBody>
      </p:sp>
      <p:sp>
        <p:nvSpPr>
          <p:cNvPr id="71695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458200" cy="11430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Creative Strategy: Emotional vs. Rational Appeal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en-US" sz="2200" smtClean="0"/>
              <a:t>Emotional = appeal to psychological, social or symbolic needs.  “Pull at the consumer’s heartstrings”</a:t>
            </a:r>
          </a:p>
          <a:p>
            <a:pPr eaLnBrk="1" hangingPunct="1">
              <a:buFont typeface="Wingdings" pitchFamily="2" charset="2"/>
              <a:buNone/>
            </a:pPr>
            <a:endParaRPr lang="en-US" sz="22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200" smtClean="0"/>
              <a:t>Rational = provide information about functional and utilitarian aspects of the products.</a:t>
            </a:r>
          </a:p>
          <a:p>
            <a:pPr eaLnBrk="1" hangingPunct="1">
              <a:buFont typeface="Wingdings" pitchFamily="2" charset="2"/>
              <a:buNone/>
            </a:pPr>
            <a:endParaRPr lang="en-US" sz="22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200" smtClean="0"/>
              <a:t>Shift towards emotional execution strategy in the later part of the product lifecycle</a:t>
            </a:r>
          </a:p>
          <a:p>
            <a:pPr lvl="1" eaLnBrk="1" hangingPunct="1"/>
            <a:r>
              <a:rPr lang="en-US" sz="2200" smtClean="0"/>
              <a:t>Intense competition and proliferation of substitutable products  (Michelin)</a:t>
            </a:r>
          </a:p>
          <a:p>
            <a:pPr lvl="1" eaLnBrk="1" hangingPunct="1"/>
            <a:r>
              <a:rPr lang="en-US" sz="2200" smtClean="0"/>
              <a:t>Critical to increase “Product involvement”</a:t>
            </a:r>
          </a:p>
          <a:p>
            <a:pPr lvl="1" eaLnBrk="1" hangingPunct="1"/>
            <a:r>
              <a:rPr lang="en-US" sz="2200" smtClean="0">
                <a:hlinkClick r:id="rId3"/>
              </a:rPr>
              <a:t>http://www.youtube.com/watch?v=sIkQRXkpwQI</a:t>
            </a:r>
            <a:endParaRPr lang="en-US" sz="2200" smtClean="0"/>
          </a:p>
          <a:p>
            <a:pPr lvl="1" eaLnBrk="1" hangingPunct="1"/>
            <a:r>
              <a:rPr lang="en-US" sz="2200" smtClean="0"/>
              <a:t>http://www.youtube.com/watch?v=HF_I68jCwHg</a:t>
            </a:r>
          </a:p>
        </p:txBody>
      </p:sp>
      <p:sp>
        <p:nvSpPr>
          <p:cNvPr id="72707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8ACADF8-7BD1-451F-884C-5A99B35D02BD}" type="slidenum">
              <a:rPr lang="en-US" sz="1400" b="0"/>
              <a:pPr algn="r"/>
              <a:t>12</a:t>
            </a:fld>
            <a:endParaRPr lang="en-US" sz="1400" b="0"/>
          </a:p>
        </p:txBody>
      </p:sp>
      <p:sp>
        <p:nvSpPr>
          <p:cNvPr id="72708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6388"/>
            <a:ext cx="8382000" cy="522287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Taxonomy of Emotional Appeals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4343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/>
              <a:t>Fear appeal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can be an effective motivator but has the danger of alienating consumers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Show the consumer how to avoid the problem.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Provide concrete supporting information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smtClean="0"/>
          </a:p>
        </p:txBody>
      </p:sp>
      <p:pic>
        <p:nvPicPr>
          <p:cNvPr id="7475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38600"/>
            <a:ext cx="2543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8550" y="3775075"/>
            <a:ext cx="18002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717925"/>
            <a:ext cx="17462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21AB1F-61F5-42EF-8890-D8D1A698ED44}" type="slidenum">
              <a:rPr lang="en-US" sz="1400" b="0"/>
              <a:pPr algn="r"/>
              <a:t>13</a:t>
            </a:fld>
            <a:endParaRPr lang="en-US" sz="1400" b="0"/>
          </a:p>
        </p:txBody>
      </p:sp>
      <p:sp>
        <p:nvSpPr>
          <p:cNvPr id="74759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mtClean="0"/>
              <a:t>Taxonomy of Emotional Appeals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90600"/>
            <a:ext cx="8382000" cy="51816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US" sz="2200" smtClean="0"/>
              <a:t>Humor</a:t>
            </a:r>
          </a:p>
          <a:p>
            <a:pPr lvl="1" eaLnBrk="1" hangingPunct="1"/>
            <a:r>
              <a:rPr lang="en-US" sz="2200" smtClean="0"/>
              <a:t>“Memorability” device.</a:t>
            </a:r>
          </a:p>
          <a:p>
            <a:pPr lvl="1" eaLnBrk="1" hangingPunct="1"/>
            <a:r>
              <a:rPr lang="en-US" sz="2200" smtClean="0"/>
              <a:t>Humor should not clutter the product benefits.</a:t>
            </a:r>
          </a:p>
          <a:p>
            <a:pPr lvl="1" eaLnBrk="1" hangingPunct="1"/>
            <a:r>
              <a:rPr lang="en-US" sz="2200" smtClean="0"/>
              <a:t>Execution detail: Show consumer how to avoid the problem.</a:t>
            </a:r>
          </a:p>
          <a:p>
            <a:pPr lvl="1" eaLnBrk="1" hangingPunct="1"/>
            <a:r>
              <a:rPr lang="en-US" sz="2200" smtClean="0"/>
              <a:t>Pre-test to check if consumer </a:t>
            </a:r>
          </a:p>
          <a:p>
            <a:pPr lvl="2" eaLnBrk="1" hangingPunct="1"/>
            <a:r>
              <a:rPr lang="en-US" sz="2200" smtClean="0"/>
              <a:t>i) recalls product benefit </a:t>
            </a:r>
          </a:p>
          <a:p>
            <a:pPr lvl="2" eaLnBrk="1" hangingPunct="1"/>
            <a:r>
              <a:rPr lang="en-US" sz="2200" smtClean="0"/>
              <a:t>ii) Attitude_product versus Attitude_ad = will the message be persuasive and will the product be taken seriously. </a:t>
            </a:r>
          </a:p>
          <a:p>
            <a:pPr lvl="1" eaLnBrk="1" hangingPunct="1"/>
            <a:r>
              <a:rPr lang="en-US" sz="2200" smtClean="0">
                <a:hlinkClick r:id="rId2"/>
              </a:rPr>
              <a:t>http://www.youtube.com/watch?v=kVCGBohc20k&amp;mode=related&amp;search</a:t>
            </a:r>
            <a:endParaRPr lang="en-US" sz="2200" smtClean="0"/>
          </a:p>
          <a:p>
            <a:pPr lvl="1" eaLnBrk="1" hangingPunct="1">
              <a:buFont typeface="Wingdings" pitchFamily="2" charset="2"/>
              <a:buNone/>
            </a:pPr>
            <a:endParaRPr lang="en-US" sz="22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200" smtClean="0"/>
              <a:t>Fantasy</a:t>
            </a:r>
          </a:p>
          <a:p>
            <a:pPr lvl="1" eaLnBrk="1" hangingPunct="1"/>
            <a:r>
              <a:rPr lang="en-US" sz="2200" smtClean="0"/>
              <a:t>seen often in cosmetics advertising</a:t>
            </a:r>
          </a:p>
          <a:p>
            <a:pPr lvl="1" eaLnBrk="1" hangingPunct="1"/>
            <a:r>
              <a:rPr lang="en-US" sz="2200" smtClean="0">
                <a:hlinkClick r:id="rId3"/>
              </a:rPr>
              <a:t>http://www.youtube.com/watch?v=r1g5qcKcVCM</a:t>
            </a:r>
            <a:endParaRPr lang="en-US" sz="2200" smtClean="0"/>
          </a:p>
        </p:txBody>
      </p:sp>
      <p:sp>
        <p:nvSpPr>
          <p:cNvPr id="76803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D55D9F-04C8-48FD-B070-ECCB648639AB}" type="slidenum">
              <a:rPr lang="en-US" sz="1400" b="0"/>
              <a:pPr algn="r"/>
              <a:t>14</a:t>
            </a:fld>
            <a:endParaRPr lang="en-US" sz="1400" b="0"/>
          </a:p>
        </p:txBody>
      </p:sp>
      <p:sp>
        <p:nvSpPr>
          <p:cNvPr id="76804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lnSpc>
                <a:spcPct val="80000"/>
              </a:lnSpc>
            </a:pPr>
            <a:r>
              <a:rPr lang="en-US" smtClean="0"/>
              <a:t>Other Forms of Product Promotion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057400"/>
            <a:ext cx="7772400" cy="4800600"/>
          </a:xfrm>
        </p:spPr>
        <p:txBody>
          <a:bodyPr lIns="91440" rIns="91440"/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lvl="1" eaLnBrk="1" hangingPunct="1">
              <a:lnSpc>
                <a:spcPct val="80000"/>
              </a:lnSpc>
            </a:pPr>
            <a:endParaRPr lang="en-US" sz="140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 Free sample/sampling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Good for products that are frequently purchased, high margin, benefit can be realized after one usage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200" smtClean="0"/>
              <a:t>Soaps, cigar, software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Advantages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200" smtClean="0"/>
              <a:t>Induce trial quickly and broadly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200" smtClean="0"/>
              <a:t>70% gain rate</a:t>
            </a:r>
          </a:p>
          <a:p>
            <a:pPr lvl="1" eaLnBrk="1" hangingPunct="1">
              <a:lnSpc>
                <a:spcPct val="80000"/>
              </a:lnSpc>
            </a:pPr>
            <a:endParaRPr lang="en-US" sz="900" smtClean="0"/>
          </a:p>
        </p:txBody>
      </p:sp>
      <p:pic>
        <p:nvPicPr>
          <p:cNvPr id="778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0600"/>
            <a:ext cx="441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40FB0B-426B-4CA0-8F70-ACF856DD56CC}" type="slidenum">
              <a:rPr lang="en-US" sz="1400" b="0"/>
              <a:pPr algn="r"/>
              <a:t>15</a:t>
            </a:fld>
            <a:endParaRPr lang="en-US" sz="1400" b="0"/>
          </a:p>
        </p:txBody>
      </p:sp>
      <p:sp>
        <p:nvSpPr>
          <p:cNvPr id="77829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lnSpc>
                <a:spcPct val="80000"/>
              </a:lnSpc>
            </a:pPr>
            <a:r>
              <a:rPr lang="en-US" smtClean="0"/>
              <a:t>Other Forms of Product Promotion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828800"/>
            <a:ext cx="7772400" cy="4800600"/>
          </a:xfrm>
        </p:spPr>
        <p:txBody>
          <a:bodyPr lIns="91440" rIns="91440"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200" smtClean="0"/>
          </a:p>
          <a:p>
            <a:pPr eaLnBrk="1" hangingPunct="1">
              <a:lnSpc>
                <a:spcPct val="80000"/>
              </a:lnSpc>
            </a:pPr>
            <a:endParaRPr lang="en-US" sz="12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 Special Package: price incentive to induce trial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offer in a form that minimize initial outlay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Criterion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200" smtClean="0"/>
              <a:t>benefit the end user, not distributor's margin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200" smtClean="0"/>
              <a:t>end user perceive price cut as a special offer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200" smtClean="0"/>
              <a:t>to first time buyer, not repeat buyers</a:t>
            </a:r>
          </a:p>
          <a:p>
            <a:pPr lvl="3" eaLnBrk="1" hangingPunct="1">
              <a:lnSpc>
                <a:spcPct val="80000"/>
              </a:lnSpc>
            </a:pPr>
            <a:endParaRPr lang="en-US" sz="2200" smtClean="0"/>
          </a:p>
          <a:p>
            <a:pPr lvl="1" eaLnBrk="1" hangingPunct="1">
              <a:lnSpc>
                <a:spcPct val="80000"/>
              </a:lnSpc>
            </a:pPr>
            <a:endParaRPr lang="en-US" sz="900" smtClean="0"/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48006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B401A0-9C35-42A0-83DE-ADD46B2CC1E1}" type="slidenum">
              <a:rPr lang="en-US" sz="1400" b="0"/>
              <a:pPr algn="r"/>
              <a:t>16</a:t>
            </a:fld>
            <a:endParaRPr lang="en-US" sz="1400" b="0"/>
          </a:p>
        </p:txBody>
      </p:sp>
      <p:sp>
        <p:nvSpPr>
          <p:cNvPr id="78853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lnSpc>
                <a:spcPct val="80000"/>
              </a:lnSpc>
            </a:pPr>
            <a:r>
              <a:rPr lang="en-US" smtClean="0"/>
              <a:t>Forms of Price Promotion</a:t>
            </a:r>
            <a:endParaRPr lang="en-GB" smtClean="0"/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752600"/>
            <a:ext cx="7772400" cy="4724400"/>
          </a:xfrm>
        </p:spPr>
        <p:txBody>
          <a:bodyPr lIns="91440" rIns="91440"/>
          <a:lstStyle/>
          <a:p>
            <a:pPr lvl="1" eaLnBrk="1" hangingPunct="1">
              <a:lnSpc>
                <a:spcPct val="80000"/>
              </a:lnSpc>
            </a:pPr>
            <a:endParaRPr lang="en-US" sz="1500" smtClean="0"/>
          </a:p>
          <a:p>
            <a:pPr lvl="1" eaLnBrk="1" hangingPunct="1">
              <a:lnSpc>
                <a:spcPct val="80000"/>
              </a:lnSpc>
            </a:pPr>
            <a:endParaRPr lang="en-US" sz="1500" smtClean="0"/>
          </a:p>
          <a:p>
            <a:pPr lvl="1" eaLnBrk="1" hangingPunct="1">
              <a:lnSpc>
                <a:spcPct val="80000"/>
              </a:lnSpc>
            </a:pPr>
            <a:endParaRPr lang="en-US" sz="1500" smtClean="0"/>
          </a:p>
          <a:p>
            <a:pPr lvl="1" eaLnBrk="1" hangingPunct="1">
              <a:lnSpc>
                <a:spcPct val="80000"/>
              </a:lnSpc>
            </a:pPr>
            <a:endParaRPr lang="en-US" sz="1500" smtClean="0"/>
          </a:p>
          <a:p>
            <a:pPr lvl="1" eaLnBrk="1" hangingPunct="1">
              <a:lnSpc>
                <a:spcPct val="80000"/>
              </a:lnSpc>
            </a:pPr>
            <a:endParaRPr lang="en-US" sz="1500" smtClean="0"/>
          </a:p>
          <a:p>
            <a:pPr lvl="1" eaLnBrk="1" hangingPunct="1">
              <a:lnSpc>
                <a:spcPct val="80000"/>
              </a:lnSpc>
            </a:pPr>
            <a:endParaRPr lang="en-US" sz="1500" smtClean="0"/>
          </a:p>
          <a:p>
            <a:pPr lvl="1" eaLnBrk="1" hangingPunct="1">
              <a:lnSpc>
                <a:spcPct val="80000"/>
              </a:lnSpc>
            </a:pPr>
            <a:endParaRPr lang="en-US" sz="150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 Coupon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Advantages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200" smtClean="0"/>
              <a:t>Most popular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200" smtClean="0"/>
              <a:t>Go to ultimate customer, maintain price image, can be directed to first time buyers</a:t>
            </a:r>
          </a:p>
          <a:p>
            <a:pPr lvl="2" eaLnBrk="1" hangingPunct="1">
              <a:lnSpc>
                <a:spcPct val="80000"/>
              </a:lnSpc>
            </a:pPr>
            <a:endParaRPr lang="en-US" sz="2200" smtClean="0"/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Disadvantages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200" smtClean="0"/>
              <a:t>Inconvenient, costly, retailer fraudulent</a:t>
            </a:r>
          </a:p>
          <a:p>
            <a:pPr lvl="1" eaLnBrk="1" hangingPunct="1">
              <a:lnSpc>
                <a:spcPct val="80000"/>
              </a:lnSpc>
            </a:pPr>
            <a:endParaRPr lang="en-US" sz="2200" smtClean="0"/>
          </a:p>
          <a:p>
            <a:pPr lvl="1" eaLnBrk="1" hangingPunct="1">
              <a:lnSpc>
                <a:spcPct val="80000"/>
              </a:lnSpc>
            </a:pPr>
            <a:endParaRPr lang="en-US" sz="1000" b="1" smtClean="0"/>
          </a:p>
        </p:txBody>
      </p:sp>
      <p:pic>
        <p:nvPicPr>
          <p:cNvPr id="79875" name="Picture 7" descr="http://tsa.imageg.net/graphics/email/tsa_ff_coup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52578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4876800" y="228600"/>
            <a:ext cx="40386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0">
                <a:solidFill>
                  <a:srgbClr val="FF0000"/>
                </a:solidFill>
              </a:rPr>
              <a:t>Fact: about 25% of coupon redeemed do not have purchase</a:t>
            </a:r>
          </a:p>
        </p:txBody>
      </p:sp>
      <p:sp>
        <p:nvSpPr>
          <p:cNvPr id="79877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574E7A-938D-436A-85CA-EF3C8C4CE4EB}" type="slidenum">
              <a:rPr lang="en-US" sz="1400" b="0"/>
              <a:pPr algn="r"/>
              <a:t>17</a:t>
            </a:fld>
            <a:endParaRPr lang="en-US" sz="1400" b="0"/>
          </a:p>
        </p:txBody>
      </p:sp>
      <p:sp>
        <p:nvSpPr>
          <p:cNvPr id="79878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lnSpc>
                <a:spcPct val="80000"/>
              </a:lnSpc>
            </a:pPr>
            <a:r>
              <a:rPr lang="en-US" smtClean="0"/>
              <a:t>Forms of Price Promotion</a:t>
            </a:r>
            <a:endParaRPr lang="en-GB" smtClean="0"/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752600"/>
            <a:ext cx="7772400" cy="4724400"/>
          </a:xfrm>
        </p:spPr>
        <p:txBody>
          <a:bodyPr lIns="91440" rIns="91440"/>
          <a:lstStyle/>
          <a:p>
            <a:pPr lvl="1" eaLnBrk="1" hangingPunct="1">
              <a:lnSpc>
                <a:spcPct val="80000"/>
              </a:lnSpc>
            </a:pPr>
            <a:endParaRPr lang="en-US" sz="1000" smtClean="0"/>
          </a:p>
          <a:p>
            <a:pPr lvl="1" eaLnBrk="1" hangingPunct="1">
              <a:lnSpc>
                <a:spcPct val="80000"/>
              </a:lnSpc>
            </a:pPr>
            <a:endParaRPr lang="en-US" sz="1500" smtClean="0"/>
          </a:p>
          <a:p>
            <a:pPr lvl="1" eaLnBrk="1" hangingPunct="1">
              <a:lnSpc>
                <a:spcPct val="80000"/>
              </a:lnSpc>
            </a:pPr>
            <a:endParaRPr lang="en-US" sz="1500" smtClean="0"/>
          </a:p>
          <a:p>
            <a:pPr lvl="1" eaLnBrk="1" hangingPunct="1">
              <a:lnSpc>
                <a:spcPct val="80000"/>
              </a:lnSpc>
            </a:pPr>
            <a:endParaRPr lang="en-US" sz="1500" smtClean="0"/>
          </a:p>
          <a:p>
            <a:pPr lvl="1" eaLnBrk="1" hangingPunct="1">
              <a:lnSpc>
                <a:spcPct val="80000"/>
              </a:lnSpc>
            </a:pPr>
            <a:endParaRPr lang="en-US" sz="1500" smtClean="0"/>
          </a:p>
          <a:p>
            <a:pPr lvl="1" eaLnBrk="1" hangingPunct="1">
              <a:lnSpc>
                <a:spcPct val="80000"/>
              </a:lnSpc>
            </a:pPr>
            <a:endParaRPr lang="en-US" sz="15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Rebate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smtClean="0"/>
              <a:t>Advantages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400" smtClean="0"/>
              <a:t>avoid coupon counterfeiting and fraudulent redemption by retailers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400" smtClean="0"/>
              <a:t>limit the offer to one per family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400" smtClean="0"/>
              <a:t>lower administration cost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400" smtClean="0"/>
              <a:t>multiple products: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400" smtClean="0"/>
              <a:t>help develop a list a deal prone consumers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400" smtClean="0"/>
              <a:t>many consumers fail to redeem it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/>
          </a:p>
        </p:txBody>
      </p:sp>
      <p:pic>
        <p:nvPicPr>
          <p:cNvPr id="80899" name="Picture 2" descr="http://www.simplyadditions.com/images/offers/mail-in-reb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066800"/>
            <a:ext cx="37338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0E83E7-0067-4611-A560-811D2BC69E22}" type="slidenum">
              <a:rPr lang="en-US" sz="1400" b="0"/>
              <a:pPr algn="r"/>
              <a:t>18</a:t>
            </a:fld>
            <a:endParaRPr lang="en-US" sz="1400" b="0"/>
          </a:p>
        </p:txBody>
      </p:sp>
      <p:sp>
        <p:nvSpPr>
          <p:cNvPr id="80901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smtClean="0"/>
              <a:t>Forms of Price Promotion</a:t>
            </a:r>
            <a:endParaRPr lang="en-GB" smtClean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772400" cy="4114800"/>
          </a:xfrm>
        </p:spPr>
        <p:txBody>
          <a:bodyPr lIns="91440" rIns="91440"/>
          <a:lstStyle/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Reward program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Refund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Buy-now-pay-later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Price matching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Be creative!!!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81923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74EAE6-969A-46B9-A8CC-E9E2A14305BF}" type="slidenum">
              <a:rPr lang="en-US" sz="1400" b="0"/>
              <a:pPr algn="r"/>
              <a:t>19</a:t>
            </a:fld>
            <a:endParaRPr lang="en-US" sz="1400" b="0"/>
          </a:p>
        </p:txBody>
      </p:sp>
      <p:sp>
        <p:nvSpPr>
          <p:cNvPr id="81924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67700" cy="698500"/>
          </a:xfrm>
        </p:spPr>
        <p:txBody>
          <a:bodyPr lIns="91440" tIns="45720" rIns="91440" bIns="45720"/>
          <a:lstStyle/>
          <a:p>
            <a:r>
              <a:rPr lang="en-US" smtClean="0"/>
              <a:t>Analytical Approaches to Profitability Analysis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5715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Slide Number Placeholder 6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E6D15E-E772-42A2-B3A2-A254D470382E}" type="slidenum">
              <a:rPr lang="en-US" sz="1400" b="0">
                <a:cs typeface="Arial" charset="0"/>
              </a:rPr>
              <a:pPr algn="r"/>
              <a:t>2</a:t>
            </a:fld>
            <a:endParaRPr lang="en-US" sz="1400" b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smtClean="0"/>
              <a:t>A Few Facts about Promotions</a:t>
            </a:r>
            <a:endParaRPr lang="en-GB" smtClean="0"/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114800"/>
          </a:xfrm>
        </p:spPr>
        <p:txBody>
          <a:bodyPr lIns="91440" rIns="91440"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*</a:t>
            </a:r>
            <a:r>
              <a:rPr lang="en-US" sz="2400" smtClean="0"/>
              <a:t> Price promotion effect is much stronger than price effect (silver-lining effect).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*</a:t>
            </a:r>
            <a:r>
              <a:rPr lang="en-US" sz="2400" smtClean="0"/>
              <a:t> Deals are more effective for new brands in inducing trials.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* Weaker brands feel higher pressure in price promotions.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endParaRPr lang="en-US" sz="2400" u="sng" smtClean="0"/>
          </a:p>
          <a:p>
            <a:pPr lvl="1" eaLnBrk="1" hangingPunct="1">
              <a:lnSpc>
                <a:spcPct val="90000"/>
              </a:lnSpc>
            </a:pPr>
            <a:endParaRPr lang="en-US" sz="1200" smtClean="0"/>
          </a:p>
        </p:txBody>
      </p:sp>
      <p:sp>
        <p:nvSpPr>
          <p:cNvPr id="82947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8FAE5E-809F-46FC-B5F5-6EE4E3860770}" type="slidenum">
              <a:rPr lang="en-US" sz="1400" b="0"/>
              <a:pPr algn="r"/>
              <a:t>20</a:t>
            </a:fld>
            <a:endParaRPr lang="en-US" sz="1400" b="0"/>
          </a:p>
        </p:txBody>
      </p:sp>
      <p:sp>
        <p:nvSpPr>
          <p:cNvPr id="82948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smtClean="0"/>
              <a:t>A Few Facts about Promotions</a:t>
            </a:r>
            <a:endParaRPr lang="en-GB" smtClean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</p:spPr>
        <p:txBody>
          <a:bodyPr lIns="91440" rIns="91440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*</a:t>
            </a:r>
            <a:r>
              <a:rPr lang="en-US" sz="2400" smtClean="0"/>
              <a:t> Marginal return of “Sales” sign is diminishing.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* </a:t>
            </a:r>
            <a:r>
              <a:rPr lang="en-US" sz="2400" smtClean="0"/>
              <a:t>Too-frequent price promotions train consumers to be price sensitive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*</a:t>
            </a:r>
            <a:r>
              <a:rPr lang="en-US" sz="2400" smtClean="0"/>
              <a:t> Too frequent sales can cast doubt on regular prices.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*</a:t>
            </a:r>
            <a:r>
              <a:rPr lang="en-US" sz="2400" smtClean="0"/>
              <a:t> Deals are not cures for generally “sick” products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endParaRPr lang="en-US" sz="1200" smtClean="0"/>
          </a:p>
        </p:txBody>
      </p:sp>
      <p:sp>
        <p:nvSpPr>
          <p:cNvPr id="83971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ACD934-467E-418E-BEBF-6A70FF62AF28}" type="slidenum">
              <a:rPr lang="en-US" sz="1400" b="0"/>
              <a:pPr algn="r"/>
              <a:t>21</a:t>
            </a:fld>
            <a:endParaRPr lang="en-US" sz="1400" b="0"/>
          </a:p>
        </p:txBody>
      </p:sp>
      <p:sp>
        <p:nvSpPr>
          <p:cNvPr id="83972" name="Slide Number Placeholder 6"/>
          <p:cNvSpPr txBox="1">
            <a:spLocks noGrp="1"/>
          </p:cNvSpPr>
          <p:nvPr/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4F41A5-4E23-4F02-AD39-BFEC6817169C}" type="slidenum">
              <a:rPr lang="en-US" sz="1400" b="0"/>
              <a:pPr algn="r"/>
              <a:t>21</a:t>
            </a:fld>
            <a:endParaRPr lang="en-US" sz="1400" b="0"/>
          </a:p>
        </p:txBody>
      </p:sp>
      <p:sp>
        <p:nvSpPr>
          <p:cNvPr id="83973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450"/>
            <a:ext cx="8382000" cy="784225"/>
          </a:xfrm>
        </p:spPr>
        <p:txBody>
          <a:bodyPr/>
          <a:lstStyle/>
          <a:p>
            <a:r>
              <a:rPr lang="en-US" sz="2800" smtClean="0"/>
              <a:t>Strategies of Timing Promotion</a:t>
            </a:r>
          </a:p>
        </p:txBody>
      </p:sp>
      <p:sp>
        <p:nvSpPr>
          <p:cNvPr id="84994" name="Rectangle 4"/>
          <p:cNvSpPr>
            <a:spLocks noChangeArrowheads="1"/>
          </p:cNvSpPr>
          <p:nvPr/>
        </p:nvSpPr>
        <p:spPr bwMode="auto">
          <a:xfrm>
            <a:off x="381000" y="1295400"/>
            <a:ext cx="71739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u="sng"/>
              <a:t>Fact # 1</a:t>
            </a:r>
          </a:p>
          <a:p>
            <a:endParaRPr lang="en-US" sz="2400" b="0" u="sng"/>
          </a:p>
          <a:p>
            <a:r>
              <a:rPr lang="en-US" sz="2400" b="0"/>
              <a:t>Potential customers differ in their willingness-to-pay</a:t>
            </a:r>
          </a:p>
        </p:txBody>
      </p:sp>
      <p:sp>
        <p:nvSpPr>
          <p:cNvPr id="84995" name="Rectangle 5"/>
          <p:cNvSpPr>
            <a:spLocks noChangeArrowheads="1"/>
          </p:cNvSpPr>
          <p:nvPr/>
        </p:nvSpPr>
        <p:spPr bwMode="auto">
          <a:xfrm>
            <a:off x="381000" y="2819400"/>
            <a:ext cx="8458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u="sng"/>
              <a:t>Fact # 2</a:t>
            </a:r>
          </a:p>
          <a:p>
            <a:endParaRPr lang="en-US" sz="2400" b="0" u="sng"/>
          </a:p>
          <a:p>
            <a:r>
              <a:rPr lang="en-US" sz="2400" b="0"/>
              <a:t>Such willingness-to-pay is usually correlated with their switching cost</a:t>
            </a:r>
          </a:p>
        </p:txBody>
      </p:sp>
      <p:sp>
        <p:nvSpPr>
          <p:cNvPr id="84996" name="Rectangle 6"/>
          <p:cNvSpPr>
            <a:spLocks noChangeArrowheads="1"/>
          </p:cNvSpPr>
          <p:nvPr/>
        </p:nvSpPr>
        <p:spPr bwMode="auto">
          <a:xfrm>
            <a:off x="260350" y="4953000"/>
            <a:ext cx="888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clear understanding of these two facts can help the company to maximize</a:t>
            </a:r>
          </a:p>
          <a:p>
            <a:r>
              <a:rPr lang="en-US"/>
              <a:t>The effectiveness of pricing by strategically timing promotion.  </a:t>
            </a:r>
          </a:p>
        </p:txBody>
      </p:sp>
      <p:sp>
        <p:nvSpPr>
          <p:cNvPr id="84997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7793038" cy="609600"/>
          </a:xfrm>
        </p:spPr>
        <p:txBody>
          <a:bodyPr lIns="91440" tIns="45720" rIns="91440" bIns="45720"/>
          <a:lstStyle/>
          <a:p>
            <a:r>
              <a:rPr lang="en-US" sz="2400" smtClean="0"/>
              <a:t>Timing of Price Promotion</a:t>
            </a:r>
          </a:p>
        </p:txBody>
      </p:sp>
      <p:sp>
        <p:nvSpPr>
          <p:cNvPr id="87042" name="TextBox 4"/>
          <p:cNvSpPr txBox="1">
            <a:spLocks noChangeArrowheads="1"/>
          </p:cNvSpPr>
          <p:nvPr/>
        </p:nvSpPr>
        <p:spPr bwMode="auto">
          <a:xfrm>
            <a:off x="304800" y="1905000"/>
            <a:ext cx="80772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b="0"/>
              <a:t>Suppose that you are running a </a:t>
            </a:r>
            <a:r>
              <a:rPr lang="en-US" sz="2200"/>
              <a:t>local</a:t>
            </a:r>
            <a:r>
              <a:rPr lang="en-US" sz="2200" b="0"/>
              <a:t> mountain bike store and knows that you are looking at two types of customers.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b="0"/>
              <a:t>10% are casual shoppers, who are willing to pay $3,000 for the bike. Yet they are happy to pay a discount price.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200" b="0"/>
              <a:t>    Casual shopper only shops on Saturday &amp; Sunday.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b="0"/>
              <a:t>90% are deal seekers, who are only willing to pay $300 for the bike. Deal seekers check out the stores for prices 7 days a week.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b="0"/>
              <a:t>Your goal is to maximize the overall profit. 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200" b="0"/>
          </a:p>
        </p:txBody>
      </p:sp>
      <p:sp>
        <p:nvSpPr>
          <p:cNvPr id="87043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CE84B5-70F0-497B-BB9D-416E0CA9AB2F}" type="slidenum">
              <a:rPr lang="en-US" sz="1400" b="0"/>
              <a:pPr algn="r"/>
              <a:t>23</a:t>
            </a:fld>
            <a:endParaRPr lang="en-US" sz="1400" b="0"/>
          </a:p>
        </p:txBody>
      </p:sp>
      <p:sp>
        <p:nvSpPr>
          <p:cNvPr id="87044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ChangeArrowheads="1"/>
          </p:cNvSpPr>
          <p:nvPr/>
        </p:nvSpPr>
        <p:spPr bwMode="auto">
          <a:xfrm>
            <a:off x="762000" y="1447800"/>
            <a:ext cx="76962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b="0"/>
              <a:t>How many price levels to use?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b="0"/>
              <a:t>What are the price levels?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b="0"/>
              <a:t>When do you want to do the sale?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b="0"/>
              <a:t>What will the total profit under the optimal pricing strategy? </a:t>
            </a:r>
          </a:p>
        </p:txBody>
      </p:sp>
      <p:sp>
        <p:nvSpPr>
          <p:cNvPr id="88066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55E6C8-D815-4463-87A4-FBCC805ABFC3}" type="slidenum">
              <a:rPr lang="en-US" sz="1400" b="0"/>
              <a:pPr algn="r"/>
              <a:t>24</a:t>
            </a:fld>
            <a:endParaRPr lang="en-US" sz="1400" b="0"/>
          </a:p>
        </p:txBody>
      </p:sp>
      <p:sp>
        <p:nvSpPr>
          <p:cNvPr id="88067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sz="2400" smtClean="0"/>
              <a:t>When to Price Promote?</a:t>
            </a:r>
          </a:p>
        </p:txBody>
      </p:sp>
      <p:graphicFrame>
        <p:nvGraphicFramePr>
          <p:cNvPr id="45109" name="Group 53"/>
          <p:cNvGraphicFramePr>
            <a:graphicFrameLocks noGrp="1"/>
          </p:cNvGraphicFramePr>
          <p:nvPr>
            <p:ph idx="4294967295"/>
          </p:nvPr>
        </p:nvGraphicFramePr>
        <p:xfrm>
          <a:off x="304800" y="1981200"/>
          <a:ext cx="8610600" cy="4038601"/>
        </p:xfrm>
        <a:graphic>
          <a:graphicData uri="http://schemas.openxmlformats.org/drawingml/2006/table">
            <a:tbl>
              <a:tblPr/>
              <a:tblGrid>
                <a:gridCol w="1230313"/>
                <a:gridCol w="920750"/>
                <a:gridCol w="1038225"/>
                <a:gridCol w="1276350"/>
                <a:gridCol w="1116012"/>
                <a:gridCol w="957263"/>
                <a:gridCol w="1036637"/>
                <a:gridCol w="1035050"/>
              </a:tblGrid>
              <a:tr h="124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Thur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Fri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Sale?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Deal seekers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Casual shoppers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</a:tbl>
          </a:graphicData>
        </a:graphic>
      </p:graphicFrame>
      <p:sp>
        <p:nvSpPr>
          <p:cNvPr id="89137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26F577-D999-4B49-9BE3-F394A37C6F47}" type="slidenum">
              <a:rPr lang="en-US" sz="1400" b="0"/>
              <a:pPr algn="r"/>
              <a:t>25</a:t>
            </a:fld>
            <a:endParaRPr lang="en-US" sz="1400" b="0"/>
          </a:p>
        </p:txBody>
      </p:sp>
      <p:sp>
        <p:nvSpPr>
          <p:cNvPr id="89138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Box 4"/>
          <p:cNvSpPr txBox="1">
            <a:spLocks noChangeArrowheads="1"/>
          </p:cNvSpPr>
          <p:nvPr/>
        </p:nvSpPr>
        <p:spPr bwMode="auto">
          <a:xfrm>
            <a:off x="304800" y="1981200"/>
            <a:ext cx="80772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b="0"/>
              <a:t>Suppose that you are running an </a:t>
            </a:r>
            <a:r>
              <a:rPr lang="en-US" sz="2200"/>
              <a:t>online</a:t>
            </a:r>
            <a:r>
              <a:rPr lang="en-US" sz="2200" b="0"/>
              <a:t> mountain bike store and knows that you are looking at two types of customers.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b="0"/>
              <a:t>10% are casual shoppers, who are willing to pay $3,000 for the bike. Yet they are happy to see a discount price.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200" b="0"/>
              <a:t>    Casual shopper shop online with equal probability in either of the 7 days.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b="0"/>
              <a:t>90% are deal seekers, who are only willing to pay $300 for the bike. Deal seekers are online looking for deals 7 days a week.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b="0"/>
              <a:t>Your goal is to maximize the overall profit. 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200" b="0"/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200" b="0"/>
          </a:p>
        </p:txBody>
      </p:sp>
      <p:sp>
        <p:nvSpPr>
          <p:cNvPr id="90114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7BB06F-2A94-4B0A-9798-25BB9D0AFAD2}" type="slidenum">
              <a:rPr lang="en-US" sz="1400" b="0"/>
              <a:pPr algn="r"/>
              <a:t>26</a:t>
            </a:fld>
            <a:endParaRPr lang="en-US" sz="1400" b="0"/>
          </a:p>
        </p:txBody>
      </p:sp>
      <p:sp>
        <p:nvSpPr>
          <p:cNvPr id="90115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3"/>
          <p:cNvSpPr>
            <a:spLocks noChangeArrowheads="1"/>
          </p:cNvSpPr>
          <p:nvPr/>
        </p:nvSpPr>
        <p:spPr bwMode="auto">
          <a:xfrm>
            <a:off x="685800" y="1295400"/>
            <a:ext cx="76962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b="0"/>
              <a:t>How many price levels to use?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b="0"/>
              <a:t>What are the price levels?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b="0"/>
              <a:t>When do you want to do the sale?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200" b="0"/>
          </a:p>
          <a:p>
            <a:pPr marL="800100" lvl="1" indent="-342900" eaLnBrk="0" hangingPunct="0"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b="0"/>
              <a:t>What will the total profit under the optimal pricing strategy? </a:t>
            </a:r>
          </a:p>
        </p:txBody>
      </p:sp>
      <p:sp>
        <p:nvSpPr>
          <p:cNvPr id="91138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D2E6BD-9B61-464B-AD19-A1BB67377769}" type="slidenum">
              <a:rPr lang="en-US" sz="1400" b="0"/>
              <a:pPr algn="r"/>
              <a:t>27</a:t>
            </a:fld>
            <a:endParaRPr lang="en-US" sz="1400" b="0"/>
          </a:p>
        </p:txBody>
      </p:sp>
      <p:sp>
        <p:nvSpPr>
          <p:cNvPr id="91139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81" name="Group 53"/>
          <p:cNvGraphicFramePr>
            <a:graphicFrameLocks noGrp="1"/>
          </p:cNvGraphicFramePr>
          <p:nvPr>
            <p:ph idx="4294967295"/>
          </p:nvPr>
        </p:nvGraphicFramePr>
        <p:xfrm>
          <a:off x="304800" y="1905000"/>
          <a:ext cx="8610600" cy="3811588"/>
        </p:xfrm>
        <a:graphic>
          <a:graphicData uri="http://schemas.openxmlformats.org/drawingml/2006/table">
            <a:tbl>
              <a:tblPr/>
              <a:tblGrid>
                <a:gridCol w="1219200"/>
                <a:gridCol w="990600"/>
                <a:gridCol w="1143000"/>
                <a:gridCol w="1074738"/>
                <a:gridCol w="1127125"/>
                <a:gridCol w="966787"/>
                <a:gridCol w="1044575"/>
                <a:gridCol w="1044575"/>
              </a:tblGrid>
              <a:tr h="117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Wed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Thur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Fri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Sale?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Deal seekers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Casual shoppers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</a:tbl>
          </a:graphicData>
        </a:graphic>
      </p:graphicFrame>
      <p:sp>
        <p:nvSpPr>
          <p:cNvPr id="92208" name="Rectangle 54"/>
          <p:cNvSpPr>
            <a:spLocks noChangeArrowheads="1"/>
          </p:cNvSpPr>
          <p:nvPr/>
        </p:nvSpPr>
        <p:spPr bwMode="auto">
          <a:xfrm>
            <a:off x="304800" y="236538"/>
            <a:ext cx="372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  <a:ea typeface="MS PGothic" pitchFamily="34" charset="-128"/>
              </a:rPr>
              <a:t>When to Price Promote?</a:t>
            </a:r>
          </a:p>
        </p:txBody>
      </p:sp>
      <p:sp>
        <p:nvSpPr>
          <p:cNvPr id="92209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1307B1-81F0-4657-904B-B6C7071BA3A9}" type="slidenum">
              <a:rPr lang="en-US" sz="1400" b="0"/>
              <a:pPr algn="r"/>
              <a:t>28</a:t>
            </a:fld>
            <a:endParaRPr lang="en-US" sz="1400" b="0"/>
          </a:p>
        </p:txBody>
      </p:sp>
      <p:sp>
        <p:nvSpPr>
          <p:cNvPr id="92210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sz="2400" smtClean="0"/>
              <a:t>Next Lecture</a:t>
            </a:r>
          </a:p>
        </p:txBody>
      </p:sp>
      <p:sp>
        <p:nvSpPr>
          <p:cNvPr id="93186" name="Text Box 4"/>
          <p:cNvSpPr txBox="1">
            <a:spLocks noChangeArrowheads="1"/>
          </p:cNvSpPr>
          <p:nvPr/>
        </p:nvSpPr>
        <p:spPr bwMode="auto">
          <a:xfrm>
            <a:off x="838200" y="2590800"/>
            <a:ext cx="302736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508000" algn="l"/>
              </a:tabLst>
            </a:pPr>
            <a:r>
              <a:rPr lang="en-US" sz="2400" b="0"/>
              <a:t>Review – Exam 1 </a:t>
            </a:r>
            <a:r>
              <a:rPr lang="en-US" sz="2400"/>
              <a:t> </a:t>
            </a:r>
          </a:p>
          <a:p>
            <a:pPr marL="342900" indent="-342900" eaLnBrk="0" hangingPunct="0">
              <a:buFont typeface="Arial" charset="0"/>
              <a:buChar char="•"/>
              <a:tabLst>
                <a:tab pos="508000" algn="l"/>
              </a:tabLst>
            </a:pPr>
            <a:endParaRPr lang="en-US"/>
          </a:p>
        </p:txBody>
      </p:sp>
      <p:sp>
        <p:nvSpPr>
          <p:cNvPr id="93187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8AF52C-A508-4DEA-BAE4-E1CC74A319E1}" type="slidenum">
              <a:rPr lang="en-US" sz="1400" b="0"/>
              <a:pPr algn="r"/>
              <a:t>29</a:t>
            </a:fld>
            <a:endParaRPr lang="en-US" sz="1400" b="0"/>
          </a:p>
        </p:txBody>
      </p:sp>
      <p:sp>
        <p:nvSpPr>
          <p:cNvPr id="93188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306388" y="158750"/>
            <a:ext cx="8382000" cy="593725"/>
          </a:xfrm>
        </p:spPr>
        <p:txBody>
          <a:bodyPr/>
          <a:lstStyle/>
          <a:p>
            <a:r>
              <a:rPr lang="en-US" smtClean="0"/>
              <a:t>Incremental Percent Breakeven Sales Changes </a:t>
            </a: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  <p:sp>
        <p:nvSpPr>
          <p:cNvPr id="20484" name="Slide Number Placeholder 6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1F9ABA-A286-48AD-A89C-67E2CD9BFC39}" type="slidenum">
              <a:rPr lang="en-US" sz="1400" b="0">
                <a:cs typeface="Arial" charset="0"/>
              </a:rPr>
              <a:pPr algn="r"/>
              <a:t>3</a:t>
            </a:fld>
            <a:endParaRPr lang="en-US" sz="1400" b="0">
              <a:cs typeface="Arial" charset="0"/>
            </a:endParaRPr>
          </a:p>
        </p:txBody>
      </p:sp>
      <p:sp>
        <p:nvSpPr>
          <p:cNvPr id="20485" name="Slide Number Placeholder 6"/>
          <p:cNvSpPr txBox="1">
            <a:spLocks noGrp="1"/>
          </p:cNvSpPr>
          <p:nvPr/>
        </p:nvSpPr>
        <p:spPr bwMode="auto">
          <a:xfrm>
            <a:off x="73914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B6843A-C411-414E-B58D-38A2B55CD359}" type="slidenum">
              <a:rPr lang="en-US" sz="1400" b="0">
                <a:cs typeface="Arial" charset="0"/>
              </a:rPr>
              <a:pPr algn="r"/>
              <a:t>3</a:t>
            </a:fld>
            <a:endParaRPr lang="en-US" sz="1400" b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itle 1"/>
          <p:cNvSpPr>
            <a:spLocks noGrp="1"/>
          </p:cNvSpPr>
          <p:nvPr>
            <p:ph type="title" idx="4294967295"/>
          </p:nvPr>
        </p:nvSpPr>
        <p:spPr>
          <a:xfrm>
            <a:off x="306388" y="158750"/>
            <a:ext cx="8382000" cy="593725"/>
          </a:xfrm>
        </p:spPr>
        <p:txBody>
          <a:bodyPr/>
          <a:lstStyle/>
          <a:p>
            <a:r>
              <a:rPr lang="en-US" smtClean="0"/>
              <a:t>Price Sensitivity Drivers </a:t>
            </a:r>
          </a:p>
        </p:txBody>
      </p:sp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973138" y="2089150"/>
            <a:ext cx="185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1447800" y="1066800"/>
          <a:ext cx="6172200" cy="5461000"/>
        </p:xfrm>
        <a:graphic>
          <a:graphicData uri="http://schemas.openxmlformats.org/presentationml/2006/ole">
            <p:oleObj spid="_x0000_s60420" name="Document" r:id="rId4" imgW="6083076" imgH="6184672" progId="Word.Document.12">
              <p:embed/>
            </p:oleObj>
          </a:graphicData>
        </a:graphic>
      </p:graphicFrame>
      <p:sp>
        <p:nvSpPr>
          <p:cNvPr id="60423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  <p:sp>
        <p:nvSpPr>
          <p:cNvPr id="60424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35E2B2-F726-4683-B5D7-EB0BDAF8B645}" type="slidenum">
              <a:rPr lang="en-US" sz="1400" b="0"/>
              <a:pPr algn="r"/>
              <a:t>4</a:t>
            </a:fld>
            <a:endParaRPr lang="en-US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>
          <a:xfrm>
            <a:off x="306388" y="158750"/>
            <a:ext cx="8382000" cy="593725"/>
          </a:xfrm>
        </p:spPr>
        <p:txBody>
          <a:bodyPr/>
          <a:lstStyle/>
          <a:p>
            <a:r>
              <a:rPr lang="en-US" smtClean="0"/>
              <a:t>Risk Analytic Output from Profitability Analysis </a:t>
            </a:r>
          </a:p>
        </p:txBody>
      </p:sp>
      <p:sp>
        <p:nvSpPr>
          <p:cNvPr id="62466" name="TextBox 6"/>
          <p:cNvSpPr txBox="1">
            <a:spLocks noChangeArrowheads="1"/>
          </p:cNvSpPr>
          <p:nvPr/>
        </p:nvSpPr>
        <p:spPr bwMode="auto">
          <a:xfrm>
            <a:off x="973138" y="2089150"/>
            <a:ext cx="185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38" y="1714500"/>
            <a:ext cx="72945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Slide Number Placeholder 6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9F7EA0-765A-41C1-950B-C0C7529F065C}" type="slidenum">
              <a:rPr lang="en-US" sz="1400" b="0">
                <a:cs typeface="Arial" charset="0"/>
              </a:rPr>
              <a:pPr algn="r"/>
              <a:t>5</a:t>
            </a:fld>
            <a:endParaRPr lang="en-US" sz="1400" b="0">
              <a:cs typeface="Arial" charset="0"/>
            </a:endParaRPr>
          </a:p>
        </p:txBody>
      </p:sp>
      <p:sp>
        <p:nvSpPr>
          <p:cNvPr id="62469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  <p:sp>
        <p:nvSpPr>
          <p:cNvPr id="64514" name="Slide Number Placeholder 6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1956FF-5886-4162-9B6F-35A240225D39}" type="slidenum">
              <a:rPr lang="en-US" sz="1400" b="0">
                <a:cs typeface="Arial" charset="0"/>
              </a:rPr>
              <a:pPr algn="r"/>
              <a:t>6</a:t>
            </a:fld>
            <a:endParaRPr lang="en-US" sz="1400" b="0">
              <a:cs typeface="Arial" charset="0"/>
            </a:endParaRP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1143000" y="1371600"/>
            <a:ext cx="739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3200">
                <a:latin typeface="Arial" charset="0"/>
                <a:ea typeface="MS PGothic" pitchFamily="34" charset="-128"/>
                <a:cs typeface="Arial" charset="0"/>
              </a:rPr>
              <a:t>Lecture 8</a:t>
            </a:r>
          </a:p>
          <a:p>
            <a:pPr eaLnBrk="0" hangingPunct="0"/>
            <a:endParaRPr lang="en-US" sz="3200">
              <a:latin typeface="Arial" charset="0"/>
              <a:ea typeface="MS PGothic" pitchFamily="34" charset="-128"/>
              <a:cs typeface="Arial" charset="0"/>
            </a:endParaRPr>
          </a:p>
          <a:p>
            <a:pPr eaLnBrk="0" hangingPunct="0"/>
            <a:r>
              <a:rPr lang="en-US" sz="3200">
                <a:latin typeface="Arial" charset="0"/>
                <a:ea typeface="MS PGothic" pitchFamily="34" charset="-128"/>
                <a:cs typeface="Arial" charset="0"/>
              </a:rPr>
              <a:t>Price Promotions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93038" cy="762000"/>
          </a:xfrm>
        </p:spPr>
        <p:txBody>
          <a:bodyPr lIns="91440" tIns="45720" rIns="91440" bIns="45720"/>
          <a:lstStyle/>
          <a:p>
            <a:r>
              <a:rPr lang="en-US" smtClean="0"/>
              <a:t>Various Sales Promotion Techniques</a:t>
            </a:r>
          </a:p>
        </p:txBody>
      </p:sp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25796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5181600" y="3505200"/>
            <a:ext cx="381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CC0000"/>
              </a:buClr>
              <a:buSzPct val="100000"/>
              <a:buFont typeface="Arial" charset="0"/>
              <a:buNone/>
            </a:pPr>
            <a:r>
              <a:rPr lang="en-US" b="0">
                <a:solidFill>
                  <a:schemeClr val="folHlink"/>
                </a:solidFill>
              </a:rPr>
              <a:t>Point of purchase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33800"/>
            <a:ext cx="1981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133600" y="63246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CC0000"/>
              </a:buClr>
              <a:buSzPct val="100000"/>
              <a:buFont typeface="Arial" charset="0"/>
              <a:buNone/>
            </a:pPr>
            <a:r>
              <a:rPr lang="en-US" b="0">
                <a:solidFill>
                  <a:schemeClr val="folHlink"/>
                </a:solidFill>
              </a:rPr>
              <a:t>Sweepstakes</a:t>
            </a:r>
          </a:p>
        </p:txBody>
      </p:sp>
      <p:pic>
        <p:nvPicPr>
          <p:cNvPr id="66566" name="Picture 4" descr="pizza hut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886200"/>
            <a:ext cx="25876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Rectangle 5"/>
          <p:cNvSpPr>
            <a:spLocks noChangeArrowheads="1"/>
          </p:cNvSpPr>
          <p:nvPr/>
        </p:nvSpPr>
        <p:spPr bwMode="auto">
          <a:xfrm>
            <a:off x="5181600" y="63246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CC0000"/>
              </a:buClr>
              <a:buSzPct val="100000"/>
              <a:buFont typeface="Arial" charset="0"/>
              <a:buNone/>
            </a:pPr>
            <a:r>
              <a:rPr lang="en-US" b="0">
                <a:solidFill>
                  <a:schemeClr val="folHlink"/>
                </a:solidFill>
              </a:rPr>
              <a:t>Coupon and price promotion</a:t>
            </a:r>
          </a:p>
        </p:txBody>
      </p:sp>
      <p:pic>
        <p:nvPicPr>
          <p:cNvPr id="66568" name="Picture 7" descr="Original iPod advertisem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447800"/>
            <a:ext cx="32162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9" name="Rectangle 5"/>
          <p:cNvSpPr>
            <a:spLocks noChangeArrowheads="1"/>
          </p:cNvSpPr>
          <p:nvPr/>
        </p:nvSpPr>
        <p:spPr bwMode="auto">
          <a:xfrm>
            <a:off x="1447800" y="3429000"/>
            <a:ext cx="381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CC0000"/>
              </a:buClr>
              <a:buSzPct val="100000"/>
              <a:buFont typeface="Arial" charset="0"/>
              <a:buNone/>
            </a:pPr>
            <a:r>
              <a:rPr lang="en-US" b="0">
                <a:solidFill>
                  <a:schemeClr val="folHlink"/>
                </a:solidFill>
              </a:rPr>
              <a:t>Advertisement</a:t>
            </a:r>
          </a:p>
        </p:txBody>
      </p:sp>
      <p:sp>
        <p:nvSpPr>
          <p:cNvPr id="66570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8CDEC8-61BB-418C-86B6-79BC4B5AB5A7}" type="slidenum">
              <a:rPr lang="en-US" sz="1400" b="0"/>
              <a:pPr algn="r"/>
              <a:t>7</a:t>
            </a:fld>
            <a:endParaRPr lang="en-US" sz="1400" b="0"/>
          </a:p>
        </p:txBody>
      </p:sp>
      <p:sp>
        <p:nvSpPr>
          <p:cNvPr id="66571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450"/>
            <a:ext cx="8382000" cy="784225"/>
          </a:xfrm>
        </p:spPr>
        <p:txBody>
          <a:bodyPr/>
          <a:lstStyle/>
          <a:p>
            <a:r>
              <a:rPr lang="en-US" sz="2800" smtClean="0"/>
              <a:t>Types of Sales Promotion</a:t>
            </a:r>
          </a:p>
        </p:txBody>
      </p:sp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685800" y="1185863"/>
            <a:ext cx="8077200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latin typeface="Arial" charset="0"/>
              <a:ea typeface="MS PGothic" pitchFamily="34" charset="-128"/>
            </a:endParaRPr>
          </a:p>
          <a:p>
            <a:r>
              <a:rPr lang="en-US" sz="2400"/>
              <a:t>Product-Based</a:t>
            </a:r>
          </a:p>
          <a:p>
            <a:endParaRPr lang="en-US" sz="2400"/>
          </a:p>
          <a:p>
            <a:pPr lvl="1">
              <a:buFontTx/>
              <a:buChar char="•"/>
            </a:pPr>
            <a:r>
              <a:rPr lang="en-US" sz="2200"/>
              <a:t>  Information and persuasion (Advertising)  </a:t>
            </a:r>
          </a:p>
          <a:p>
            <a:pPr lvl="1">
              <a:buFontTx/>
              <a:buChar char="•"/>
            </a:pPr>
            <a:r>
              <a:rPr lang="en-US" sz="2200"/>
              <a:t>  Generate Awareness (Free sampling)</a:t>
            </a:r>
          </a:p>
          <a:p>
            <a:pPr lvl="1">
              <a:buFontTx/>
              <a:buChar char="•"/>
            </a:pPr>
            <a:r>
              <a:rPr lang="en-US" sz="2200"/>
              <a:t>  Reduce Risks (Special package)</a:t>
            </a:r>
          </a:p>
          <a:p>
            <a:pPr lvl="1">
              <a:buFontTx/>
              <a:buChar char="•"/>
            </a:pPr>
            <a:r>
              <a:rPr lang="en-US" sz="2200"/>
              <a:t>  Place Promotions (End-of-Aisle displays)</a:t>
            </a:r>
          </a:p>
          <a:p>
            <a:pPr lvl="1">
              <a:buFontTx/>
              <a:buChar char="•"/>
            </a:pPr>
            <a:endParaRPr lang="en-US" sz="2200"/>
          </a:p>
          <a:p>
            <a:pPr lvl="1">
              <a:buFontTx/>
              <a:buChar char="•"/>
            </a:pPr>
            <a:endParaRPr lang="en-US" sz="2000"/>
          </a:p>
          <a:p>
            <a:r>
              <a:rPr lang="en-US" sz="2400"/>
              <a:t>Price-based</a:t>
            </a:r>
          </a:p>
          <a:p>
            <a:endParaRPr lang="en-US" sz="2400"/>
          </a:p>
          <a:p>
            <a:pPr lvl="1">
              <a:buFontTx/>
              <a:buChar char="•"/>
            </a:pPr>
            <a:r>
              <a:rPr lang="en-US" sz="2200"/>
              <a:t> Advertise low price</a:t>
            </a:r>
          </a:p>
          <a:p>
            <a:pPr lvl="1">
              <a:buFontTx/>
              <a:buChar char="•"/>
            </a:pPr>
            <a:r>
              <a:rPr lang="en-US" sz="2200"/>
              <a:t> Coupons: in-,on-pack, cross-ruff</a:t>
            </a:r>
          </a:p>
          <a:p>
            <a:pPr lvl="1">
              <a:buFontTx/>
              <a:buChar char="•"/>
            </a:pPr>
            <a:endParaRPr lang="en-US" sz="2200"/>
          </a:p>
          <a:p>
            <a:endParaRPr lang="en-US" sz="2000"/>
          </a:p>
          <a:p>
            <a:endParaRPr lang="en-US" sz="2000"/>
          </a:p>
        </p:txBody>
      </p:sp>
      <p:sp>
        <p:nvSpPr>
          <p:cNvPr id="67587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96D832-ABD8-4340-95EA-A029DC059ECA}" type="slidenum">
              <a:rPr lang="en-US" sz="1400" b="0"/>
              <a:pPr algn="r"/>
              <a:t>8</a:t>
            </a:fld>
            <a:endParaRPr lang="en-US" sz="1400" b="0"/>
          </a:p>
        </p:txBody>
      </p:sp>
      <p:sp>
        <p:nvSpPr>
          <p:cNvPr id="67588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0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2400" smtClean="0"/>
              <a:t>Hierarchy of Communication Process</a:t>
            </a:r>
          </a:p>
        </p:txBody>
      </p:sp>
      <p:sp>
        <p:nvSpPr>
          <p:cNvPr id="68610" name="Rectangle 34"/>
          <p:cNvSpPr>
            <a:spLocks noChangeArrowheads="1"/>
          </p:cNvSpPr>
          <p:nvPr/>
        </p:nvSpPr>
        <p:spPr bwMode="auto">
          <a:xfrm>
            <a:off x="2336800" y="1854200"/>
            <a:ext cx="4368800" cy="6350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68611" name="Rectangle 35"/>
          <p:cNvSpPr>
            <a:spLocks noChangeArrowheads="1"/>
          </p:cNvSpPr>
          <p:nvPr/>
        </p:nvSpPr>
        <p:spPr bwMode="auto">
          <a:xfrm>
            <a:off x="3681413" y="1981200"/>
            <a:ext cx="1525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" charset="0"/>
                <a:cs typeface="Arial" charset="0"/>
              </a:rPr>
              <a:t>Awareness</a:t>
            </a:r>
            <a:endParaRPr lang="en-US" b="0">
              <a:latin typeface="Arial" charset="0"/>
              <a:cs typeface="Arial" charset="0"/>
            </a:endParaRPr>
          </a:p>
        </p:txBody>
      </p:sp>
      <p:sp>
        <p:nvSpPr>
          <p:cNvPr id="68612" name="Rectangle 36"/>
          <p:cNvSpPr>
            <a:spLocks noChangeArrowheads="1"/>
          </p:cNvSpPr>
          <p:nvPr/>
        </p:nvSpPr>
        <p:spPr bwMode="auto">
          <a:xfrm>
            <a:off x="2260600" y="2921000"/>
            <a:ext cx="4368800" cy="6350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68613" name="Rectangle 37"/>
          <p:cNvSpPr>
            <a:spLocks noChangeArrowheads="1"/>
          </p:cNvSpPr>
          <p:nvPr/>
        </p:nvSpPr>
        <p:spPr bwMode="auto">
          <a:xfrm>
            <a:off x="2260600" y="3987800"/>
            <a:ext cx="4368800" cy="6350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68614" name="Rectangle 38"/>
          <p:cNvSpPr>
            <a:spLocks noChangeArrowheads="1"/>
          </p:cNvSpPr>
          <p:nvPr/>
        </p:nvSpPr>
        <p:spPr bwMode="auto">
          <a:xfrm>
            <a:off x="2184400" y="5054600"/>
            <a:ext cx="4521200" cy="6350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68615" name="AutoShape 40"/>
          <p:cNvSpPr>
            <a:spLocks noChangeArrowheads="1"/>
          </p:cNvSpPr>
          <p:nvPr/>
        </p:nvSpPr>
        <p:spPr bwMode="auto">
          <a:xfrm>
            <a:off x="4070350" y="2520950"/>
            <a:ext cx="749300" cy="368300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68616" name="AutoShape 41"/>
          <p:cNvSpPr>
            <a:spLocks noChangeArrowheads="1"/>
          </p:cNvSpPr>
          <p:nvPr/>
        </p:nvSpPr>
        <p:spPr bwMode="auto">
          <a:xfrm>
            <a:off x="4070350" y="3587750"/>
            <a:ext cx="749300" cy="368300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68617" name="AutoShape 42"/>
          <p:cNvSpPr>
            <a:spLocks noChangeArrowheads="1"/>
          </p:cNvSpPr>
          <p:nvPr/>
        </p:nvSpPr>
        <p:spPr bwMode="auto">
          <a:xfrm>
            <a:off x="4070350" y="4654550"/>
            <a:ext cx="749300" cy="368300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latin typeface="Arial" charset="0"/>
              <a:cs typeface="Arial" charset="0"/>
            </a:endParaRPr>
          </a:p>
        </p:txBody>
      </p:sp>
      <p:sp>
        <p:nvSpPr>
          <p:cNvPr id="68618" name="Rectangle 44"/>
          <p:cNvSpPr>
            <a:spLocks noChangeArrowheads="1"/>
          </p:cNvSpPr>
          <p:nvPr/>
        </p:nvSpPr>
        <p:spPr bwMode="auto">
          <a:xfrm>
            <a:off x="3824288" y="3062288"/>
            <a:ext cx="1100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>
                <a:latin typeface="Arial" charset="0"/>
                <a:cs typeface="Arial" charset="0"/>
              </a:rPr>
              <a:t>Interest</a:t>
            </a:r>
          </a:p>
        </p:txBody>
      </p:sp>
      <p:sp>
        <p:nvSpPr>
          <p:cNvPr id="68619" name="Rectangle 45"/>
          <p:cNvSpPr>
            <a:spLocks noChangeArrowheads="1"/>
          </p:cNvSpPr>
          <p:nvPr/>
        </p:nvSpPr>
        <p:spPr bwMode="auto">
          <a:xfrm>
            <a:off x="3422650" y="4129088"/>
            <a:ext cx="238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" charset="0"/>
                <a:cs typeface="Arial" charset="0"/>
              </a:rPr>
              <a:t>Liking, Preference</a:t>
            </a:r>
          </a:p>
        </p:txBody>
      </p:sp>
      <p:sp>
        <p:nvSpPr>
          <p:cNvPr id="68620" name="Rectangle 46"/>
          <p:cNvSpPr>
            <a:spLocks noChangeArrowheads="1"/>
          </p:cNvSpPr>
          <p:nvPr/>
        </p:nvSpPr>
        <p:spPr bwMode="auto">
          <a:xfrm>
            <a:off x="3505200" y="5195888"/>
            <a:ext cx="225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" charset="0"/>
                <a:cs typeface="Arial" charset="0"/>
              </a:rPr>
              <a:t>Purchase, Action</a:t>
            </a:r>
          </a:p>
        </p:txBody>
      </p:sp>
      <p:sp>
        <p:nvSpPr>
          <p:cNvPr id="68621" name="Slide Number Placeholder 6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C3AB41-5054-4831-8949-C3152152AC13}" type="slidenum">
              <a:rPr lang="en-US" sz="1400" b="0"/>
              <a:pPr algn="r"/>
              <a:t>9</a:t>
            </a:fld>
            <a:endParaRPr lang="en-US" sz="1400" b="0"/>
          </a:p>
        </p:txBody>
      </p:sp>
      <p:sp>
        <p:nvSpPr>
          <p:cNvPr id="68622" name="TextBox 8"/>
          <p:cNvSpPr txBox="1">
            <a:spLocks noChangeArrowheads="1"/>
          </p:cNvSpPr>
          <p:nvPr/>
        </p:nvSpPr>
        <p:spPr bwMode="auto">
          <a:xfrm>
            <a:off x="304800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cs typeface="Arial" charset="0"/>
              </a:rPr>
              <a:t>Dr. Yacheng Sun, UC Boulder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nitorGlob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onitorGlob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nitorGlobes 1">
        <a:dk1>
          <a:srgbClr val="000000"/>
        </a:dk1>
        <a:lt1>
          <a:srgbClr val="FFFFFF"/>
        </a:lt1>
        <a:dk2>
          <a:srgbClr val="82B5CA"/>
        </a:dk2>
        <a:lt2>
          <a:srgbClr val="669933"/>
        </a:lt2>
        <a:accent1>
          <a:srgbClr val="660033"/>
        </a:accent1>
        <a:accent2>
          <a:srgbClr val="067875"/>
        </a:accent2>
        <a:accent3>
          <a:srgbClr val="FFFFFF"/>
        </a:accent3>
        <a:accent4>
          <a:srgbClr val="000000"/>
        </a:accent4>
        <a:accent5>
          <a:srgbClr val="B8AAAD"/>
        </a:accent5>
        <a:accent6>
          <a:srgbClr val="056C69"/>
        </a:accent6>
        <a:hlink>
          <a:srgbClr val="FEC024"/>
        </a:hlink>
        <a:folHlink>
          <a:srgbClr val="1749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Globes 2">
        <a:dk1>
          <a:srgbClr val="000000"/>
        </a:dk1>
        <a:lt1>
          <a:srgbClr val="FFFFFF"/>
        </a:lt1>
        <a:dk2>
          <a:srgbClr val="003399"/>
        </a:dk2>
        <a:lt2>
          <a:srgbClr val="CCFF99"/>
        </a:lt2>
        <a:accent1>
          <a:srgbClr val="008000"/>
        </a:accent1>
        <a:accent2>
          <a:srgbClr val="FFCC66"/>
        </a:accent2>
        <a:accent3>
          <a:srgbClr val="AAADCA"/>
        </a:accent3>
        <a:accent4>
          <a:srgbClr val="DADADA"/>
        </a:accent4>
        <a:accent5>
          <a:srgbClr val="AAC0AA"/>
        </a:accent5>
        <a:accent6>
          <a:srgbClr val="E7B95C"/>
        </a:accent6>
        <a:hlink>
          <a:srgbClr val="0099CC"/>
        </a:hlink>
        <a:folHlink>
          <a:srgbClr val="99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itorGlobes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Globes 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Globes 5">
        <a:dk1>
          <a:srgbClr val="000000"/>
        </a:dk1>
        <a:lt1>
          <a:srgbClr val="FFFFFF"/>
        </a:lt1>
        <a:dk2>
          <a:srgbClr val="99E4FF"/>
        </a:dk2>
        <a:lt2>
          <a:srgbClr val="3AB721"/>
        </a:lt2>
        <a:accent1>
          <a:srgbClr val="CC3300"/>
        </a:accent1>
        <a:accent2>
          <a:srgbClr val="00ACA8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009B98"/>
        </a:accent6>
        <a:hlink>
          <a:srgbClr val="FFCC00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itorGlobes 6">
        <a:dk1>
          <a:srgbClr val="000000"/>
        </a:dk1>
        <a:lt1>
          <a:srgbClr val="FFFFFF"/>
        </a:lt1>
        <a:dk2>
          <a:srgbClr val="82B5CA"/>
        </a:dk2>
        <a:lt2>
          <a:srgbClr val="067875"/>
        </a:lt2>
        <a:accent1>
          <a:srgbClr val="660033"/>
        </a:accent1>
        <a:accent2>
          <a:srgbClr val="FEC024"/>
        </a:accent2>
        <a:accent3>
          <a:srgbClr val="FFFFFF"/>
        </a:accent3>
        <a:accent4>
          <a:srgbClr val="000000"/>
        </a:accent4>
        <a:accent5>
          <a:srgbClr val="B8AAAD"/>
        </a:accent5>
        <a:accent6>
          <a:srgbClr val="E6AE20"/>
        </a:accent6>
        <a:hlink>
          <a:srgbClr val="17496F"/>
        </a:hlink>
        <a:folHlink>
          <a:srgbClr val="66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2366</TotalTime>
  <Words>1224</Words>
  <Application>Microsoft Office PowerPoint</Application>
  <PresentationFormat>On-screen Show (4:3)</PresentationFormat>
  <Paragraphs>316</Paragraphs>
  <Slides>29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MonitorGlobes</vt:lpstr>
      <vt:lpstr>Document</vt:lpstr>
      <vt:lpstr>Slide 1</vt:lpstr>
      <vt:lpstr>Analytical Approaches to Profitability Analysis</vt:lpstr>
      <vt:lpstr>Incremental Percent Breakeven Sales Changes </vt:lpstr>
      <vt:lpstr>Price Sensitivity Drivers </vt:lpstr>
      <vt:lpstr>Risk Analytic Output from Profitability Analysis </vt:lpstr>
      <vt:lpstr>Slide 6</vt:lpstr>
      <vt:lpstr>Various Sales Promotion Techniques</vt:lpstr>
      <vt:lpstr>Types of Sales Promotion</vt:lpstr>
      <vt:lpstr>Hierarchy of Communication Process</vt:lpstr>
      <vt:lpstr>Comparison: Advertising</vt:lpstr>
      <vt:lpstr>Hierarchy of Communication Process</vt:lpstr>
      <vt:lpstr>Creative Strategy: Emotional vs. Rational Appeal</vt:lpstr>
      <vt:lpstr>Taxonomy of Emotional Appeals</vt:lpstr>
      <vt:lpstr>Taxonomy of Emotional Appeals</vt:lpstr>
      <vt:lpstr>Other Forms of Product Promotion</vt:lpstr>
      <vt:lpstr>Other Forms of Product Promotion</vt:lpstr>
      <vt:lpstr>Forms of Price Promotion</vt:lpstr>
      <vt:lpstr>Forms of Price Promotion</vt:lpstr>
      <vt:lpstr>Forms of Price Promotion</vt:lpstr>
      <vt:lpstr>A Few Facts about Promotions</vt:lpstr>
      <vt:lpstr>A Few Facts about Promotions</vt:lpstr>
      <vt:lpstr>Strategies of Timing Promotion</vt:lpstr>
      <vt:lpstr>Timing of Price Promotion</vt:lpstr>
      <vt:lpstr>Slide 24</vt:lpstr>
      <vt:lpstr>When to Price Promote?</vt:lpstr>
      <vt:lpstr>Slide 26</vt:lpstr>
      <vt:lpstr>Slide 27</vt:lpstr>
      <vt:lpstr>Slide 28</vt:lpstr>
      <vt:lpstr>Next Lecture</vt:lpstr>
    </vt:vector>
  </TitlesOfParts>
  <Company>University of Colorado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SEVENTEEN</dc:title>
  <dc:creator>moreaup</dc:creator>
  <cp:lastModifiedBy>ysun</cp:lastModifiedBy>
  <cp:revision>293</cp:revision>
  <dcterms:created xsi:type="dcterms:W3CDTF">2004-10-25T17:29:14Z</dcterms:created>
  <dcterms:modified xsi:type="dcterms:W3CDTF">2011-02-08T01:38:54Z</dcterms:modified>
</cp:coreProperties>
</file>