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7"/>
  </p:notesMasterIdLst>
  <p:handoutMasterIdLst>
    <p:handoutMasterId r:id="rId28"/>
  </p:handoutMasterIdLst>
  <p:sldIdLst>
    <p:sldId id="274" r:id="rId2"/>
    <p:sldId id="277" r:id="rId3"/>
    <p:sldId id="257" r:id="rId4"/>
    <p:sldId id="258" r:id="rId5"/>
    <p:sldId id="259" r:id="rId6"/>
    <p:sldId id="260" r:id="rId7"/>
    <p:sldId id="261" r:id="rId8"/>
    <p:sldId id="262" r:id="rId9"/>
    <p:sldId id="275" r:id="rId10"/>
    <p:sldId id="265" r:id="rId11"/>
    <p:sldId id="266" r:id="rId12"/>
    <p:sldId id="267" r:id="rId13"/>
    <p:sldId id="272" r:id="rId14"/>
    <p:sldId id="279" r:id="rId15"/>
    <p:sldId id="280" r:id="rId16"/>
    <p:sldId id="281" r:id="rId17"/>
    <p:sldId id="282" r:id="rId18"/>
    <p:sldId id="283" r:id="rId19"/>
    <p:sldId id="284" r:id="rId20"/>
    <p:sldId id="285" r:id="rId21"/>
    <p:sldId id="268" r:id="rId22"/>
    <p:sldId id="278" r:id="rId23"/>
    <p:sldId id="269" r:id="rId24"/>
    <p:sldId id="270" r:id="rId25"/>
    <p:sldId id="271" r:id="rId26"/>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Tahoma" pitchFamily="34" charset="0"/>
        <a:ea typeface="+mn-ea"/>
        <a:cs typeface="+mn-cs"/>
      </a:defRPr>
    </a:lvl1pPr>
    <a:lvl2pPr marL="457200" algn="l" rtl="0" fontAlgn="base">
      <a:spcBef>
        <a:spcPct val="0"/>
      </a:spcBef>
      <a:spcAft>
        <a:spcPct val="0"/>
      </a:spcAft>
      <a:defRPr b="1" kern="1200">
        <a:solidFill>
          <a:schemeClr val="tx1"/>
        </a:solidFill>
        <a:latin typeface="Tahoma" pitchFamily="34" charset="0"/>
        <a:ea typeface="+mn-ea"/>
        <a:cs typeface="+mn-cs"/>
      </a:defRPr>
    </a:lvl2pPr>
    <a:lvl3pPr marL="914400" algn="l" rtl="0" fontAlgn="base">
      <a:spcBef>
        <a:spcPct val="0"/>
      </a:spcBef>
      <a:spcAft>
        <a:spcPct val="0"/>
      </a:spcAft>
      <a:defRPr b="1" kern="1200">
        <a:solidFill>
          <a:schemeClr val="tx1"/>
        </a:solidFill>
        <a:latin typeface="Tahoma" pitchFamily="34" charset="0"/>
        <a:ea typeface="+mn-ea"/>
        <a:cs typeface="+mn-cs"/>
      </a:defRPr>
    </a:lvl3pPr>
    <a:lvl4pPr marL="1371600" algn="l" rtl="0" fontAlgn="base">
      <a:spcBef>
        <a:spcPct val="0"/>
      </a:spcBef>
      <a:spcAft>
        <a:spcPct val="0"/>
      </a:spcAft>
      <a:defRPr b="1" kern="1200">
        <a:solidFill>
          <a:schemeClr val="tx1"/>
        </a:solidFill>
        <a:latin typeface="Tahoma" pitchFamily="34" charset="0"/>
        <a:ea typeface="+mn-ea"/>
        <a:cs typeface="+mn-cs"/>
      </a:defRPr>
    </a:lvl4pPr>
    <a:lvl5pPr marL="1828800" algn="l" rtl="0" fontAlgn="base">
      <a:spcBef>
        <a:spcPct val="0"/>
      </a:spcBef>
      <a:spcAft>
        <a:spcPct val="0"/>
      </a:spcAft>
      <a:defRPr b="1" kern="1200">
        <a:solidFill>
          <a:schemeClr val="tx1"/>
        </a:solidFill>
        <a:latin typeface="Tahoma" pitchFamily="34" charset="0"/>
        <a:ea typeface="+mn-ea"/>
        <a:cs typeface="+mn-cs"/>
      </a:defRPr>
    </a:lvl5pPr>
    <a:lvl6pPr marL="2286000" algn="l" defTabSz="914400" rtl="0" eaLnBrk="1" latinLnBrk="0" hangingPunct="1">
      <a:defRPr b="1" kern="1200">
        <a:solidFill>
          <a:schemeClr val="tx1"/>
        </a:solidFill>
        <a:latin typeface="Tahoma" pitchFamily="34" charset="0"/>
        <a:ea typeface="+mn-ea"/>
        <a:cs typeface="+mn-cs"/>
      </a:defRPr>
    </a:lvl6pPr>
    <a:lvl7pPr marL="2743200" algn="l" defTabSz="914400" rtl="0" eaLnBrk="1" latinLnBrk="0" hangingPunct="1">
      <a:defRPr b="1" kern="1200">
        <a:solidFill>
          <a:schemeClr val="tx1"/>
        </a:solidFill>
        <a:latin typeface="Tahoma" pitchFamily="34" charset="0"/>
        <a:ea typeface="+mn-ea"/>
        <a:cs typeface="+mn-cs"/>
      </a:defRPr>
    </a:lvl7pPr>
    <a:lvl8pPr marL="3200400" algn="l" defTabSz="914400" rtl="0" eaLnBrk="1" latinLnBrk="0" hangingPunct="1">
      <a:defRPr b="1" kern="1200">
        <a:solidFill>
          <a:schemeClr val="tx1"/>
        </a:solidFill>
        <a:latin typeface="Tahoma" pitchFamily="34" charset="0"/>
        <a:ea typeface="+mn-ea"/>
        <a:cs typeface="+mn-cs"/>
      </a:defRPr>
    </a:lvl8pPr>
    <a:lvl9pPr marL="3657600" algn="l" defTabSz="914400" rtl="0" eaLnBrk="1" latinLnBrk="0" hangingPunct="1">
      <a:defRPr b="1"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95" autoAdjust="0"/>
    <p:restoredTop sz="82007" autoAdjust="0"/>
  </p:normalViewPr>
  <p:slideViewPr>
    <p:cSldViewPr>
      <p:cViewPr varScale="1">
        <p:scale>
          <a:sx n="61" d="100"/>
          <a:sy n="61" d="100"/>
        </p:scale>
        <p:origin x="-78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0" hangingPunct="0">
              <a:defRPr sz="1200" b="0"/>
            </a:lvl1pPr>
          </a:lstStyle>
          <a:p>
            <a:pPr>
              <a:defRPr/>
            </a:pPr>
            <a:fld id="{49678AEE-1231-4604-9DE1-51DCDC92953D}" type="datetime1">
              <a:rPr lang="en-US"/>
              <a:pPr>
                <a:defRPr/>
              </a:pPr>
              <a:t>2/2/2011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wrap="square" lIns="91440" tIns="45720" rIns="91440" bIns="45720" numCol="1" anchor="b" anchorCtr="0" compatLnSpc="1">
            <a:prstTxWarp prst="textNoShape">
              <a:avLst/>
            </a:prstTxWarp>
          </a:bodyPr>
          <a:lstStyle>
            <a:lvl1pPr eaLnBrk="0" hangingPunct="0">
              <a:defRPr sz="1200" b="0"/>
            </a:lvl1pPr>
          </a:lstStyle>
          <a:p>
            <a:pPr>
              <a:defRPr/>
            </a:pPr>
            <a:r>
              <a:rPr lang="en-US"/>
              <a:t>Dr. Yacheng Sun UC Boulder</a:t>
            </a: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0" hangingPunct="0">
              <a:defRPr sz="1200" b="0"/>
            </a:lvl1pPr>
          </a:lstStyle>
          <a:p>
            <a:pPr>
              <a:defRPr/>
            </a:pPr>
            <a:fld id="{AC361F77-6F41-46C2-9E46-0C2EFBCC2D5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b="0">
                <a:latin typeface="Arial" charset="0"/>
              </a:defRPr>
            </a:lvl1pPr>
          </a:lstStyle>
          <a:p>
            <a:pPr>
              <a:defRPr/>
            </a:pPr>
            <a:fld id="{442AC3EC-FAAF-4F89-A445-A867F7249B0F}" type="datetime1">
              <a:rPr lang="en-US"/>
              <a:pPr>
                <a:defRPr/>
              </a:pPr>
              <a:t>2/2/2011</a:t>
            </a:fld>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b="0">
                <a:latin typeface="Arial" charset="0"/>
              </a:defRPr>
            </a:lvl1pPr>
          </a:lstStyle>
          <a:p>
            <a:pPr>
              <a:defRPr/>
            </a:pPr>
            <a:r>
              <a:rPr lang="en-US"/>
              <a:t>Dr. Yacheng Sun UC Boulder</a:t>
            </a:r>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b="0">
                <a:latin typeface="Arial" charset="0"/>
              </a:defRPr>
            </a:lvl1pPr>
          </a:lstStyle>
          <a:p>
            <a:pPr>
              <a:defRPr/>
            </a:pPr>
            <a:fld id="{2278C748-19A7-4D64-A69D-0BEA9713510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txBox="1">
            <a:spLocks noGrp="1" noChangeArrowheads="1"/>
          </p:cNvSpPr>
          <p:nvPr/>
        </p:nvSpPr>
        <p:spPr bwMode="auto">
          <a:xfrm>
            <a:off x="0" y="8829675"/>
            <a:ext cx="3038475" cy="465138"/>
          </a:xfrm>
          <a:prstGeom prst="rect">
            <a:avLst/>
          </a:prstGeom>
          <a:noFill/>
          <a:ln w="9525">
            <a:noFill/>
            <a:miter lim="800000"/>
            <a:headEnd/>
            <a:tailEnd/>
          </a:ln>
        </p:spPr>
        <p:txBody>
          <a:bodyPr lIns="93177" tIns="46589" rIns="93177" bIns="46589" anchor="b"/>
          <a:lstStyle/>
          <a:p>
            <a:r>
              <a:rPr lang="en-US" sz="1200" b="0">
                <a:latin typeface="Arial" charset="0"/>
                <a:cs typeface="Arial" charset="0"/>
              </a:rPr>
              <a:t>Dr. Yacheng Sun UC Boulder</a:t>
            </a:r>
          </a:p>
        </p:txBody>
      </p:sp>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smtClean="0"/>
          </a:p>
        </p:txBody>
      </p:sp>
      <p:sp>
        <p:nvSpPr>
          <p:cNvPr id="1741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a:fld id="{BB623343-E951-4F19-8E55-5E5DB750A57E}" type="slidenum">
              <a:rPr lang="en-US" sz="1200" b="0">
                <a:latin typeface="Arial" charset="0"/>
                <a:cs typeface="Arial" charset="0"/>
              </a:rPr>
              <a:pPr algn="r"/>
              <a:t>1</a:t>
            </a:fld>
            <a:endParaRPr lang="en-US" sz="1200" b="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Slide Number Placeholder 3"/>
          <p:cNvSpPr>
            <a:spLocks noGrp="1"/>
          </p:cNvSpPr>
          <p:nvPr>
            <p:ph type="sldNum" sz="quarter" idx="5"/>
          </p:nvPr>
        </p:nvSpPr>
        <p:spPr>
          <a:noFill/>
        </p:spPr>
        <p:txBody>
          <a:bodyPr/>
          <a:lstStyle/>
          <a:p>
            <a:fld id="{F0A379DD-6959-4C46-82E2-8600778B8ED4}" type="slidenum">
              <a:rPr lang="en-US" smtClean="0"/>
              <a:pPr/>
              <a:t>12</a:t>
            </a:fld>
            <a:endParaRPr lang="en-US" smtClean="0"/>
          </a:p>
        </p:txBody>
      </p:sp>
      <p:sp>
        <p:nvSpPr>
          <p:cNvPr id="7" name="Rectangle 3"/>
          <p:cNvSpPr>
            <a:spLocks noGrp="1" noChangeArrowheads="1"/>
          </p:cNvSpPr>
          <p:nvPr>
            <p:ph type="body" idx="3"/>
          </p:nvPr>
        </p:nvSpPr>
        <p:spPr>
          <a:xfrm>
            <a:off x="188913" y="4416425"/>
            <a:ext cx="6577012" cy="4183063"/>
          </a:xfrm>
          <a:noFill/>
          <a:ln/>
        </p:spPr>
        <p:txBody>
          <a:bodyPr/>
          <a:lstStyle/>
          <a:p>
            <a:pPr>
              <a:buFont typeface="Calibri" pitchFamily="34" charset="0"/>
              <a:buAutoNum type="arabicPeriod"/>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2E79DF2-3C82-4132-98BE-2EF59410BCE1}" type="slidenum">
              <a:rPr lang="en-US" sz="1200" b="0">
                <a:latin typeface="Arial" charset="0"/>
              </a:rPr>
              <a:pPr algn="r" defTabSz="931863"/>
              <a:t>13</a:t>
            </a:fld>
            <a:endParaRPr lang="en-US" sz="1200" b="0">
              <a:latin typeface="Arial" charset="0"/>
            </a:endParaRPr>
          </a:p>
        </p:txBody>
      </p:sp>
      <p:sp>
        <p:nvSpPr>
          <p:cNvPr id="43010" name="Rectangle 2"/>
          <p:cNvSpPr>
            <a:spLocks noGrp="1" noRot="1" noChangeArrowheads="1" noTextEdit="1"/>
          </p:cNvSpPr>
          <p:nvPr>
            <p:ph type="sldImg"/>
          </p:nvPr>
        </p:nvSpPr>
        <p:spPr>
          <a:ln/>
        </p:spPr>
      </p:sp>
      <p:sp>
        <p:nvSpPr>
          <p:cNvPr id="43011" name="Rectangle 3"/>
          <p:cNvSpPr>
            <a:spLocks noGrp="1" noChangeArrowheads="1"/>
          </p:cNvSpPr>
          <p:nvPr>
            <p:ph type="body" idx="1"/>
          </p:nvPr>
        </p:nvSpPr>
        <p:spPr>
          <a:xfrm>
            <a:off x="303213" y="4216400"/>
            <a:ext cx="6372225" cy="4183063"/>
          </a:xfrm>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624F9BF5-4A8C-419C-B8E1-BC3730CC66B8}" type="slidenum">
              <a:rPr lang="en-US" smtClean="0"/>
              <a:pPr/>
              <a:t>21</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56A6368B-8B88-4274-87E6-45EF0FAD0879}" type="slidenum">
              <a:rPr lang="en-US" sz="1200" b="0">
                <a:latin typeface="Arial" charset="0"/>
              </a:rPr>
              <a:pPr algn="r" defTabSz="931863"/>
              <a:t>22</a:t>
            </a:fld>
            <a:endParaRPr lang="en-US" sz="1200" b="0">
              <a:latin typeface="Arial" charset="0"/>
            </a:endParaRPr>
          </a:p>
        </p:txBody>
      </p:sp>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xfrm>
            <a:off x="374650" y="4416425"/>
            <a:ext cx="6261100" cy="4183063"/>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Slide Number Placeholder 3"/>
          <p:cNvSpPr>
            <a:spLocks noGrp="1"/>
          </p:cNvSpPr>
          <p:nvPr>
            <p:ph type="sldNum" sz="quarter" idx="5"/>
          </p:nvPr>
        </p:nvSpPr>
        <p:spPr>
          <a:noFill/>
        </p:spPr>
        <p:txBody>
          <a:bodyPr/>
          <a:lstStyle/>
          <a:p>
            <a:fld id="{E0202F88-9DD1-4C69-8295-B084E6D45EE6}" type="slidenum">
              <a:rPr lang="en-US" smtClean="0"/>
              <a:pPr/>
              <a:t>23</a:t>
            </a:fld>
            <a:endParaRPr lang="en-US" smtClean="0"/>
          </a:p>
        </p:txBody>
      </p:sp>
      <p:sp>
        <p:nvSpPr>
          <p:cNvPr id="51203" name="Rectangle 3"/>
          <p:cNvSpPr>
            <a:spLocks noGrp="1" noChangeArrowheads="1"/>
          </p:cNvSpPr>
          <p:nvPr>
            <p:ph type="body" idx="3"/>
          </p:nvPr>
        </p:nvSpPr>
        <p:spPr>
          <a:xfrm>
            <a:off x="912813" y="4495800"/>
            <a:ext cx="5137150" cy="4800600"/>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xfrm>
            <a:off x="741363" y="4435475"/>
            <a:ext cx="5607050" cy="4183063"/>
          </a:xfrm>
          <a:noFill/>
          <a:ln/>
        </p:spPr>
        <p:txBody>
          <a:bodyPr/>
          <a:lstStyle/>
          <a:p>
            <a:endParaRPr lang="en-US" smtClean="0"/>
          </a:p>
        </p:txBody>
      </p:sp>
      <p:sp>
        <p:nvSpPr>
          <p:cNvPr id="54275" name="Slide Number Placeholder 3"/>
          <p:cNvSpPr>
            <a:spLocks noGrp="1"/>
          </p:cNvSpPr>
          <p:nvPr>
            <p:ph type="sldNum" sz="quarter" idx="5"/>
          </p:nvPr>
        </p:nvSpPr>
        <p:spPr>
          <a:noFill/>
        </p:spPr>
        <p:txBody>
          <a:bodyPr/>
          <a:lstStyle/>
          <a:p>
            <a:fld id="{9E9DAC31-34AF-4539-B343-BB4ECB87E61B}" type="slidenum">
              <a:rPr lang="en-US" smtClean="0"/>
              <a:pPr/>
              <a:t>24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Slide Number Placeholder 3"/>
          <p:cNvSpPr>
            <a:spLocks noGrp="1"/>
          </p:cNvSpPr>
          <p:nvPr>
            <p:ph type="sldNum" sz="quarter" idx="5"/>
          </p:nvPr>
        </p:nvSpPr>
        <p:spPr>
          <a:noFill/>
        </p:spPr>
        <p:txBody>
          <a:bodyPr/>
          <a:lstStyle/>
          <a:p>
            <a:fld id="{7373526C-D22E-41E3-B7BF-DE67DFF81557}" type="slidenum">
              <a:rPr lang="en-US" smtClean="0"/>
              <a:pPr/>
              <a:t>25</a:t>
            </a:fld>
            <a:endParaRPr lang="en-US" smtClean="0"/>
          </a:p>
        </p:txBody>
      </p:sp>
      <p:sp>
        <p:nvSpPr>
          <p:cNvPr id="56323" name="Rectangle 3"/>
          <p:cNvSpPr>
            <a:spLocks noGrp="1" noChangeArrowheads="1"/>
          </p:cNvSpPr>
          <p:nvPr>
            <p:ph type="body" idx="3"/>
          </p:nvPr>
        </p:nvSpPr>
        <p:spPr>
          <a:xfrm>
            <a:off x="293688" y="4149725"/>
            <a:ext cx="6448425" cy="4183063"/>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smtClean="0"/>
          </a:p>
        </p:txBody>
      </p:sp>
      <p:sp>
        <p:nvSpPr>
          <p:cNvPr id="20483" name="Slide Number Placeholder 3"/>
          <p:cNvSpPr>
            <a:spLocks noGrp="1"/>
          </p:cNvSpPr>
          <p:nvPr>
            <p:ph type="sldNum" sz="quarter" idx="5"/>
          </p:nvPr>
        </p:nvSpPr>
        <p:spPr>
          <a:noFill/>
        </p:spPr>
        <p:txBody>
          <a:bodyPr/>
          <a:lstStyle/>
          <a:p>
            <a:fld id="{1B3747C2-21BC-4F7A-B9B3-781C33BFDF87}"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2BCDA453-0731-4F86-A67D-609983D177B0}" type="slidenum">
              <a:rPr lang="en-US" smtClean="0"/>
              <a:pPr/>
              <a:t>4</a:t>
            </a:fld>
            <a:endParaRPr lang="en-US" smtClean="0"/>
          </a:p>
        </p:txBody>
      </p:sp>
      <p:sp>
        <p:nvSpPr>
          <p:cNvPr id="22530" name="Rectangle 2"/>
          <p:cNvSpPr>
            <a:spLocks noGrp="1" noRot="1" noChangeAspect="1" noChangeArrowheads="1" noTextEdit="1"/>
          </p:cNvSpPr>
          <p:nvPr>
            <p:ph type="sldImg"/>
          </p:nvPr>
        </p:nvSpPr>
        <p:spPr>
          <a:solidFill>
            <a:srgbClr val="FFFFFF"/>
          </a:solidFill>
          <a:ln/>
        </p:spPr>
      </p:sp>
      <p:sp>
        <p:nvSpPr>
          <p:cNvPr id="6" name="Rectangle 3"/>
          <p:cNvSpPr txBox="1">
            <a:spLocks noChangeArrowheads="1"/>
          </p:cNvSpPr>
          <p:nvPr/>
        </p:nvSpPr>
        <p:spPr bwMode="auto">
          <a:xfrm>
            <a:off x="252413" y="4543425"/>
            <a:ext cx="6577012" cy="4183063"/>
          </a:xfrm>
          <a:prstGeom prst="rect">
            <a:avLst/>
          </a:prstGeom>
          <a:noFill/>
          <a:ln w="9525">
            <a:noFill/>
            <a:miter lim="800000"/>
            <a:headEnd/>
            <a:tailEnd/>
          </a:ln>
          <a:effectLst/>
        </p:spPr>
        <p:txBody>
          <a:bodyPr lIns="93177" tIns="46589" rIns="93177" bIns="46589"/>
          <a:lstStyle/>
          <a:p>
            <a:pPr defTabSz="457200" eaLnBrk="0" fontAlgn="auto" hangingPunct="0">
              <a:spcBef>
                <a:spcPts val="0"/>
              </a:spcBef>
              <a:spcAft>
                <a:spcPts val="0"/>
              </a:spcAft>
              <a:defRPr/>
            </a:pPr>
            <a:r>
              <a:rPr lang="en-US" i="1" dirty="0">
                <a:latin typeface="+mn-lt"/>
              </a:rPr>
              <a:t>Topic:  Benefits of Policy Driven Pricing</a:t>
            </a:r>
          </a:p>
          <a:p>
            <a:pPr defTabSz="457200" eaLnBrk="0" fontAlgn="auto" hangingPunct="0">
              <a:spcBef>
                <a:spcPts val="0"/>
              </a:spcBef>
              <a:spcAft>
                <a:spcPts val="0"/>
              </a:spcAft>
              <a:defRPr/>
            </a:pPr>
            <a:r>
              <a:rPr lang="en-US" dirty="0">
                <a:latin typeface="+mn-lt"/>
              </a:rPr>
              <a:t>Key Learning Points for Students</a:t>
            </a:r>
          </a:p>
          <a:p>
            <a:pPr defTabSz="457200" eaLnBrk="0" fontAlgn="auto" hangingPunct="0">
              <a:spcBef>
                <a:spcPts val="0"/>
              </a:spcBef>
              <a:spcAft>
                <a:spcPts val="0"/>
              </a:spcAft>
              <a:defRPr/>
            </a:pPr>
            <a:r>
              <a:rPr lang="en-US" dirty="0">
                <a:latin typeface="+mn-lt"/>
              </a:rPr>
              <a:t>Understand the role of policies as part of a comprehensive pricing strategy</a:t>
            </a:r>
          </a:p>
          <a:p>
            <a:pPr defTabSz="457200" eaLnBrk="0" fontAlgn="auto" hangingPunct="0">
              <a:spcBef>
                <a:spcPts val="0"/>
              </a:spcBef>
              <a:spcAft>
                <a:spcPts val="0"/>
              </a:spcAft>
              <a:defRPr/>
            </a:pPr>
            <a:endParaRPr lang="en-US" dirty="0">
              <a:latin typeface="+mn-lt"/>
            </a:endParaRPr>
          </a:p>
          <a:p>
            <a:pPr defTabSz="457200" eaLnBrk="0" fontAlgn="auto" hangingPunct="0">
              <a:spcBef>
                <a:spcPts val="0"/>
              </a:spcBef>
              <a:spcAft>
                <a:spcPts val="0"/>
              </a:spcAft>
              <a:defRPr/>
            </a:pPr>
            <a:r>
              <a:rPr lang="en-US" dirty="0">
                <a:latin typeface="+mn-lt"/>
              </a:rPr>
              <a:t>Teaching Recommendations</a:t>
            </a:r>
          </a:p>
          <a:p>
            <a:pPr defTabSz="457200" eaLnBrk="0" fontAlgn="auto" hangingPunct="0">
              <a:spcBef>
                <a:spcPts val="0"/>
              </a:spcBef>
              <a:spcAft>
                <a:spcPts val="0"/>
              </a:spcAft>
              <a:defRPr/>
            </a:pPr>
            <a:r>
              <a:rPr lang="en-US" dirty="0">
                <a:latin typeface="+mn-lt"/>
              </a:rPr>
              <a:t>This slide can be the foundation of a very rich discussion on the market dynamics that make the need for strategic pricing so compelling. For example, the first bullet refers to consistency.  Ask the students why consistency is beneficial and explore the competitive and customer implications of inconsistent pricing</a:t>
            </a:r>
          </a:p>
          <a:p>
            <a:pPr defTabSz="457200" eaLnBrk="0" fontAlgn="auto" hangingPunct="0">
              <a:spcBef>
                <a:spcPts val="0"/>
              </a:spcBef>
              <a:spcAft>
                <a:spcPts val="0"/>
              </a:spcAft>
              <a:defRPr/>
            </a:pPr>
            <a:endParaRPr lang="en-US" dirty="0">
              <a:latin typeface="+mn-lt"/>
            </a:endParaRPr>
          </a:p>
          <a:p>
            <a:pPr defTabSz="457200" eaLnBrk="0" fontAlgn="auto" hangingPunct="0">
              <a:spcBef>
                <a:spcPts val="0"/>
              </a:spcBef>
              <a:spcAft>
                <a:spcPts val="0"/>
              </a:spcAft>
              <a:defRPr/>
            </a:pPr>
            <a:r>
              <a:rPr lang="en-US" dirty="0">
                <a:latin typeface="+mn-lt"/>
              </a:rPr>
              <a:t>Discussion </a:t>
            </a:r>
            <a:r>
              <a:rPr lang="en-US" dirty="0" err="1">
                <a:latin typeface="+mn-lt"/>
              </a:rPr>
              <a:t>Question(s</a:t>
            </a:r>
            <a:r>
              <a:rPr lang="en-US" dirty="0">
                <a:latin typeface="+mn-lt"/>
              </a:rPr>
              <a:t>)</a:t>
            </a:r>
          </a:p>
          <a:p>
            <a:pPr marL="228600" indent="-228600" eaLnBrk="0" hangingPunct="0">
              <a:spcBef>
                <a:spcPct val="50000"/>
              </a:spcBef>
              <a:buFontTx/>
              <a:buAutoNum type="arabicPeriod"/>
              <a:tabLst>
                <a:tab pos="381000" algn="l"/>
              </a:tabLst>
              <a:defRPr/>
            </a:pPr>
            <a:r>
              <a:rPr lang="en-US" sz="1000" dirty="0">
                <a:latin typeface="Times" charset="0"/>
              </a:rPr>
              <a:t>Consider the following quote from one large customer whose purchasing department had recently determined to restrict their list of suppliers to a smaller group of “strategic suppliers:” </a:t>
            </a:r>
            <a:r>
              <a:rPr lang="en-US" sz="1000" dirty="0">
                <a:latin typeface="Arial"/>
                <a:cs typeface="Arial"/>
              </a:rPr>
              <a:t>“Geoff, I have been reviewing our purchases from you over the last 24 months and while I would like to see Atlantic become one of our strategic suppliers, my analysis shows that your prices are way out of line on a number of products and you better find a way to fix them quickly.”  How would you respond to this (a couple of potential responses are provided below)?</a:t>
            </a:r>
            <a:endParaRPr lang="en-US" sz="1000" dirty="0"/>
          </a:p>
          <a:p>
            <a:pPr marL="685800" lvl="1" indent="-228600" eaLnBrk="0" hangingPunct="0">
              <a:spcBef>
                <a:spcPct val="50000"/>
              </a:spcBef>
              <a:buFont typeface="Arial"/>
              <a:buChar char="•"/>
              <a:tabLst>
                <a:tab pos="381000" algn="l"/>
              </a:tabLst>
              <a:defRPr/>
            </a:pPr>
            <a:r>
              <a:rPr lang="en-US" sz="1000" dirty="0"/>
              <a:t>Inconsistent pricing across customers:  Customers talk. Once other customers hear that you’ve created sweetheart deals for someone else, they will demand the same kind of treatment for themselves.</a:t>
            </a:r>
          </a:p>
          <a:p>
            <a:pPr marL="685800" lvl="1" indent="-228600" eaLnBrk="0" hangingPunct="0">
              <a:spcBef>
                <a:spcPct val="50000"/>
              </a:spcBef>
              <a:buFont typeface="Arial"/>
              <a:buChar char="•"/>
              <a:tabLst>
                <a:tab pos="381000" algn="l"/>
              </a:tabLst>
              <a:defRPr/>
            </a:pPr>
            <a:r>
              <a:rPr lang="en-US" sz="1000" dirty="0"/>
              <a:t>Ad-hoc pricing is simple at the moment, but introduces many complexities and long term costs.  For example, once customers learn that the key to lower prices is to negotiate hard and hold out for better prices at the end of the financial quarter, you then have to invest ever more in negotiation skills and incentives to get customers to buy at other times.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Slide Number Placeholder 3"/>
          <p:cNvSpPr>
            <a:spLocks noGrp="1"/>
          </p:cNvSpPr>
          <p:nvPr>
            <p:ph type="sldNum" sz="quarter" idx="5"/>
          </p:nvPr>
        </p:nvSpPr>
        <p:spPr>
          <a:noFill/>
        </p:spPr>
        <p:txBody>
          <a:bodyPr/>
          <a:lstStyle/>
          <a:p>
            <a:fld id="{19F33EE9-381E-44AD-9316-491B8F4A14A6}" type="slidenum">
              <a:rPr lang="en-US" smtClean="0"/>
              <a:pPr/>
              <a:t>5</a:t>
            </a:fld>
            <a:endParaRPr lang="en-US" smtClean="0"/>
          </a:p>
        </p:txBody>
      </p:sp>
      <p:sp>
        <p:nvSpPr>
          <p:cNvPr id="5" name="Rectangle 3"/>
          <p:cNvSpPr>
            <a:spLocks noGrp="1" noChangeArrowheads="1"/>
          </p:cNvSpPr>
          <p:nvPr>
            <p:ph type="body" idx="3"/>
          </p:nvPr>
        </p:nvSpPr>
        <p:spPr>
          <a:xfrm>
            <a:off x="188913" y="4416425"/>
            <a:ext cx="6577012" cy="4183063"/>
          </a:xfrm>
          <a:noFill/>
          <a:ln/>
        </p:spPr>
        <p:txBody>
          <a:bodyPr/>
          <a:lstStyle/>
          <a:p>
            <a:pPr>
              <a:buFont typeface="Calibri" pitchFamily="34" charset="0"/>
              <a:buAutoNum type="arabicPeriod"/>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p:spPr>
        <p:txBody>
          <a:bodyPr/>
          <a:lstStyle/>
          <a:p>
            <a:fld id="{6AE400EE-345A-4D48-AA17-7D83C0E62B66}" type="slidenum">
              <a:rPr lang="en-US" smtClean="0"/>
              <a:pPr/>
              <a:t>6</a:t>
            </a:fld>
            <a:endParaRPr lang="en-US" smtClean="0"/>
          </a:p>
        </p:txBody>
      </p:sp>
      <p:sp>
        <p:nvSpPr>
          <p:cNvPr id="5" name="Rectangle 3"/>
          <p:cNvSpPr>
            <a:spLocks noGrp="1" noChangeArrowheads="1"/>
          </p:cNvSpPr>
          <p:nvPr>
            <p:ph type="body" idx="3"/>
          </p:nvPr>
        </p:nvSpPr>
        <p:spPr>
          <a:xfrm>
            <a:off x="188913" y="4416425"/>
            <a:ext cx="6577012" cy="4183063"/>
          </a:xfrm>
          <a:noFill/>
          <a:ln/>
        </p:spPr>
        <p:txBody>
          <a:bodyPr/>
          <a:lstStyle/>
          <a:p>
            <a:pPr>
              <a:buFont typeface="Calibri" pitchFamily="34" charset="0"/>
              <a:buAutoNum type="arabicPeriod"/>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Slide Number Placeholder 3"/>
          <p:cNvSpPr>
            <a:spLocks noGrp="1"/>
          </p:cNvSpPr>
          <p:nvPr>
            <p:ph type="sldNum" sz="quarter" idx="5"/>
          </p:nvPr>
        </p:nvSpPr>
        <p:spPr>
          <a:noFill/>
        </p:spPr>
        <p:txBody>
          <a:bodyPr/>
          <a:lstStyle/>
          <a:p>
            <a:fld id="{84FC7246-D21D-4758-944F-175EDD1E7F92}" type="slidenum">
              <a:rPr lang="en-US" smtClean="0"/>
              <a:pPr/>
              <a:t>7</a:t>
            </a:fld>
            <a:endParaRPr lang="en-US" smtClean="0"/>
          </a:p>
        </p:txBody>
      </p:sp>
      <p:sp>
        <p:nvSpPr>
          <p:cNvPr id="5" name="Rectangle 3"/>
          <p:cNvSpPr>
            <a:spLocks noGrp="1" noChangeArrowheads="1"/>
          </p:cNvSpPr>
          <p:nvPr>
            <p:ph type="body" idx="3"/>
          </p:nvPr>
        </p:nvSpPr>
        <p:spPr>
          <a:xfrm>
            <a:off x="188913" y="4416425"/>
            <a:ext cx="6577012" cy="4183063"/>
          </a:xfrm>
          <a:noFill/>
          <a:ln/>
        </p:spPr>
        <p:txBody>
          <a:bodyPr/>
          <a:lstStyle/>
          <a:p>
            <a:pPr>
              <a:buFont typeface="Calibri" pitchFamily="34" charset="0"/>
              <a:buAutoNum type="arabicPeriod"/>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1E13DDBB-7059-4B16-9FA2-2D6945A59416}" type="slidenum">
              <a:rPr lang="en-US" smtClean="0"/>
              <a:pPr/>
              <a:t>8</a:t>
            </a:fld>
            <a:endParaRPr lang="en-US" smtClean="0"/>
          </a:p>
        </p:txBody>
      </p:sp>
      <p:sp>
        <p:nvSpPr>
          <p:cNvPr id="33794" name="Rectangle 2"/>
          <p:cNvSpPr>
            <a:spLocks noGrp="1" noRot="1" noChangeAspect="1" noChangeArrowheads="1" noTextEdit="1"/>
          </p:cNvSpPr>
          <p:nvPr>
            <p:ph type="sldImg"/>
          </p:nvPr>
        </p:nvSpPr>
        <p:spPr>
          <a:xfrm>
            <a:off x="1182688" y="696913"/>
            <a:ext cx="4648200" cy="3486150"/>
          </a:xfrm>
          <a:ln/>
        </p:spPr>
      </p:sp>
      <p:sp>
        <p:nvSpPr>
          <p:cNvPr id="4" name="Rectangle 3"/>
          <p:cNvSpPr>
            <a:spLocks noGrp="1" noChangeArrowheads="1"/>
          </p:cNvSpPr>
          <p:nvPr>
            <p:ph type="body" idx="3"/>
          </p:nvPr>
        </p:nvSpPr>
        <p:spPr>
          <a:xfrm>
            <a:off x="188913" y="4416425"/>
            <a:ext cx="6577012" cy="4183063"/>
          </a:xfrm>
        </p:spPr>
        <p:txBody>
          <a:bodyPr/>
          <a:lstStyle/>
          <a:p>
            <a:pPr>
              <a:buFont typeface="Arial" pitchFamily="34" charset="0"/>
              <a:buNone/>
              <a:defRPr/>
            </a:pPr>
            <a:r>
              <a:rPr lang="en-US" b="1" i="1" dirty="0" smtClean="0"/>
              <a:t>Topic:  Buyer Behavior Framework</a:t>
            </a:r>
          </a:p>
          <a:p>
            <a:pPr>
              <a:buFont typeface="Arial" pitchFamily="34" charset="0"/>
              <a:buNone/>
              <a:defRPr/>
            </a:pPr>
            <a:r>
              <a:rPr lang="en-US" b="1" dirty="0" smtClean="0"/>
              <a:t>Key Learning Points for Students</a:t>
            </a:r>
          </a:p>
          <a:p>
            <a:pPr>
              <a:buFont typeface="Arial" pitchFamily="34" charset="0"/>
              <a:buChar char="•"/>
              <a:defRPr/>
            </a:pPr>
            <a:r>
              <a:rPr lang="en-US" dirty="0" smtClean="0"/>
              <a:t>Understand how to identify different buyer types</a:t>
            </a:r>
          </a:p>
          <a:p>
            <a:pPr>
              <a:buFont typeface="Arial" pitchFamily="34" charset="0"/>
              <a:buNone/>
              <a:defRPr/>
            </a:pPr>
            <a:endParaRPr lang="en-US" b="1" dirty="0" smtClean="0"/>
          </a:p>
          <a:p>
            <a:pPr>
              <a:buFont typeface="Arial" pitchFamily="34" charset="0"/>
              <a:buNone/>
              <a:defRPr/>
            </a:pPr>
            <a:r>
              <a:rPr lang="en-US" b="1" dirty="0" smtClean="0"/>
              <a:t>Teaching Recommendations</a:t>
            </a:r>
          </a:p>
          <a:p>
            <a:pPr>
              <a:buFont typeface="Arial" pitchFamily="34" charset="0"/>
              <a:buChar char="•"/>
              <a:defRPr/>
            </a:pPr>
            <a:r>
              <a:rPr lang="en-US" dirty="0" smtClean="0"/>
              <a:t>Point out that customers do not present themselves with a sign on their lapel identify them as a price or relationship buyer.  Therefore, managers must determine ways in which to identify the buyer type and then apply appropriate policies</a:t>
            </a:r>
          </a:p>
          <a:p>
            <a:pPr>
              <a:buFont typeface="Arial" pitchFamily="34" charset="0"/>
              <a:buChar char="•"/>
              <a:defRPr/>
            </a:pPr>
            <a:endParaRPr lang="en-US" smtClean="0"/>
          </a:p>
          <a:p>
            <a:pPr marL="228600" indent="-228600">
              <a:buFont typeface="+mj-lt"/>
              <a:buAutoNum type="arabicPeriod"/>
              <a:defRPr/>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p:spPr>
        <p:txBody>
          <a:bodyPr/>
          <a:lstStyle/>
          <a:p>
            <a:endParaRPr lang="en-US" smtClean="0"/>
          </a:p>
        </p:txBody>
      </p:sp>
      <p:sp>
        <p:nvSpPr>
          <p:cNvPr id="36867" name="Slide Number Placeholder 3"/>
          <p:cNvSpPr>
            <a:spLocks noGrp="1"/>
          </p:cNvSpPr>
          <p:nvPr>
            <p:ph type="sldNum" sz="quarter" idx="5"/>
          </p:nvPr>
        </p:nvSpPr>
        <p:spPr>
          <a:noFill/>
        </p:spPr>
        <p:txBody>
          <a:bodyPr/>
          <a:lstStyle/>
          <a:p>
            <a:fld id="{730DE590-21E7-4D28-B8F2-9DA59C12669B}"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Slide Number Placeholder 3"/>
          <p:cNvSpPr>
            <a:spLocks noGrp="1"/>
          </p:cNvSpPr>
          <p:nvPr>
            <p:ph type="sldNum" sz="quarter" idx="5"/>
          </p:nvPr>
        </p:nvSpPr>
        <p:spPr>
          <a:noFill/>
        </p:spPr>
        <p:txBody>
          <a:bodyPr/>
          <a:lstStyle/>
          <a:p>
            <a:fld id="{CE2DCB3F-6C32-4FE7-9F2C-4C862ACC14FD}" type="slidenum">
              <a:rPr lang="en-US" smtClean="0"/>
              <a:pPr/>
              <a:t>11</a:t>
            </a:fld>
            <a:endParaRPr lang="en-US" smtClean="0"/>
          </a:p>
        </p:txBody>
      </p:sp>
      <p:sp>
        <p:nvSpPr>
          <p:cNvPr id="5" name="Rectangle 3"/>
          <p:cNvSpPr>
            <a:spLocks noGrp="1" noChangeArrowheads="1"/>
          </p:cNvSpPr>
          <p:nvPr>
            <p:ph type="body" idx="3"/>
          </p:nvPr>
        </p:nvSpPr>
        <p:spPr>
          <a:xfrm>
            <a:off x="188913" y="4416425"/>
            <a:ext cx="6577012" cy="4183063"/>
          </a:xfrm>
          <a:noFill/>
          <a:ln/>
        </p:spPr>
        <p:txBody>
          <a:bodyPr/>
          <a:lstStyle/>
          <a:p>
            <a:pPr>
              <a:buFont typeface="Calibri" pitchFamily="34" charset="0"/>
              <a:buAutoNum type="arabicPeriod"/>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273050" y="314325"/>
            <a:ext cx="8624888" cy="6276975"/>
          </a:xfrm>
          <a:prstGeom prst="rect">
            <a:avLst/>
          </a:prstGeom>
          <a:noFill/>
          <a:ln w="57150" algn="ctr">
            <a:solidFill>
              <a:srgbClr val="800000"/>
            </a:solidFill>
            <a:round/>
            <a:headEnd/>
            <a:tailEnd/>
          </a:ln>
          <a:extLst>
            <a:ext uri="{909E8E84-426E-40DD-AFC4-6F175D3DCCD1}"/>
          </a:extLst>
        </p:spPr>
        <p:txBody>
          <a:bodyPr lIns="45720" rIns="45720" anchor="ctr"/>
          <a:lstStyle/>
          <a:p>
            <a:pPr algn="ctr" eaLnBrk="0" hangingPunct="0">
              <a:spcBef>
                <a:spcPct val="50000"/>
              </a:spcBef>
              <a:defRPr/>
            </a:pPr>
            <a:endParaRPr lang="en-US" sz="1200" b="0">
              <a:solidFill>
                <a:srgbClr val="000000"/>
              </a:solidFill>
              <a:latin typeface="Arial" pitchFamily="34" charset="0"/>
              <a:cs typeface="Arial" pitchFamily="34" charset="0"/>
            </a:endParaRPr>
          </a:p>
        </p:txBody>
      </p:sp>
      <p:sp>
        <p:nvSpPr>
          <p:cNvPr id="336898" name="Rectangle 2"/>
          <p:cNvSpPr>
            <a:spLocks noGrp="1" noChangeArrowheads="1"/>
          </p:cNvSpPr>
          <p:nvPr>
            <p:ph type="ctrTitle"/>
          </p:nvPr>
        </p:nvSpPr>
        <p:spPr>
          <a:xfrm>
            <a:off x="685800" y="2286000"/>
            <a:ext cx="7772400" cy="933450"/>
          </a:xfrm>
        </p:spPr>
        <p:txBody>
          <a:bodyPr lIns="91440" rIns="91440" anchor="ctr"/>
          <a:lstStyle>
            <a:lvl1pPr algn="ctr">
              <a:defRPr sz="2000"/>
            </a:lvl1pPr>
          </a:lstStyle>
          <a:p>
            <a:r>
              <a:rPr lang="en-US"/>
              <a:t>Click to edit Master title style</a:t>
            </a:r>
          </a:p>
        </p:txBody>
      </p:sp>
      <p:sp>
        <p:nvSpPr>
          <p:cNvPr id="336899" name="Rectangle 3"/>
          <p:cNvSpPr>
            <a:spLocks noGrp="1" noChangeArrowheads="1"/>
          </p:cNvSpPr>
          <p:nvPr>
            <p:ph type="subTitle" idx="1"/>
          </p:nvPr>
        </p:nvSpPr>
        <p:spPr>
          <a:xfrm>
            <a:off x="1371600" y="3233738"/>
            <a:ext cx="6400800" cy="304800"/>
          </a:xfrm>
        </p:spPr>
        <p:txBody>
          <a:bodyPr lIns="91440" rIns="91440" anchor="ctr"/>
          <a:lstStyle>
            <a:lvl1pPr algn="ctr">
              <a:buFont typeface="Wingdings" pitchFamily="2" charset="2"/>
              <a:buNone/>
              <a:defRPr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4450"/>
            <a:ext cx="20955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4450"/>
            <a:ext cx="61341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Line 10"/>
          <p:cNvSpPr>
            <a:spLocks noChangeShapeType="1"/>
          </p:cNvSpPr>
          <p:nvPr/>
        </p:nvSpPr>
        <p:spPr bwMode="auto">
          <a:xfrm>
            <a:off x="0" y="882650"/>
            <a:ext cx="9140825" cy="0"/>
          </a:xfrm>
          <a:prstGeom prst="line">
            <a:avLst/>
          </a:prstGeom>
          <a:ln w="38100">
            <a:solidFill>
              <a:srgbClr val="800000"/>
            </a:solidFill>
            <a:headEnd/>
            <a:tailEnd/>
          </a:ln>
        </p:spPr>
        <p:style>
          <a:lnRef idx="1">
            <a:schemeClr val="accent5"/>
          </a:lnRef>
          <a:fillRef idx="0">
            <a:schemeClr val="accent5"/>
          </a:fillRef>
          <a:effectRef idx="0">
            <a:schemeClr val="accent5"/>
          </a:effectRef>
          <a:fontRef idx="minor">
            <a:schemeClr val="tx1"/>
          </a:fontRef>
        </p:style>
        <p:txBody>
          <a:bodyPr wrap="none" anchor="ctr"/>
          <a:lstStyle/>
          <a:p>
            <a:pPr algn="ctr" eaLnBrk="0" hangingPunct="0">
              <a:spcBef>
                <a:spcPct val="50000"/>
              </a:spcBef>
              <a:defRPr/>
            </a:pPr>
            <a:endParaRPr lang="en-US" sz="1200" b="0">
              <a:solidFill>
                <a:prstClr val="black"/>
              </a:solidFill>
            </a:endParaRPr>
          </a:p>
        </p:txBody>
      </p:sp>
      <p:sp>
        <p:nvSpPr>
          <p:cNvPr id="5" name="Text Box 7"/>
          <p:cNvSpPr txBox="1">
            <a:spLocks noChangeArrowheads="1"/>
          </p:cNvSpPr>
          <p:nvPr userDrawn="1"/>
        </p:nvSpPr>
        <p:spPr bwMode="auto">
          <a:xfrm>
            <a:off x="392113" y="6591300"/>
            <a:ext cx="3467100" cy="2444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defRPr/>
            </a:pPr>
            <a:r>
              <a:rPr lang="en-US" sz="1000" b="0" smtClean="0">
                <a:solidFill>
                  <a:srgbClr val="000000"/>
                </a:solidFill>
                <a:latin typeface="Arial" charset="0"/>
                <a:cs typeface="Arial" charset="0"/>
              </a:rPr>
              <a:t>©2011 Pearson Education, Inc. publishing as Prentice Hall</a:t>
            </a:r>
          </a:p>
        </p:txBody>
      </p:sp>
      <p:sp>
        <p:nvSpPr>
          <p:cNvPr id="2" name="Title 1"/>
          <p:cNvSpPr>
            <a:spLocks noGrp="1"/>
          </p:cNvSpPr>
          <p:nvPr>
            <p:ph type="title"/>
          </p:nvPr>
        </p:nvSpPr>
        <p:spPr>
          <a:xfrm>
            <a:off x="444500" y="88900"/>
            <a:ext cx="8267700" cy="6985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0700" y="1117600"/>
            <a:ext cx="8097838" cy="5129213"/>
          </a:xfrm>
        </p:spPr>
        <p:txBody>
          <a:bodyPr/>
          <a:lstStyle/>
          <a:p>
            <a:pPr lvl="0"/>
            <a:endParaRPr lang="en-US" noProof="0" smtClean="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6572" y="158750"/>
            <a:ext cx="8382000" cy="594172"/>
          </a:xfrm>
        </p:spPr>
        <p:txBody>
          <a:bodyPr/>
          <a:lstStyle>
            <a:lvl1pPr>
              <a:defRPr sz="2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6365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3650"/>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74625"/>
            <a:ext cx="8382000" cy="574675"/>
          </a:xfrm>
        </p:spPr>
        <p:txBody>
          <a:bodyPr/>
          <a:lstStyle>
            <a:lvl1pPr>
              <a:defRPr sz="22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81000" y="44450"/>
            <a:ext cx="8382000" cy="784225"/>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Title 1</a:t>
            </a:r>
          </a:p>
        </p:txBody>
      </p:sp>
      <p:sp>
        <p:nvSpPr>
          <p:cNvPr id="24579" name="Rectangle 3"/>
          <p:cNvSpPr>
            <a:spLocks noGrp="1" noChangeArrowheads="1"/>
          </p:cNvSpPr>
          <p:nvPr>
            <p:ph type="body" idx="1"/>
          </p:nvPr>
        </p:nvSpPr>
        <p:spPr bwMode="auto">
          <a:xfrm>
            <a:off x="381000" y="1263650"/>
            <a:ext cx="8382000" cy="518160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A-point</a:t>
            </a:r>
          </a:p>
          <a:p>
            <a:pPr lvl="1"/>
            <a:r>
              <a:rPr lang="en-US" smtClean="0"/>
              <a:t>B-point</a:t>
            </a:r>
          </a:p>
          <a:p>
            <a:pPr lvl="2"/>
            <a:r>
              <a:rPr lang="en-US" smtClean="0"/>
              <a:t>C-point</a:t>
            </a:r>
          </a:p>
          <a:p>
            <a:pPr lvl="3"/>
            <a:r>
              <a:rPr lang="en-US" smtClean="0"/>
              <a:t>D-point</a:t>
            </a:r>
          </a:p>
          <a:p>
            <a:pPr lvl="4"/>
            <a:r>
              <a:rPr lang="en-US" smtClean="0"/>
              <a:t>E-point</a:t>
            </a:r>
          </a:p>
        </p:txBody>
      </p:sp>
      <p:sp>
        <p:nvSpPr>
          <p:cNvPr id="335882" name="Line 10"/>
          <p:cNvSpPr>
            <a:spLocks noChangeShapeType="1"/>
          </p:cNvSpPr>
          <p:nvPr/>
        </p:nvSpPr>
        <p:spPr bwMode="auto">
          <a:xfrm>
            <a:off x="0" y="882650"/>
            <a:ext cx="9140825" cy="0"/>
          </a:xfrm>
          <a:prstGeom prst="line">
            <a:avLst/>
          </a:prstGeom>
          <a:ln w="38100">
            <a:solidFill>
              <a:srgbClr val="800000"/>
            </a:solidFill>
            <a:headEnd/>
            <a:tailEnd/>
          </a:ln>
        </p:spPr>
        <p:style>
          <a:lnRef idx="1">
            <a:schemeClr val="accent5"/>
          </a:lnRef>
          <a:fillRef idx="0">
            <a:schemeClr val="accent5"/>
          </a:fillRef>
          <a:effectRef idx="0">
            <a:schemeClr val="accent5"/>
          </a:effectRef>
          <a:fontRef idx="minor">
            <a:schemeClr val="tx1"/>
          </a:fontRef>
        </p:style>
        <p:txBody>
          <a:bodyPr wrap="none" anchor="ctr"/>
          <a:lstStyle/>
          <a:p>
            <a:pPr algn="ctr" eaLnBrk="0" hangingPunct="0">
              <a:spcBef>
                <a:spcPct val="50000"/>
              </a:spcBef>
              <a:defRPr/>
            </a:pPr>
            <a:endParaRPr lang="en-US" sz="1200" b="0">
              <a:solidFill>
                <a:prstClr val="black"/>
              </a:solidFill>
            </a:endParaRPr>
          </a:p>
        </p:txBody>
      </p:sp>
    </p:spTree>
  </p:cSld>
  <p:clrMap bg1="lt1" tx1="dk1" bg2="lt2" tx2="dk2" accent1="accent1" accent2="accent2" accent3="accent3" accent4="accent4" accent5="accent5" accent6="accent6" hlink="hlink" folHlink="folHlink"/>
  <p:sldLayoutIdLst>
    <p:sldLayoutId id="2147483782" r:id="rId1"/>
    <p:sldLayoutId id="2147483781" r:id="rId2"/>
    <p:sldLayoutId id="2147483780" r:id="rId3"/>
    <p:sldLayoutId id="2147483779" r:id="rId4"/>
    <p:sldLayoutId id="2147483778" r:id="rId5"/>
    <p:sldLayoutId id="2147483777" r:id="rId6"/>
    <p:sldLayoutId id="2147483776" r:id="rId7"/>
    <p:sldLayoutId id="2147483775" r:id="rId8"/>
    <p:sldLayoutId id="2147483774" r:id="rId9"/>
    <p:sldLayoutId id="2147483773" r:id="rId10"/>
    <p:sldLayoutId id="2147483772" r:id="rId11"/>
    <p:sldLayoutId id="2147483783" r:id="rId12"/>
  </p:sldLayoutIdLst>
  <p:txStyles>
    <p:titleStyle>
      <a:lvl1pPr algn="l" rtl="0" eaLnBrk="0" fontAlgn="base" hangingPunct="0">
        <a:spcBef>
          <a:spcPct val="0"/>
        </a:spcBef>
        <a:spcAft>
          <a:spcPct val="0"/>
        </a:spcAft>
        <a:defRPr sz="2800" b="1">
          <a:solidFill>
            <a:schemeClr val="tx1"/>
          </a:solidFill>
          <a:latin typeface="+mj-lt"/>
          <a:ea typeface="MS PGothic" pitchFamily="34" charset="-128"/>
          <a:cs typeface="ＭＳ Ｐゴシック" pitchFamily="-65" charset="-128"/>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65" charset="-128"/>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65" charset="-128"/>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65" charset="-128"/>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ＭＳ Ｐゴシック" pitchFamily="-65" charset="-128"/>
        </a:defRPr>
      </a:lvl5pPr>
      <a:lvl6pPr marL="457200" algn="l" rtl="0" eaLnBrk="0" fontAlgn="base" hangingPunct="0">
        <a:lnSpc>
          <a:spcPct val="120000"/>
        </a:lnSpc>
        <a:spcBef>
          <a:spcPct val="0"/>
        </a:spcBef>
        <a:spcAft>
          <a:spcPct val="0"/>
        </a:spcAft>
        <a:defRPr b="1">
          <a:solidFill>
            <a:schemeClr val="tx1"/>
          </a:solidFill>
          <a:latin typeface="Arial" charset="0"/>
        </a:defRPr>
      </a:lvl6pPr>
      <a:lvl7pPr marL="914400" algn="l" rtl="0" eaLnBrk="0" fontAlgn="base" hangingPunct="0">
        <a:lnSpc>
          <a:spcPct val="120000"/>
        </a:lnSpc>
        <a:spcBef>
          <a:spcPct val="0"/>
        </a:spcBef>
        <a:spcAft>
          <a:spcPct val="0"/>
        </a:spcAft>
        <a:defRPr b="1">
          <a:solidFill>
            <a:schemeClr val="tx1"/>
          </a:solidFill>
          <a:latin typeface="Arial" charset="0"/>
        </a:defRPr>
      </a:lvl7pPr>
      <a:lvl8pPr marL="1371600" algn="l" rtl="0" eaLnBrk="0" fontAlgn="base" hangingPunct="0">
        <a:lnSpc>
          <a:spcPct val="120000"/>
        </a:lnSpc>
        <a:spcBef>
          <a:spcPct val="0"/>
        </a:spcBef>
        <a:spcAft>
          <a:spcPct val="0"/>
        </a:spcAft>
        <a:defRPr b="1">
          <a:solidFill>
            <a:schemeClr val="tx1"/>
          </a:solidFill>
          <a:latin typeface="Arial" charset="0"/>
        </a:defRPr>
      </a:lvl8pPr>
      <a:lvl9pPr marL="1828800" algn="l" rtl="0" eaLnBrk="0" fontAlgn="base" hangingPunct="0">
        <a:lnSpc>
          <a:spcPct val="120000"/>
        </a:lnSpc>
        <a:spcBef>
          <a:spcPct val="0"/>
        </a:spcBef>
        <a:spcAft>
          <a:spcPct val="0"/>
        </a:spcAft>
        <a:defRPr b="1">
          <a:solidFill>
            <a:schemeClr val="tx1"/>
          </a:solidFill>
          <a:latin typeface="Arial" charset="0"/>
        </a:defRPr>
      </a:lvl9pPr>
    </p:titleStyle>
    <p:bodyStyle>
      <a:lvl1pPr marL="342900" indent="-342900" algn="l" defTabSz="684213" rtl="0" eaLnBrk="0" fontAlgn="base" hangingPunct="0">
        <a:spcBef>
          <a:spcPct val="20000"/>
        </a:spcBef>
        <a:spcAft>
          <a:spcPct val="0"/>
        </a:spcAft>
        <a:buSzPct val="25000"/>
        <a:buFont typeface="Wingdings" pitchFamily="2" charset="2"/>
        <a:buChar char=" "/>
        <a:defRPr>
          <a:solidFill>
            <a:schemeClr val="tx1"/>
          </a:solidFill>
          <a:latin typeface="+mn-lt"/>
          <a:ea typeface="MS PGothic" pitchFamily="34" charset="-128"/>
          <a:cs typeface="ＭＳ Ｐゴシック" pitchFamily="-65" charset="-128"/>
        </a:defRPr>
      </a:lvl1pPr>
      <a:lvl2pPr marL="342900" indent="-228600" algn="l" defTabSz="684213" rtl="0" eaLnBrk="0" fontAlgn="base" hangingPunct="0">
        <a:spcBef>
          <a:spcPct val="20000"/>
        </a:spcBef>
        <a:spcAft>
          <a:spcPct val="0"/>
        </a:spcAft>
        <a:buSzPct val="65000"/>
        <a:buFont typeface="Wingdings" pitchFamily="2" charset="2"/>
        <a:buChar char="l"/>
        <a:defRPr>
          <a:solidFill>
            <a:schemeClr val="tx1"/>
          </a:solidFill>
          <a:latin typeface="+mn-lt"/>
          <a:ea typeface="MS PGothic" pitchFamily="34" charset="-128"/>
          <a:cs typeface="ＭＳ Ｐゴシック"/>
        </a:defRPr>
      </a:lvl2pPr>
      <a:lvl3pPr marL="685800" indent="-228600" algn="l" defTabSz="684213" rtl="0" eaLnBrk="0" fontAlgn="base" hangingPunct="0">
        <a:spcBef>
          <a:spcPct val="20000"/>
        </a:spcBef>
        <a:spcAft>
          <a:spcPct val="0"/>
        </a:spcAft>
        <a:buSzPct val="100000"/>
        <a:buChar char="–"/>
        <a:defRPr>
          <a:solidFill>
            <a:schemeClr val="tx1"/>
          </a:solidFill>
          <a:latin typeface="+mn-lt"/>
          <a:ea typeface="MS PGothic" pitchFamily="34" charset="-128"/>
          <a:cs typeface="ＭＳ Ｐゴシック"/>
        </a:defRPr>
      </a:lvl3pPr>
      <a:lvl4pPr marL="1028700" indent="-228600" algn="l" defTabSz="684213" rtl="0" eaLnBrk="0" fontAlgn="base" hangingPunct="0">
        <a:spcBef>
          <a:spcPct val="20000"/>
        </a:spcBef>
        <a:spcAft>
          <a:spcPct val="0"/>
        </a:spcAft>
        <a:buSzPct val="55000"/>
        <a:buFont typeface="Wingdings" pitchFamily="2" charset="2"/>
        <a:buChar char="¡"/>
        <a:defRPr sz="1600">
          <a:solidFill>
            <a:schemeClr val="tx1"/>
          </a:solidFill>
          <a:latin typeface="+mn-lt"/>
          <a:ea typeface="MS PGothic" pitchFamily="34" charset="-128"/>
          <a:cs typeface="ＭＳ Ｐゴシック"/>
        </a:defRPr>
      </a:lvl4pPr>
      <a:lvl5pPr marL="1371600" indent="-228600" algn="l" defTabSz="684213" rtl="0" eaLnBrk="0" fontAlgn="base" hangingPunct="0">
        <a:spcBef>
          <a:spcPct val="20000"/>
        </a:spcBef>
        <a:spcAft>
          <a:spcPct val="0"/>
        </a:spcAft>
        <a:buSzPct val="100000"/>
        <a:buChar char="–"/>
        <a:defRPr sz="1600">
          <a:solidFill>
            <a:schemeClr val="tx1"/>
          </a:solidFill>
          <a:latin typeface="+mn-lt"/>
          <a:ea typeface="MS PGothic" pitchFamily="34" charset="-128"/>
          <a:cs typeface="ＭＳ Ｐゴシック"/>
        </a:defRPr>
      </a:lvl5pPr>
      <a:lvl6pPr marL="1828800" indent="-228600" algn="l" defTabSz="684213" rtl="0" eaLnBrk="0" fontAlgn="base" hangingPunct="0">
        <a:spcBef>
          <a:spcPct val="20000"/>
        </a:spcBef>
        <a:spcAft>
          <a:spcPct val="0"/>
        </a:spcAft>
        <a:buSzPct val="100000"/>
        <a:buChar char="–"/>
        <a:defRPr sz="1600">
          <a:solidFill>
            <a:schemeClr val="tx1"/>
          </a:solidFill>
          <a:latin typeface="+mn-lt"/>
        </a:defRPr>
      </a:lvl6pPr>
      <a:lvl7pPr marL="2286000" indent="-228600" algn="l" defTabSz="684213" rtl="0" eaLnBrk="0" fontAlgn="base" hangingPunct="0">
        <a:spcBef>
          <a:spcPct val="20000"/>
        </a:spcBef>
        <a:spcAft>
          <a:spcPct val="0"/>
        </a:spcAft>
        <a:buSzPct val="100000"/>
        <a:buChar char="–"/>
        <a:defRPr sz="1600">
          <a:solidFill>
            <a:schemeClr val="tx1"/>
          </a:solidFill>
          <a:latin typeface="+mn-lt"/>
        </a:defRPr>
      </a:lvl7pPr>
      <a:lvl8pPr marL="2743200" indent="-228600" algn="l" defTabSz="684213" rtl="0" eaLnBrk="0" fontAlgn="base" hangingPunct="0">
        <a:spcBef>
          <a:spcPct val="20000"/>
        </a:spcBef>
        <a:spcAft>
          <a:spcPct val="0"/>
        </a:spcAft>
        <a:buSzPct val="100000"/>
        <a:buChar char="–"/>
        <a:defRPr sz="1600">
          <a:solidFill>
            <a:schemeClr val="tx1"/>
          </a:solidFill>
          <a:latin typeface="+mn-lt"/>
        </a:defRPr>
      </a:lvl8pPr>
      <a:lvl9pPr marL="3200400" indent="-228600" algn="l" defTabSz="684213" rtl="0" eaLnBrk="0" fontAlgn="base" hangingPunct="0">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Word_Document111.docx"/></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16386"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6A009868-886C-4093-A84D-64C942C3B6D3}" type="slidenum">
              <a:rPr lang="en-US" sz="1400" b="0">
                <a:cs typeface="Arial" charset="0"/>
              </a:rPr>
              <a:pPr algn="r"/>
              <a:t>1</a:t>
            </a:fld>
            <a:endParaRPr lang="en-US" sz="1400" b="0">
              <a:cs typeface="Arial" charset="0"/>
            </a:endParaRPr>
          </a:p>
        </p:txBody>
      </p:sp>
      <p:sp>
        <p:nvSpPr>
          <p:cNvPr id="16387" name="Rectangle 2"/>
          <p:cNvSpPr>
            <a:spLocks noChangeArrowheads="1"/>
          </p:cNvSpPr>
          <p:nvPr/>
        </p:nvSpPr>
        <p:spPr bwMode="auto">
          <a:xfrm>
            <a:off x="1143000" y="1371600"/>
            <a:ext cx="8001000" cy="2057400"/>
          </a:xfrm>
          <a:prstGeom prst="rect">
            <a:avLst/>
          </a:prstGeom>
          <a:noFill/>
          <a:ln w="9525">
            <a:noFill/>
            <a:miter lim="800000"/>
            <a:headEnd/>
            <a:tailEnd/>
          </a:ln>
        </p:spPr>
        <p:txBody>
          <a:bodyPr anchor="b"/>
          <a:lstStyle/>
          <a:p>
            <a:pPr eaLnBrk="0" hangingPunct="0"/>
            <a:r>
              <a:rPr lang="en-US" sz="3200">
                <a:latin typeface="Arial" charset="0"/>
                <a:ea typeface="MS PGothic" pitchFamily="34" charset="-128"/>
                <a:cs typeface="Arial" charset="0"/>
              </a:rPr>
              <a:t>Lecture 7</a:t>
            </a:r>
          </a:p>
          <a:p>
            <a:pPr eaLnBrk="0" hangingPunct="0"/>
            <a:endParaRPr lang="en-US" sz="3200">
              <a:latin typeface="Arial" charset="0"/>
              <a:ea typeface="MS PGothic" pitchFamily="34" charset="-128"/>
              <a:cs typeface="Arial" charset="0"/>
            </a:endParaRPr>
          </a:p>
          <a:p>
            <a:pPr eaLnBrk="0" hangingPunct="0"/>
            <a:r>
              <a:rPr lang="en-US" sz="3200">
                <a:latin typeface="Arial" charset="0"/>
                <a:ea typeface="MS PGothic" pitchFamily="34" charset="-128"/>
                <a:cs typeface="Arial" charset="0"/>
              </a:rPr>
              <a:t>Pricing Policies and Levels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06388" y="158750"/>
            <a:ext cx="8382000" cy="593725"/>
          </a:xfrm>
        </p:spPr>
        <p:txBody>
          <a:bodyPr/>
          <a:lstStyle/>
          <a:p>
            <a:r>
              <a:rPr lang="en-US" smtClean="0"/>
              <a:t>Overview</a:t>
            </a:r>
          </a:p>
        </p:txBody>
      </p:sp>
      <p:sp>
        <p:nvSpPr>
          <p:cNvPr id="35842" name="Content Placeholder 4"/>
          <p:cNvSpPr>
            <a:spLocks noGrp="1"/>
          </p:cNvSpPr>
          <p:nvPr>
            <p:ph idx="1"/>
          </p:nvPr>
        </p:nvSpPr>
        <p:spPr/>
        <p:txBody>
          <a:bodyPr/>
          <a:lstStyle/>
          <a:p>
            <a:pPr lvl="1">
              <a:spcBef>
                <a:spcPct val="0"/>
              </a:spcBef>
              <a:spcAft>
                <a:spcPts val="1800"/>
              </a:spcAft>
            </a:pPr>
            <a:r>
              <a:rPr lang="en-US" smtClean="0"/>
              <a:t>Understand the major stages of the price setting process and the role of value and cost at each stage</a:t>
            </a:r>
          </a:p>
          <a:p>
            <a:pPr lvl="1">
              <a:spcBef>
                <a:spcPct val="0"/>
              </a:spcBef>
              <a:spcAft>
                <a:spcPts val="600"/>
              </a:spcAft>
            </a:pPr>
            <a:r>
              <a:rPr lang="en-US" smtClean="0"/>
              <a:t>Demonstrate the three factors shaping the choice of a price point</a:t>
            </a:r>
          </a:p>
          <a:p>
            <a:pPr lvl="2">
              <a:spcBef>
                <a:spcPct val="0"/>
              </a:spcBef>
              <a:spcAft>
                <a:spcPts val="600"/>
              </a:spcAft>
            </a:pPr>
            <a:r>
              <a:rPr lang="en-US" sz="1600" smtClean="0"/>
              <a:t>Strategic alignment</a:t>
            </a:r>
          </a:p>
          <a:p>
            <a:pPr lvl="2">
              <a:spcBef>
                <a:spcPct val="0"/>
              </a:spcBef>
              <a:spcAft>
                <a:spcPts val="600"/>
              </a:spcAft>
            </a:pPr>
            <a:r>
              <a:rPr lang="en-US" sz="1600" smtClean="0"/>
              <a:t>Price-volume tradeoffs</a:t>
            </a:r>
          </a:p>
          <a:p>
            <a:pPr lvl="2">
              <a:spcBef>
                <a:spcPct val="0"/>
              </a:spcBef>
              <a:spcAft>
                <a:spcPts val="1800"/>
              </a:spcAft>
            </a:pPr>
            <a:r>
              <a:rPr lang="en-US" sz="1600" smtClean="0"/>
              <a:t>Customer response</a:t>
            </a:r>
          </a:p>
          <a:p>
            <a:pPr lvl="1">
              <a:spcBef>
                <a:spcPct val="0"/>
              </a:spcBef>
              <a:spcAft>
                <a:spcPts val="1800"/>
              </a:spcAft>
            </a:pPr>
            <a:r>
              <a:rPr lang="en-US" smtClean="0"/>
              <a:t>Introduce new pricing approaches such as dynamic pricing</a:t>
            </a:r>
          </a:p>
          <a:p>
            <a:pPr lvl="1">
              <a:spcBef>
                <a:spcPct val="0"/>
              </a:spcBef>
              <a:spcAft>
                <a:spcPts val="1800"/>
              </a:spcAft>
            </a:pPr>
            <a:r>
              <a:rPr lang="en-US" smtClean="0"/>
              <a:t>Show how to communicate new prices to maximize perceived fairness and minimize adverse customer response</a:t>
            </a:r>
          </a:p>
          <a:p>
            <a:endParaRPr lang="en-US" smtClean="0"/>
          </a:p>
        </p:txBody>
      </p:sp>
      <p:sp>
        <p:nvSpPr>
          <p:cNvPr id="35844"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06388" y="158750"/>
            <a:ext cx="8382000" cy="593725"/>
          </a:xfrm>
        </p:spPr>
        <p:txBody>
          <a:bodyPr/>
          <a:lstStyle/>
          <a:p>
            <a:r>
              <a:rPr lang="en-US" smtClean="0"/>
              <a:t>The Price Setting Process </a:t>
            </a:r>
          </a:p>
        </p:txBody>
      </p:sp>
      <p:sp>
        <p:nvSpPr>
          <p:cNvPr id="37890" name="Rectangle 6"/>
          <p:cNvSpPr>
            <a:spLocks noChangeArrowheads="1"/>
          </p:cNvSpPr>
          <p:nvPr/>
        </p:nvSpPr>
        <p:spPr bwMode="auto">
          <a:xfrm>
            <a:off x="508000" y="1433513"/>
            <a:ext cx="2222500" cy="849312"/>
          </a:xfrm>
          <a:prstGeom prst="rect">
            <a:avLst/>
          </a:prstGeom>
          <a:solidFill>
            <a:srgbClr val="0000FF"/>
          </a:solidFill>
          <a:ln w="9525">
            <a:solidFill>
              <a:schemeClr val="tx1"/>
            </a:solidFill>
            <a:miter lim="800000"/>
            <a:headEnd/>
            <a:tailEnd/>
          </a:ln>
        </p:spPr>
        <p:txBody>
          <a:bodyPr anchor="ctr"/>
          <a:lstStyle/>
          <a:p>
            <a:pPr algn="ctr" eaLnBrk="0" hangingPunct="0"/>
            <a:r>
              <a:rPr lang="en-US" sz="1600">
                <a:solidFill>
                  <a:schemeClr val="bg1"/>
                </a:solidFill>
              </a:rPr>
              <a:t>Define Price </a:t>
            </a:r>
          </a:p>
          <a:p>
            <a:pPr algn="ctr" eaLnBrk="0" hangingPunct="0"/>
            <a:r>
              <a:rPr lang="en-US" sz="1600">
                <a:solidFill>
                  <a:schemeClr val="bg1"/>
                </a:solidFill>
              </a:rPr>
              <a:t>Window</a:t>
            </a:r>
          </a:p>
        </p:txBody>
      </p:sp>
      <p:sp>
        <p:nvSpPr>
          <p:cNvPr id="37891" name="Rectangle 7"/>
          <p:cNvSpPr>
            <a:spLocks noChangeArrowheads="1"/>
          </p:cNvSpPr>
          <p:nvPr/>
        </p:nvSpPr>
        <p:spPr bwMode="auto">
          <a:xfrm>
            <a:off x="509588" y="2281238"/>
            <a:ext cx="2220912" cy="1122362"/>
          </a:xfrm>
          <a:prstGeom prst="rect">
            <a:avLst/>
          </a:prstGeom>
          <a:noFill/>
          <a:ln w="9525">
            <a:solidFill>
              <a:schemeClr val="tx1"/>
            </a:solidFill>
            <a:miter lim="800000"/>
            <a:headEnd/>
            <a:tailEnd/>
          </a:ln>
        </p:spPr>
        <p:txBody>
          <a:bodyPr anchor="ctr"/>
          <a:lstStyle/>
          <a:p>
            <a:pPr algn="ctr" eaLnBrk="0" hangingPunct="0">
              <a:spcBef>
                <a:spcPct val="50000"/>
              </a:spcBef>
            </a:pPr>
            <a:r>
              <a:rPr lang="en-US" sz="1400"/>
              <a:t>Set initial price range based on differential value and relevant costs</a:t>
            </a:r>
          </a:p>
        </p:txBody>
      </p:sp>
      <p:sp>
        <p:nvSpPr>
          <p:cNvPr id="37892" name="Rectangle 8"/>
          <p:cNvSpPr>
            <a:spLocks noChangeArrowheads="1"/>
          </p:cNvSpPr>
          <p:nvPr/>
        </p:nvSpPr>
        <p:spPr bwMode="auto">
          <a:xfrm>
            <a:off x="508000" y="3409950"/>
            <a:ext cx="2222500" cy="2847975"/>
          </a:xfrm>
          <a:prstGeom prst="rect">
            <a:avLst/>
          </a:prstGeom>
          <a:noFill/>
          <a:ln w="9525">
            <a:solidFill>
              <a:schemeClr val="tx1"/>
            </a:solidFill>
            <a:miter lim="800000"/>
            <a:headEnd/>
            <a:tailEnd/>
          </a:ln>
        </p:spPr>
        <p:txBody>
          <a:bodyPr anchor="ctr"/>
          <a:lstStyle/>
          <a:p>
            <a:pPr algn="ctr" eaLnBrk="0" hangingPunct="0"/>
            <a:r>
              <a:rPr lang="en-US" sz="1400"/>
              <a:t>Key Questions:</a:t>
            </a:r>
          </a:p>
          <a:p>
            <a:pPr algn="ctr" eaLnBrk="0" hangingPunct="0"/>
            <a:endParaRPr lang="en-US" sz="700"/>
          </a:p>
          <a:p>
            <a:pPr eaLnBrk="0" hangingPunct="0">
              <a:buFont typeface="Arial" charset="0"/>
              <a:buChar char="•"/>
            </a:pPr>
            <a:r>
              <a:rPr lang="en-US" sz="1300"/>
              <a:t>What is the appropriate price ceiling for this product?</a:t>
            </a:r>
          </a:p>
          <a:p>
            <a:pPr eaLnBrk="0" hangingPunct="0">
              <a:buFont typeface="Arial" charset="0"/>
              <a:buChar char="•"/>
            </a:pPr>
            <a:endParaRPr lang="en-US" sz="1000"/>
          </a:p>
          <a:p>
            <a:pPr eaLnBrk="0" hangingPunct="0">
              <a:buFont typeface="Arial" charset="0"/>
              <a:buChar char="•"/>
            </a:pPr>
            <a:r>
              <a:rPr lang="en-US" sz="1300"/>
              <a:t>How should I incorporate reference prices into my price window?</a:t>
            </a:r>
          </a:p>
          <a:p>
            <a:pPr eaLnBrk="0" hangingPunct="0">
              <a:buFont typeface="Arial" charset="0"/>
              <a:buChar char="•"/>
            </a:pPr>
            <a:endParaRPr lang="en-US" sz="1000"/>
          </a:p>
          <a:p>
            <a:pPr eaLnBrk="0" hangingPunct="0">
              <a:buFont typeface="Arial" charset="0"/>
              <a:buChar char="•"/>
            </a:pPr>
            <a:r>
              <a:rPr lang="en-US" sz="1300"/>
              <a:t>What is the role of costs in setting my initial price range?</a:t>
            </a:r>
          </a:p>
        </p:txBody>
      </p:sp>
      <p:sp>
        <p:nvSpPr>
          <p:cNvPr id="37893" name="Rectangle 9"/>
          <p:cNvSpPr>
            <a:spLocks noChangeArrowheads="1"/>
          </p:cNvSpPr>
          <p:nvPr/>
        </p:nvSpPr>
        <p:spPr bwMode="auto">
          <a:xfrm>
            <a:off x="3335338" y="1417638"/>
            <a:ext cx="2290762" cy="862012"/>
          </a:xfrm>
          <a:prstGeom prst="rect">
            <a:avLst/>
          </a:prstGeom>
          <a:solidFill>
            <a:srgbClr val="0000FF"/>
          </a:solidFill>
          <a:ln w="9525">
            <a:solidFill>
              <a:schemeClr val="tx1"/>
            </a:solidFill>
            <a:miter lim="800000"/>
            <a:headEnd/>
            <a:tailEnd/>
          </a:ln>
        </p:spPr>
        <p:txBody>
          <a:bodyPr anchor="ctr"/>
          <a:lstStyle/>
          <a:p>
            <a:pPr algn="ctr" eaLnBrk="0" hangingPunct="0"/>
            <a:r>
              <a:rPr lang="en-US" sz="1600">
                <a:solidFill>
                  <a:schemeClr val="bg1"/>
                </a:solidFill>
              </a:rPr>
              <a:t>Set </a:t>
            </a:r>
          </a:p>
          <a:p>
            <a:pPr algn="ctr" eaLnBrk="0" hangingPunct="0"/>
            <a:r>
              <a:rPr lang="en-US" sz="1600">
                <a:solidFill>
                  <a:schemeClr val="bg1"/>
                </a:solidFill>
              </a:rPr>
              <a:t>Initial Price</a:t>
            </a:r>
          </a:p>
        </p:txBody>
      </p:sp>
      <p:sp>
        <p:nvSpPr>
          <p:cNvPr id="37894" name="Rectangle 10"/>
          <p:cNvSpPr>
            <a:spLocks noChangeArrowheads="1"/>
          </p:cNvSpPr>
          <p:nvPr/>
        </p:nvSpPr>
        <p:spPr bwMode="auto">
          <a:xfrm>
            <a:off x="3336925" y="2278063"/>
            <a:ext cx="2290763" cy="1114425"/>
          </a:xfrm>
          <a:prstGeom prst="rect">
            <a:avLst/>
          </a:prstGeom>
          <a:noFill/>
          <a:ln w="9525">
            <a:solidFill>
              <a:schemeClr val="tx1"/>
            </a:solidFill>
            <a:miter lim="800000"/>
            <a:headEnd/>
            <a:tailEnd/>
          </a:ln>
        </p:spPr>
        <p:txBody>
          <a:bodyPr anchor="ctr"/>
          <a:lstStyle/>
          <a:p>
            <a:pPr algn="ctr" eaLnBrk="0" hangingPunct="0">
              <a:spcBef>
                <a:spcPct val="50000"/>
              </a:spcBef>
            </a:pPr>
            <a:r>
              <a:rPr lang="en-US" sz="1400"/>
              <a:t>Determine amount of differential value to be captured with price</a:t>
            </a:r>
          </a:p>
        </p:txBody>
      </p:sp>
      <p:sp>
        <p:nvSpPr>
          <p:cNvPr id="37895" name="Rectangle 11"/>
          <p:cNvSpPr>
            <a:spLocks noChangeArrowheads="1"/>
          </p:cNvSpPr>
          <p:nvPr/>
        </p:nvSpPr>
        <p:spPr bwMode="auto">
          <a:xfrm>
            <a:off x="3335338" y="3394075"/>
            <a:ext cx="2290762" cy="2878138"/>
          </a:xfrm>
          <a:prstGeom prst="rect">
            <a:avLst/>
          </a:prstGeom>
          <a:noFill/>
          <a:ln w="9525">
            <a:solidFill>
              <a:schemeClr val="tx1"/>
            </a:solidFill>
            <a:miter lim="800000"/>
            <a:headEnd/>
            <a:tailEnd/>
          </a:ln>
        </p:spPr>
        <p:txBody>
          <a:bodyPr anchor="ctr"/>
          <a:lstStyle/>
          <a:p>
            <a:pPr algn="ctr" eaLnBrk="0" hangingPunct="0">
              <a:spcAft>
                <a:spcPts val="600"/>
              </a:spcAft>
            </a:pPr>
            <a:r>
              <a:rPr lang="en-US" sz="1400"/>
              <a:t>Key Questions:</a:t>
            </a:r>
            <a:endParaRPr lang="en-US"/>
          </a:p>
          <a:p>
            <a:pPr eaLnBrk="0" hangingPunct="0">
              <a:buFont typeface="Arial" charset="0"/>
              <a:buChar char="•"/>
            </a:pPr>
            <a:r>
              <a:rPr lang="en-US" sz="1300"/>
              <a:t>Is the price point consistent with my overall business objectives?</a:t>
            </a:r>
          </a:p>
          <a:p>
            <a:pPr eaLnBrk="0" hangingPunct="0">
              <a:buFont typeface="Arial" charset="0"/>
              <a:buChar char="•"/>
            </a:pPr>
            <a:endParaRPr lang="en-US" sz="1000"/>
          </a:p>
          <a:p>
            <a:pPr eaLnBrk="0" hangingPunct="0">
              <a:buFont typeface="Arial" charset="0"/>
              <a:buChar char="•"/>
            </a:pPr>
            <a:r>
              <a:rPr lang="en-US" sz="1300"/>
              <a:t> What are the non-value related determinants of price sensitivity?</a:t>
            </a:r>
          </a:p>
          <a:p>
            <a:pPr eaLnBrk="0" hangingPunct="0">
              <a:buFont typeface="Arial" charset="0"/>
              <a:buChar char="•"/>
            </a:pPr>
            <a:endParaRPr lang="en-US" sz="1000"/>
          </a:p>
          <a:p>
            <a:pPr eaLnBrk="0" hangingPunct="0">
              <a:buFont typeface="Arial" charset="0"/>
              <a:buChar char="•"/>
            </a:pPr>
            <a:r>
              <a:rPr lang="en-US" sz="1300"/>
              <a:t>What are the price-volume tradeoffs and what is their impact on profitability?</a:t>
            </a:r>
          </a:p>
        </p:txBody>
      </p:sp>
      <p:sp>
        <p:nvSpPr>
          <p:cNvPr id="37896" name="Rectangle 12"/>
          <p:cNvSpPr>
            <a:spLocks noChangeArrowheads="1"/>
          </p:cNvSpPr>
          <p:nvPr/>
        </p:nvSpPr>
        <p:spPr bwMode="auto">
          <a:xfrm>
            <a:off x="6286500" y="1409700"/>
            <a:ext cx="2413000" cy="849313"/>
          </a:xfrm>
          <a:prstGeom prst="rect">
            <a:avLst/>
          </a:prstGeom>
          <a:solidFill>
            <a:srgbClr val="0000FF"/>
          </a:solidFill>
          <a:ln w="9525">
            <a:solidFill>
              <a:schemeClr val="tx1"/>
            </a:solidFill>
            <a:miter lim="800000"/>
            <a:headEnd/>
            <a:tailEnd/>
          </a:ln>
        </p:spPr>
        <p:txBody>
          <a:bodyPr anchor="ctr"/>
          <a:lstStyle/>
          <a:p>
            <a:pPr algn="ctr" eaLnBrk="0" hangingPunct="0"/>
            <a:r>
              <a:rPr lang="en-US" sz="1600">
                <a:solidFill>
                  <a:schemeClr val="bg1"/>
                </a:solidFill>
              </a:rPr>
              <a:t>Communicate Prices </a:t>
            </a:r>
          </a:p>
          <a:p>
            <a:pPr algn="ctr" eaLnBrk="0" hangingPunct="0"/>
            <a:r>
              <a:rPr lang="en-US" sz="1600">
                <a:solidFill>
                  <a:schemeClr val="bg1"/>
                </a:solidFill>
              </a:rPr>
              <a:t>to Market </a:t>
            </a:r>
          </a:p>
        </p:txBody>
      </p:sp>
      <p:sp>
        <p:nvSpPr>
          <p:cNvPr id="37897" name="Rectangle 13"/>
          <p:cNvSpPr>
            <a:spLocks noChangeArrowheads="1"/>
          </p:cNvSpPr>
          <p:nvPr/>
        </p:nvSpPr>
        <p:spPr bwMode="auto">
          <a:xfrm>
            <a:off x="6288088" y="2257425"/>
            <a:ext cx="2413000" cy="1122363"/>
          </a:xfrm>
          <a:prstGeom prst="rect">
            <a:avLst/>
          </a:prstGeom>
          <a:noFill/>
          <a:ln w="9525">
            <a:solidFill>
              <a:schemeClr val="tx1"/>
            </a:solidFill>
            <a:miter lim="800000"/>
            <a:headEnd/>
            <a:tailEnd/>
          </a:ln>
        </p:spPr>
        <p:txBody>
          <a:bodyPr anchor="ctr"/>
          <a:lstStyle/>
          <a:p>
            <a:pPr algn="ctr" eaLnBrk="0" hangingPunct="0">
              <a:spcBef>
                <a:spcPct val="50000"/>
              </a:spcBef>
            </a:pPr>
            <a:r>
              <a:rPr lang="en-US" sz="1400"/>
              <a:t>Develop communication plan to ensure prices are perceived to be fair</a:t>
            </a:r>
          </a:p>
        </p:txBody>
      </p:sp>
      <p:sp>
        <p:nvSpPr>
          <p:cNvPr id="37898" name="Rectangle 14"/>
          <p:cNvSpPr>
            <a:spLocks noChangeArrowheads="1"/>
          </p:cNvSpPr>
          <p:nvPr/>
        </p:nvSpPr>
        <p:spPr bwMode="auto">
          <a:xfrm>
            <a:off x="6286500" y="3379788"/>
            <a:ext cx="2413000" cy="2882900"/>
          </a:xfrm>
          <a:prstGeom prst="rect">
            <a:avLst/>
          </a:prstGeom>
          <a:noFill/>
          <a:ln w="9525">
            <a:solidFill>
              <a:schemeClr val="tx1"/>
            </a:solidFill>
            <a:miter lim="800000"/>
            <a:headEnd/>
            <a:tailEnd/>
          </a:ln>
        </p:spPr>
        <p:txBody>
          <a:bodyPr tIns="228600"/>
          <a:lstStyle/>
          <a:p>
            <a:pPr algn="ctr" eaLnBrk="0" hangingPunct="0">
              <a:spcBef>
                <a:spcPct val="50000"/>
              </a:spcBef>
            </a:pPr>
            <a:r>
              <a:rPr lang="en-US" sz="1400"/>
              <a:t>Key Questions:</a:t>
            </a:r>
          </a:p>
          <a:p>
            <a:pPr eaLnBrk="0" hangingPunct="0">
              <a:spcBef>
                <a:spcPts val="600"/>
              </a:spcBef>
              <a:spcAft>
                <a:spcPts val="600"/>
              </a:spcAft>
              <a:buFont typeface="Arial" charset="0"/>
              <a:buChar char="•"/>
            </a:pPr>
            <a:r>
              <a:rPr lang="en-US"/>
              <a:t> </a:t>
            </a:r>
            <a:r>
              <a:rPr lang="en-US" sz="1300"/>
              <a:t>What is the best approach to communicate price changes to customers?</a:t>
            </a:r>
          </a:p>
          <a:p>
            <a:pPr eaLnBrk="0" hangingPunct="0">
              <a:spcBef>
                <a:spcPts val="600"/>
              </a:spcBef>
              <a:spcAft>
                <a:spcPts val="600"/>
              </a:spcAft>
              <a:buFont typeface="Arial" charset="0"/>
              <a:buChar char="•"/>
            </a:pPr>
            <a:r>
              <a:rPr lang="en-US" sz="1300"/>
              <a:t>What are the considerations for implementing significantly higher prices?</a:t>
            </a:r>
          </a:p>
        </p:txBody>
      </p:sp>
      <p:sp>
        <p:nvSpPr>
          <p:cNvPr id="37900"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3790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C1352DDC-B49D-4448-AB7D-C98B7CB6DF44}" type="slidenum">
              <a:rPr lang="en-US" sz="1400" b="0">
                <a:cs typeface="Arial" charset="0"/>
              </a:rPr>
              <a:pPr algn="r"/>
              <a:t>11</a:t>
            </a:fld>
            <a:endParaRPr lang="en-US" sz="1400" b="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06388" y="158750"/>
            <a:ext cx="8382000" cy="593725"/>
          </a:xfrm>
        </p:spPr>
        <p:txBody>
          <a:bodyPr/>
          <a:lstStyle/>
          <a:p>
            <a:r>
              <a:rPr lang="en-US" smtClean="0"/>
              <a:t>Defining Price Windows </a:t>
            </a:r>
          </a:p>
        </p:txBody>
      </p:sp>
      <p:pic>
        <p:nvPicPr>
          <p:cNvPr id="39938" name="Picture 13"/>
          <p:cNvPicPr>
            <a:picLocks noChangeAspect="1"/>
          </p:cNvPicPr>
          <p:nvPr/>
        </p:nvPicPr>
        <p:blipFill>
          <a:blip r:embed="rId3"/>
          <a:srcRect/>
          <a:stretch>
            <a:fillRect/>
          </a:stretch>
        </p:blipFill>
        <p:spPr bwMode="auto">
          <a:xfrm>
            <a:off x="998538" y="2794000"/>
            <a:ext cx="3082925" cy="2330450"/>
          </a:xfrm>
          <a:prstGeom prst="rect">
            <a:avLst/>
          </a:prstGeom>
          <a:noFill/>
          <a:ln w="9525">
            <a:noFill/>
            <a:miter lim="800000"/>
            <a:headEnd/>
            <a:tailEnd/>
          </a:ln>
        </p:spPr>
      </p:pic>
      <p:pic>
        <p:nvPicPr>
          <p:cNvPr id="39939" name="Picture 16"/>
          <p:cNvPicPr>
            <a:picLocks noChangeAspect="1"/>
          </p:cNvPicPr>
          <p:nvPr/>
        </p:nvPicPr>
        <p:blipFill>
          <a:blip r:embed="rId4"/>
          <a:srcRect/>
          <a:stretch>
            <a:fillRect/>
          </a:stretch>
        </p:blipFill>
        <p:spPr bwMode="auto">
          <a:xfrm>
            <a:off x="4743450" y="2794000"/>
            <a:ext cx="3511550" cy="2330450"/>
          </a:xfrm>
          <a:prstGeom prst="rect">
            <a:avLst/>
          </a:prstGeom>
          <a:noFill/>
          <a:ln w="9525">
            <a:noFill/>
            <a:miter lim="800000"/>
            <a:headEnd/>
            <a:tailEnd/>
          </a:ln>
        </p:spPr>
      </p:pic>
      <p:sp>
        <p:nvSpPr>
          <p:cNvPr id="39940" name="TextBox 3"/>
          <p:cNvSpPr txBox="1">
            <a:spLocks noChangeArrowheads="1"/>
          </p:cNvSpPr>
          <p:nvPr/>
        </p:nvSpPr>
        <p:spPr bwMode="auto">
          <a:xfrm>
            <a:off x="685800" y="1752600"/>
            <a:ext cx="3981450" cy="641350"/>
          </a:xfrm>
          <a:prstGeom prst="rect">
            <a:avLst/>
          </a:prstGeom>
          <a:noFill/>
          <a:ln w="9525">
            <a:noFill/>
            <a:miter lim="800000"/>
            <a:headEnd/>
            <a:tailEnd/>
          </a:ln>
        </p:spPr>
        <p:txBody>
          <a:bodyPr wrap="none">
            <a:spAutoFit/>
          </a:bodyPr>
          <a:lstStyle/>
          <a:p>
            <a:pPr eaLnBrk="0" hangingPunct="0"/>
            <a:r>
              <a:rPr lang="en-US"/>
              <a:t>Exhibit 6-2a:</a:t>
            </a:r>
          </a:p>
          <a:p>
            <a:pPr eaLnBrk="0" hangingPunct="0"/>
            <a:r>
              <a:rPr lang="en-US"/>
              <a:t>Positively Differentiated Offering</a:t>
            </a:r>
          </a:p>
        </p:txBody>
      </p:sp>
      <p:sp>
        <p:nvSpPr>
          <p:cNvPr id="39941" name="TextBox 3"/>
          <p:cNvSpPr txBox="1">
            <a:spLocks noChangeArrowheads="1"/>
          </p:cNvSpPr>
          <p:nvPr/>
        </p:nvSpPr>
        <p:spPr bwMode="auto">
          <a:xfrm>
            <a:off x="4724400" y="1828800"/>
            <a:ext cx="4097338" cy="641350"/>
          </a:xfrm>
          <a:prstGeom prst="rect">
            <a:avLst/>
          </a:prstGeom>
          <a:noFill/>
          <a:ln w="9525">
            <a:noFill/>
            <a:miter lim="800000"/>
            <a:headEnd/>
            <a:tailEnd/>
          </a:ln>
        </p:spPr>
        <p:txBody>
          <a:bodyPr wrap="none">
            <a:spAutoFit/>
          </a:bodyPr>
          <a:lstStyle/>
          <a:p>
            <a:pPr eaLnBrk="0" hangingPunct="0"/>
            <a:r>
              <a:rPr lang="en-US"/>
              <a:t>Exhibit 6-2b:</a:t>
            </a:r>
          </a:p>
          <a:p>
            <a:pPr eaLnBrk="0" hangingPunct="0"/>
            <a:r>
              <a:rPr lang="en-US"/>
              <a:t>Negatively Differentiated Offering</a:t>
            </a:r>
          </a:p>
        </p:txBody>
      </p:sp>
      <p:sp>
        <p:nvSpPr>
          <p:cNvPr id="39943"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39944"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D8D1132F-539A-4205-8D28-0004EFF8B4B5}" type="slidenum">
              <a:rPr lang="en-US" sz="1400" b="0">
                <a:cs typeface="Arial" charset="0"/>
              </a:rPr>
              <a:pPr algn="r"/>
              <a:t>12</a:t>
            </a:fld>
            <a:endParaRPr lang="en-US" sz="1400" b="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
          <p:cNvSpPr>
            <a:spLocks noGrp="1" noChangeArrowheads="1"/>
          </p:cNvSpPr>
          <p:nvPr>
            <p:ph type="title" idx="4294967295"/>
          </p:nvPr>
        </p:nvSpPr>
        <p:spPr>
          <a:xfrm>
            <a:off x="139700" y="0"/>
            <a:ext cx="8699500" cy="698500"/>
          </a:xfrm>
        </p:spPr>
        <p:txBody>
          <a:bodyPr lIns="91440" tIns="45720" rIns="91440" bIns="45720"/>
          <a:lstStyle/>
          <a:p>
            <a:r>
              <a:rPr lang="en-US" sz="2400" smtClean="0"/>
              <a:t>Three Generic Pricing Strategies</a:t>
            </a:r>
          </a:p>
        </p:txBody>
      </p:sp>
      <p:sp>
        <p:nvSpPr>
          <p:cNvPr id="41986" name="Rectangle 11"/>
          <p:cNvSpPr>
            <a:spLocks noGrp="1" noChangeArrowheads="1"/>
          </p:cNvSpPr>
          <p:nvPr>
            <p:ph type="body" idx="4294967295"/>
          </p:nvPr>
        </p:nvSpPr>
        <p:spPr/>
        <p:txBody>
          <a:bodyPr lIns="91440" rIns="91440"/>
          <a:lstStyle/>
          <a:p>
            <a:endParaRPr lang="en-US" smtClean="0"/>
          </a:p>
          <a:p>
            <a:r>
              <a:rPr lang="en-US" sz="2400" smtClean="0"/>
              <a:t>Skim</a:t>
            </a:r>
          </a:p>
          <a:p>
            <a:endParaRPr lang="en-US" sz="2400" smtClean="0"/>
          </a:p>
          <a:p>
            <a:r>
              <a:rPr lang="en-US" sz="2400" smtClean="0"/>
              <a:t>Penetration</a:t>
            </a:r>
          </a:p>
          <a:p>
            <a:endParaRPr lang="en-US" sz="2400" smtClean="0"/>
          </a:p>
          <a:p>
            <a:r>
              <a:rPr lang="en-US" sz="2400" smtClean="0"/>
              <a:t>Neutral</a:t>
            </a:r>
          </a:p>
          <a:p>
            <a:endParaRPr lang="en-US" sz="2400" smtClean="0"/>
          </a:p>
        </p:txBody>
      </p:sp>
      <p:sp>
        <p:nvSpPr>
          <p:cNvPr id="41988"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41989" name="TextBox 8"/>
          <p:cNvSpPr txBox="1">
            <a:spLocks noChangeArrowheads="1"/>
          </p:cNvSpPr>
          <p:nvPr/>
        </p:nvSpPr>
        <p:spPr bwMode="auto">
          <a:xfrm>
            <a:off x="3200400" y="67056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41990"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3166B6DC-564C-4044-BBF5-12B63D416DF6}" type="slidenum">
              <a:rPr lang="en-US" sz="1400" b="0">
                <a:cs typeface="Arial" charset="0"/>
              </a:rPr>
              <a:pPr algn="r"/>
              <a:t>13</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488950" y="1219200"/>
            <a:ext cx="2303463"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Price Skimming</a:t>
            </a:r>
          </a:p>
        </p:txBody>
      </p:sp>
      <p:sp>
        <p:nvSpPr>
          <p:cNvPr id="59395" name="Text Box 4"/>
          <p:cNvSpPr txBox="1">
            <a:spLocks noChangeArrowheads="1"/>
          </p:cNvSpPr>
          <p:nvPr/>
        </p:nvSpPr>
        <p:spPr bwMode="auto">
          <a:xfrm>
            <a:off x="381000" y="2133600"/>
            <a:ext cx="8502650" cy="2835275"/>
          </a:xfrm>
          <a:prstGeom prst="rect">
            <a:avLst/>
          </a:prstGeom>
          <a:noFill/>
          <a:ln w="9525">
            <a:noFill/>
            <a:miter lim="800000"/>
            <a:headEnd/>
            <a:tailEnd/>
          </a:ln>
        </p:spPr>
        <p:txBody>
          <a:bodyPr wrap="none">
            <a:spAutoFit/>
          </a:bodyPr>
          <a:lstStyle/>
          <a:p>
            <a:r>
              <a:rPr lang="en-US" sz="2000" b="0">
                <a:latin typeface="Arial" charset="0"/>
                <a:ea typeface="MS PGothic" pitchFamily="34" charset="-128"/>
              </a:rPr>
              <a:t>Price skimming attempts to capture high margins at the expense of high</a:t>
            </a:r>
            <a:br>
              <a:rPr lang="en-US" sz="2000" b="0">
                <a:latin typeface="Arial" charset="0"/>
                <a:ea typeface="MS PGothic" pitchFamily="34" charset="-128"/>
              </a:rPr>
            </a:br>
            <a:r>
              <a:rPr lang="en-US" sz="2000" b="0">
                <a:latin typeface="Arial" charset="0"/>
                <a:ea typeface="MS PGothic" pitchFamily="34" charset="-128"/>
              </a:rPr>
              <a:t>      sales volume.</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Prices are high relative to what the “middle market” would be typically</a:t>
            </a:r>
            <a:br>
              <a:rPr lang="en-US" sz="2000" b="0">
                <a:latin typeface="Arial" charset="0"/>
                <a:ea typeface="MS PGothic" pitchFamily="34" charset="-128"/>
              </a:rPr>
            </a:br>
            <a:r>
              <a:rPr lang="en-US" sz="2000" b="0">
                <a:latin typeface="Arial" charset="0"/>
                <a:ea typeface="MS PGothic" pitchFamily="34" charset="-128"/>
              </a:rPr>
              <a:t>      willing to pay.</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A price skimming strategy is only viable when the profit from selling to the</a:t>
            </a:r>
            <a:br>
              <a:rPr lang="en-US" sz="2000" b="0">
                <a:latin typeface="Arial" charset="0"/>
                <a:ea typeface="MS PGothic" pitchFamily="34" charset="-128"/>
              </a:rPr>
            </a:br>
            <a:r>
              <a:rPr lang="en-US" sz="2000" b="0">
                <a:latin typeface="Arial" charset="0"/>
                <a:ea typeface="MS PGothic" pitchFamily="34" charset="-128"/>
              </a:rPr>
              <a:t>      price-insensitive segment exceeds the sales foregone from selling to a</a:t>
            </a:r>
            <a:br>
              <a:rPr lang="en-US" sz="2000" b="0">
                <a:latin typeface="Arial" charset="0"/>
                <a:ea typeface="MS PGothic" pitchFamily="34" charset="-128"/>
              </a:rPr>
            </a:br>
            <a:r>
              <a:rPr lang="en-US" sz="2000" b="0">
                <a:latin typeface="Arial" charset="0"/>
                <a:ea typeface="MS PGothic" pitchFamily="34" charset="-128"/>
              </a:rPr>
              <a:t>      larger market at a lower price</a:t>
            </a:r>
            <a:r>
              <a:rPr lang="en-US" sz="2000" b="0">
                <a:latin typeface="Corbel" pitchFamily="34" charset="0"/>
                <a:ea typeface="MS PGothic" pitchFamily="34" charset="-128"/>
              </a:rPr>
              <a:t>.</a:t>
            </a:r>
          </a:p>
        </p:txBody>
      </p:sp>
      <p:sp>
        <p:nvSpPr>
          <p:cNvPr id="59396" name="Rectangle 5"/>
          <p:cNvSpPr>
            <a:spLocks noChangeArrowheads="1"/>
          </p:cNvSpPr>
          <p:nvPr/>
        </p:nvSpPr>
        <p:spPr bwMode="auto">
          <a:xfrm>
            <a:off x="-381000" y="2286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59398"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2A9D0F1C-F53F-4A14-8AD7-61AB6B767944}" type="slidenum">
              <a:rPr lang="en-US" sz="1400" b="0">
                <a:cs typeface="Arial" charset="0"/>
              </a:rPr>
              <a:pPr algn="r"/>
              <a:t>14</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3"/>
          <p:cNvSpPr txBox="1">
            <a:spLocks noChangeArrowheads="1"/>
          </p:cNvSpPr>
          <p:nvPr/>
        </p:nvSpPr>
        <p:spPr bwMode="auto">
          <a:xfrm>
            <a:off x="228600" y="1143000"/>
            <a:ext cx="2303463"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Price Skimming</a:t>
            </a:r>
          </a:p>
        </p:txBody>
      </p:sp>
      <p:sp>
        <p:nvSpPr>
          <p:cNvPr id="60419" name="Text Box 4"/>
          <p:cNvSpPr txBox="1">
            <a:spLocks noChangeArrowheads="1"/>
          </p:cNvSpPr>
          <p:nvPr/>
        </p:nvSpPr>
        <p:spPr bwMode="auto">
          <a:xfrm>
            <a:off x="190500" y="1752600"/>
            <a:ext cx="8953500" cy="4054475"/>
          </a:xfrm>
          <a:prstGeom prst="rect">
            <a:avLst/>
          </a:prstGeom>
          <a:noFill/>
          <a:ln w="9525">
            <a:noFill/>
            <a:miter lim="800000"/>
            <a:headEnd/>
            <a:tailEnd/>
          </a:ln>
        </p:spPr>
        <p:txBody>
          <a:bodyPr wrap="none">
            <a:spAutoFit/>
          </a:bodyPr>
          <a:lstStyle/>
          <a:p>
            <a:pPr>
              <a:buFont typeface="Wingdings" pitchFamily="2" charset="2"/>
              <a:buNone/>
            </a:pPr>
            <a:r>
              <a:rPr lang="en-US" sz="2000">
                <a:solidFill>
                  <a:srgbClr val="002060"/>
                </a:solidFill>
                <a:latin typeface="Arial" charset="0"/>
                <a:ea typeface="MS PGothic" pitchFamily="34" charset="-128"/>
              </a:rPr>
              <a:t>Consumers</a:t>
            </a:r>
            <a:r>
              <a:rPr lang="en-US" sz="2000" b="0">
                <a:latin typeface="Arial" charset="0"/>
                <a:ea typeface="MS PGothic" pitchFamily="34" charset="-128"/>
              </a:rPr>
              <a:t> – Consumers purchasing products that are priced using a</a:t>
            </a:r>
            <a:br>
              <a:rPr lang="en-US" sz="2000" b="0">
                <a:latin typeface="Arial" charset="0"/>
                <a:ea typeface="MS PGothic" pitchFamily="34" charset="-128"/>
              </a:rPr>
            </a:br>
            <a:r>
              <a:rPr lang="en-US" sz="2000" b="0">
                <a:latin typeface="Arial" charset="0"/>
                <a:ea typeface="MS PGothic" pitchFamily="34" charset="-128"/>
              </a:rPr>
              <a:t>skimming strategy are generally __________ due to some ___________</a:t>
            </a:r>
            <a:br>
              <a:rPr lang="en-US" sz="2000" b="0">
                <a:latin typeface="Arial" charset="0"/>
                <a:ea typeface="MS PGothic" pitchFamily="34" charset="-128"/>
              </a:rPr>
            </a:br>
            <a:r>
              <a:rPr lang="en-US" sz="2000" b="0">
                <a:latin typeface="Arial" charset="0"/>
                <a:ea typeface="MS PGothic" pitchFamily="34" charset="-128"/>
              </a:rPr>
              <a:t>feature of the product or the context in which the product will be consumed.</a:t>
            </a:r>
          </a:p>
          <a:p>
            <a:pPr>
              <a:buFont typeface="Wingdings" pitchFamily="2" charset="2"/>
              <a:buNone/>
            </a:pPr>
            <a:endParaRPr lang="en-US" sz="2000" b="0">
              <a:latin typeface="Arial" charset="0"/>
              <a:ea typeface="MS PGothic" pitchFamily="34" charset="-128"/>
            </a:endParaRPr>
          </a:p>
          <a:p>
            <a:pPr>
              <a:buFont typeface="Wingdings" pitchFamily="2" charset="2"/>
              <a:buNone/>
            </a:pPr>
            <a:r>
              <a:rPr lang="en-US" sz="2000">
                <a:solidFill>
                  <a:srgbClr val="002060"/>
                </a:solidFill>
                <a:latin typeface="Arial" charset="0"/>
                <a:ea typeface="MS PGothic" pitchFamily="34" charset="-128"/>
              </a:rPr>
              <a:t>Costs</a:t>
            </a:r>
            <a:r>
              <a:rPr lang="en-US" sz="2000" b="0">
                <a:latin typeface="Arial" charset="0"/>
                <a:ea typeface="MS PGothic" pitchFamily="34" charset="-128"/>
              </a:rPr>
              <a:t> – When incremental cost represent a large share of a product’s price,</a:t>
            </a:r>
            <a:br>
              <a:rPr lang="en-US" sz="2000" b="0">
                <a:latin typeface="Arial" charset="0"/>
                <a:ea typeface="MS PGothic" pitchFamily="34" charset="-128"/>
              </a:rPr>
            </a:br>
            <a:r>
              <a:rPr lang="en-US" sz="2000" b="0">
                <a:latin typeface="Arial" charset="0"/>
                <a:ea typeface="MS PGothic" pitchFamily="34" charset="-128"/>
              </a:rPr>
              <a:t>then a small increase in price will result in a large percentage increase in the</a:t>
            </a:r>
            <a:br>
              <a:rPr lang="en-US" sz="2000" b="0">
                <a:latin typeface="Arial" charset="0"/>
                <a:ea typeface="MS PGothic" pitchFamily="34" charset="-128"/>
              </a:rPr>
            </a:br>
            <a:r>
              <a:rPr lang="en-US" sz="2000" b="0">
                <a:latin typeface="Arial" charset="0"/>
                <a:ea typeface="MS PGothic" pitchFamily="34" charset="-128"/>
              </a:rPr>
              <a:t>contribution margin. If variable costs are 90% of a product’s price, increasing</a:t>
            </a:r>
            <a:br>
              <a:rPr lang="en-US" sz="2000" b="0">
                <a:latin typeface="Arial" charset="0"/>
                <a:ea typeface="MS PGothic" pitchFamily="34" charset="-128"/>
              </a:rPr>
            </a:br>
            <a:r>
              <a:rPr lang="en-US" sz="2000" b="0">
                <a:latin typeface="Arial" charset="0"/>
                <a:ea typeface="MS PGothic" pitchFamily="34" charset="-128"/>
              </a:rPr>
              <a:t>price by 15% would make a product more profitable as long as unit sales do</a:t>
            </a:r>
            <a:br>
              <a:rPr lang="en-US" sz="2000" b="0">
                <a:latin typeface="Arial" charset="0"/>
                <a:ea typeface="MS PGothic" pitchFamily="34" charset="-128"/>
              </a:rPr>
            </a:br>
            <a:r>
              <a:rPr lang="en-US" sz="2000" b="0">
                <a:latin typeface="Arial" charset="0"/>
                <a:ea typeface="MS PGothic" pitchFamily="34" charset="-128"/>
              </a:rPr>
              <a:t>not decrease by more than 60%.</a:t>
            </a:r>
          </a:p>
          <a:p>
            <a:pPr>
              <a:buFont typeface="Wingdings" pitchFamily="2" charset="2"/>
              <a:buNone/>
            </a:pPr>
            <a:endParaRPr lang="en-US" sz="2000" b="0">
              <a:latin typeface="Arial" charset="0"/>
              <a:ea typeface="MS PGothic" pitchFamily="34" charset="-128"/>
            </a:endParaRPr>
          </a:p>
          <a:p>
            <a:pPr>
              <a:buFont typeface="Wingdings" pitchFamily="2" charset="2"/>
              <a:buNone/>
            </a:pPr>
            <a:r>
              <a:rPr lang="en-US" sz="2000">
                <a:solidFill>
                  <a:srgbClr val="002060"/>
                </a:solidFill>
                <a:latin typeface="Arial" charset="0"/>
                <a:ea typeface="MS PGothic" pitchFamily="34" charset="-128"/>
              </a:rPr>
              <a:t>Competition</a:t>
            </a:r>
            <a:r>
              <a:rPr lang="en-US" sz="2000" b="0">
                <a:latin typeface="Arial" charset="0"/>
                <a:ea typeface="MS PGothic" pitchFamily="34" charset="-128"/>
              </a:rPr>
              <a:t> – Skimming usually requires certain _____________________</a:t>
            </a:r>
            <a:br>
              <a:rPr lang="en-US" sz="2000" b="0">
                <a:latin typeface="Arial" charset="0"/>
                <a:ea typeface="MS PGothic" pitchFamily="34" charset="-128"/>
              </a:rPr>
            </a:br>
            <a:r>
              <a:rPr lang="en-US" sz="2000" b="0">
                <a:latin typeface="Arial" charset="0"/>
                <a:ea typeface="MS PGothic" pitchFamily="34" charset="-128"/>
              </a:rPr>
              <a:t>Protection includes copyrights, patents, brand reputation (trademarks), access</a:t>
            </a:r>
            <a:br>
              <a:rPr lang="en-US" sz="2000" b="0">
                <a:latin typeface="Arial" charset="0"/>
                <a:ea typeface="MS PGothic" pitchFamily="34" charset="-128"/>
              </a:rPr>
            </a:br>
            <a:r>
              <a:rPr lang="en-US" sz="2000" b="0">
                <a:latin typeface="Arial" charset="0"/>
                <a:ea typeface="MS PGothic" pitchFamily="34" charset="-128"/>
              </a:rPr>
              <a:t>to scarce resources, preemption of the best distribution channel, and image.</a:t>
            </a:r>
          </a:p>
        </p:txBody>
      </p:sp>
      <p:sp>
        <p:nvSpPr>
          <p:cNvPr id="60421" name="Rectangle 5"/>
          <p:cNvSpPr>
            <a:spLocks noChangeArrowheads="1"/>
          </p:cNvSpPr>
          <p:nvPr/>
        </p:nvSpPr>
        <p:spPr bwMode="auto">
          <a:xfrm>
            <a:off x="228600" y="2286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60422"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0423"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873A8F3E-0EB8-46FB-B7E2-18E9F84FA7CF}" type="slidenum">
              <a:rPr lang="en-US" sz="1400" b="0">
                <a:cs typeface="Arial" charset="0"/>
              </a:rPr>
              <a:pPr algn="r"/>
              <a:t>15</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3"/>
          <p:cNvSpPr txBox="1">
            <a:spLocks noChangeArrowheads="1"/>
          </p:cNvSpPr>
          <p:nvPr/>
        </p:nvSpPr>
        <p:spPr bwMode="auto">
          <a:xfrm>
            <a:off x="473075" y="1373188"/>
            <a:ext cx="3830638"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Sequential Price Skimming</a:t>
            </a:r>
          </a:p>
        </p:txBody>
      </p:sp>
      <p:sp>
        <p:nvSpPr>
          <p:cNvPr id="61443" name="Text Box 4"/>
          <p:cNvSpPr txBox="1">
            <a:spLocks noChangeArrowheads="1"/>
          </p:cNvSpPr>
          <p:nvPr/>
        </p:nvSpPr>
        <p:spPr bwMode="auto">
          <a:xfrm>
            <a:off x="549275" y="2057400"/>
            <a:ext cx="8620125" cy="3749675"/>
          </a:xfrm>
          <a:prstGeom prst="rect">
            <a:avLst/>
          </a:prstGeom>
          <a:noFill/>
          <a:ln w="9525">
            <a:noFill/>
            <a:miter lim="800000"/>
            <a:headEnd/>
            <a:tailEnd/>
          </a:ln>
        </p:spPr>
        <p:txBody>
          <a:bodyPr wrap="none">
            <a:spAutoFit/>
          </a:bodyPr>
          <a:lstStyle/>
          <a:p>
            <a:r>
              <a:rPr lang="en-US" sz="2000" b="0">
                <a:latin typeface="Arial" charset="0"/>
                <a:ea typeface="MS PGothic" pitchFamily="34" charset="-128"/>
              </a:rPr>
              <a:t>Sequential price skimming begins with a price that attracts the __________</a:t>
            </a:r>
          </a:p>
          <a:p>
            <a:r>
              <a:rPr lang="en-US" sz="2000" b="0">
                <a:latin typeface="Arial" charset="0"/>
                <a:ea typeface="MS PGothic" pitchFamily="34" charset="-128"/>
              </a:rPr>
              <a:t> consumers first. After the company has “skimmed” the</a:t>
            </a:r>
            <a:br>
              <a:rPr lang="en-US" sz="2000" b="0">
                <a:latin typeface="Arial" charset="0"/>
                <a:ea typeface="MS PGothic" pitchFamily="34" charset="-128"/>
              </a:rPr>
            </a:br>
            <a:r>
              <a:rPr lang="en-US" sz="2000" b="0">
                <a:latin typeface="Arial" charset="0"/>
                <a:ea typeface="MS PGothic" pitchFamily="34" charset="-128"/>
              </a:rPr>
              <a:t>      top level of consumers, the company will then reduce the price just low</a:t>
            </a:r>
            <a:br>
              <a:rPr lang="en-US" sz="2000" b="0">
                <a:latin typeface="Arial" charset="0"/>
                <a:ea typeface="MS PGothic" pitchFamily="34" charset="-128"/>
              </a:rPr>
            </a:br>
            <a:r>
              <a:rPr lang="en-US" sz="2000" b="0">
                <a:latin typeface="Arial" charset="0"/>
                <a:ea typeface="MS PGothic" pitchFamily="34" charset="-128"/>
              </a:rPr>
              <a:t>      enough to sell to the next most lucrative segment. The company</a:t>
            </a:r>
            <a:br>
              <a:rPr lang="en-US" sz="2000" b="0">
                <a:latin typeface="Arial" charset="0"/>
                <a:ea typeface="MS PGothic" pitchFamily="34" charset="-128"/>
              </a:rPr>
            </a:br>
            <a:r>
              <a:rPr lang="en-US" sz="2000" b="0">
                <a:latin typeface="Arial" charset="0"/>
                <a:ea typeface="MS PGothic" pitchFamily="34" charset="-128"/>
              </a:rPr>
              <a:t>      continues this process until all skimming opportunities have been</a:t>
            </a:r>
            <a:br>
              <a:rPr lang="en-US" sz="2000" b="0">
                <a:latin typeface="Arial" charset="0"/>
                <a:ea typeface="MS PGothic" pitchFamily="34" charset="-128"/>
              </a:rPr>
            </a:br>
            <a:r>
              <a:rPr lang="en-US" sz="2000" b="0">
                <a:latin typeface="Arial" charset="0"/>
                <a:ea typeface="MS PGothic" pitchFamily="34" charset="-128"/>
              </a:rPr>
              <a:t>      exhausted.</a:t>
            </a:r>
          </a:p>
          <a:p>
            <a:endParaRPr lang="en-US" sz="2000" b="0">
              <a:latin typeface="Arial" charset="0"/>
              <a:ea typeface="MS PGothic" pitchFamily="34" charset="-128"/>
            </a:endParaRPr>
          </a:p>
          <a:p>
            <a:r>
              <a:rPr lang="en-US" sz="2000" b="0">
                <a:latin typeface="Arial" charset="0"/>
                <a:ea typeface="MS PGothic" pitchFamily="34" charset="-128"/>
              </a:rPr>
              <a:t>Sequential price skimming is often used for introducing durable and</a:t>
            </a:r>
            <a:br>
              <a:rPr lang="en-US" sz="2000" b="0">
                <a:latin typeface="Arial" charset="0"/>
                <a:ea typeface="MS PGothic" pitchFamily="34" charset="-128"/>
              </a:rPr>
            </a:br>
            <a:r>
              <a:rPr lang="en-US" sz="2000" b="0">
                <a:latin typeface="Arial" charset="0"/>
                <a:ea typeface="MS PGothic" pitchFamily="34" charset="-128"/>
              </a:rPr>
              <a:t>      nondurable products to the market. Companies may use the strategy to</a:t>
            </a:r>
            <a:br>
              <a:rPr lang="en-US" sz="2000" b="0">
                <a:latin typeface="Arial" charset="0"/>
                <a:ea typeface="MS PGothic" pitchFamily="34" charset="-128"/>
              </a:rPr>
            </a:br>
            <a:r>
              <a:rPr lang="en-US" sz="2000" b="0">
                <a:latin typeface="Arial" charset="0"/>
                <a:ea typeface="MS PGothic" pitchFamily="34" charset="-128"/>
              </a:rPr>
              <a:t>      ramp up capacity or build selective markets in a strategic order (most</a:t>
            </a:r>
            <a:br>
              <a:rPr lang="en-US" sz="2000" b="0">
                <a:latin typeface="Arial" charset="0"/>
                <a:ea typeface="MS PGothic" pitchFamily="34" charset="-128"/>
              </a:rPr>
            </a:br>
            <a:r>
              <a:rPr lang="en-US" sz="2000" b="0">
                <a:latin typeface="Arial" charset="0"/>
                <a:ea typeface="MS PGothic" pitchFamily="34" charset="-128"/>
              </a:rPr>
              <a:t>      lucrative first). For example, personal computer chips produced by Intel</a:t>
            </a:r>
            <a:br>
              <a:rPr lang="en-US" sz="2000" b="0">
                <a:latin typeface="Arial" charset="0"/>
                <a:ea typeface="MS PGothic" pitchFamily="34" charset="-128"/>
              </a:rPr>
            </a:br>
            <a:r>
              <a:rPr lang="en-US" sz="2000" b="0">
                <a:latin typeface="Arial" charset="0"/>
                <a:ea typeface="MS PGothic" pitchFamily="34" charset="-128"/>
              </a:rPr>
              <a:t>      are priced using a sequential price skimming strategy.</a:t>
            </a:r>
          </a:p>
        </p:txBody>
      </p:sp>
      <p:sp>
        <p:nvSpPr>
          <p:cNvPr id="61445" name="Rectangle 5"/>
          <p:cNvSpPr>
            <a:spLocks noChangeArrowheads="1"/>
          </p:cNvSpPr>
          <p:nvPr/>
        </p:nvSpPr>
        <p:spPr bwMode="auto">
          <a:xfrm>
            <a:off x="228600" y="2286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61446"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1447"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B2EA76D5-11FD-4B03-8BBC-72BE336B6869}" type="slidenum">
              <a:rPr lang="en-US" sz="1400" b="0">
                <a:cs typeface="Arial" charset="0"/>
              </a:rPr>
              <a:pPr algn="r"/>
              <a:t>16</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3"/>
          <p:cNvSpPr txBox="1">
            <a:spLocks noChangeArrowheads="1"/>
          </p:cNvSpPr>
          <p:nvPr/>
        </p:nvSpPr>
        <p:spPr bwMode="auto">
          <a:xfrm>
            <a:off x="625475" y="1295400"/>
            <a:ext cx="2762250"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Penetration Pricing</a:t>
            </a:r>
          </a:p>
        </p:txBody>
      </p:sp>
      <p:sp>
        <p:nvSpPr>
          <p:cNvPr id="62467" name="Text Box 4"/>
          <p:cNvSpPr txBox="1">
            <a:spLocks noChangeArrowheads="1"/>
          </p:cNvSpPr>
          <p:nvPr/>
        </p:nvSpPr>
        <p:spPr bwMode="auto">
          <a:xfrm>
            <a:off x="561975" y="2057400"/>
            <a:ext cx="8582025" cy="3140075"/>
          </a:xfrm>
          <a:prstGeom prst="rect">
            <a:avLst/>
          </a:prstGeom>
          <a:noFill/>
          <a:ln w="9525">
            <a:noFill/>
            <a:miter lim="800000"/>
            <a:headEnd/>
            <a:tailEnd/>
          </a:ln>
        </p:spPr>
        <p:txBody>
          <a:bodyPr wrap="none">
            <a:spAutoFit/>
          </a:bodyPr>
          <a:lstStyle/>
          <a:p>
            <a:r>
              <a:rPr lang="en-US" sz="2000" b="0">
                <a:latin typeface="Arial" charset="0"/>
                <a:ea typeface="MS PGothic" pitchFamily="34" charset="-128"/>
              </a:rPr>
              <a:t>Penetration pricing involves setting price far enough below economic value</a:t>
            </a:r>
            <a:br>
              <a:rPr lang="en-US" sz="2000" b="0">
                <a:latin typeface="Arial" charset="0"/>
                <a:ea typeface="MS PGothic" pitchFamily="34" charset="-128"/>
              </a:rPr>
            </a:br>
            <a:r>
              <a:rPr lang="en-US" sz="2000" b="0">
                <a:latin typeface="Arial" charset="0"/>
                <a:ea typeface="MS PGothic" pitchFamily="34" charset="-128"/>
              </a:rPr>
              <a:t>      (</a:t>
            </a:r>
            <a:r>
              <a:rPr lang="en-US" sz="2000" b="0" i="1">
                <a:latin typeface="Arial" charset="0"/>
                <a:ea typeface="MS PGothic" pitchFamily="34" charset="-128"/>
              </a:rPr>
              <a:t>not necessarily below economic cost!</a:t>
            </a:r>
            <a:r>
              <a:rPr lang="en-US" sz="2000" b="0">
                <a:latin typeface="Arial" charset="0"/>
                <a:ea typeface="MS PGothic" pitchFamily="34" charset="-128"/>
              </a:rPr>
              <a:t>) to attract and hold a large base</a:t>
            </a:r>
            <a:br>
              <a:rPr lang="en-US" sz="2000" b="0">
                <a:latin typeface="Arial" charset="0"/>
                <a:ea typeface="MS PGothic" pitchFamily="34" charset="-128"/>
              </a:rPr>
            </a:br>
            <a:r>
              <a:rPr lang="en-US" sz="2000" b="0">
                <a:latin typeface="Arial" charset="0"/>
                <a:ea typeface="MS PGothic" pitchFamily="34" charset="-128"/>
              </a:rPr>
              <a:t>      of consumers.</a:t>
            </a:r>
          </a:p>
          <a:p>
            <a:endParaRPr lang="en-US" sz="2000" b="0">
              <a:latin typeface="Arial" charset="0"/>
              <a:ea typeface="MS PGothic" pitchFamily="34" charset="-128"/>
            </a:endParaRPr>
          </a:p>
          <a:p>
            <a:r>
              <a:rPr lang="en-US" sz="2000" b="0">
                <a:latin typeface="Arial" charset="0"/>
                <a:ea typeface="MS PGothic" pitchFamily="34" charset="-128"/>
              </a:rPr>
              <a:t>Penetration pricing is designed to ______________ at the expense of</a:t>
            </a:r>
            <a:br>
              <a:rPr lang="en-US" sz="2000" b="0">
                <a:latin typeface="Arial" charset="0"/>
                <a:ea typeface="MS PGothic" pitchFamily="34" charset="-128"/>
              </a:rPr>
            </a:br>
            <a:r>
              <a:rPr lang="en-US" sz="2000" b="0">
                <a:latin typeface="Arial" charset="0"/>
                <a:ea typeface="MS PGothic" pitchFamily="34" charset="-128"/>
              </a:rPr>
              <a:t>      higher margins.</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Penetration pricing does not necessarily mean the product is “cheap.” The</a:t>
            </a:r>
            <a:br>
              <a:rPr lang="en-US" sz="2000" b="0">
                <a:latin typeface="Arial" charset="0"/>
                <a:ea typeface="MS PGothic" pitchFamily="34" charset="-128"/>
              </a:rPr>
            </a:br>
            <a:r>
              <a:rPr lang="en-US" sz="2000" b="0">
                <a:latin typeface="Arial" charset="0"/>
                <a:ea typeface="MS PGothic" pitchFamily="34" charset="-128"/>
              </a:rPr>
              <a:t>      price is low relative to the economic value that consumers attach to</a:t>
            </a:r>
            <a:br>
              <a:rPr lang="en-US" sz="2000" b="0">
                <a:latin typeface="Arial" charset="0"/>
                <a:ea typeface="MS PGothic" pitchFamily="34" charset="-128"/>
              </a:rPr>
            </a:br>
            <a:r>
              <a:rPr lang="en-US" sz="2000" b="0">
                <a:latin typeface="Arial" charset="0"/>
                <a:ea typeface="MS PGothic" pitchFamily="34" charset="-128"/>
              </a:rPr>
              <a:t>      the product.</a:t>
            </a:r>
          </a:p>
        </p:txBody>
      </p:sp>
      <p:sp>
        <p:nvSpPr>
          <p:cNvPr id="62469" name="Rectangle 5"/>
          <p:cNvSpPr>
            <a:spLocks noChangeArrowheads="1"/>
          </p:cNvSpPr>
          <p:nvPr/>
        </p:nvSpPr>
        <p:spPr bwMode="auto">
          <a:xfrm>
            <a:off x="-304800" y="2286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62470"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247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5A55624C-525A-4FB4-B72E-FB62E24A03DD}" type="slidenum">
              <a:rPr lang="en-US" sz="1400" b="0">
                <a:cs typeface="Arial" charset="0"/>
              </a:rPr>
              <a:pPr algn="r"/>
              <a:t>17</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228600"/>
            <a:ext cx="5718175" cy="457200"/>
          </a:xfrm>
          <a:prstGeom prst="rect">
            <a:avLst/>
          </a:prstGeom>
          <a:noFill/>
          <a:ln w="9525">
            <a:noFill/>
            <a:miter lim="800000"/>
            <a:headEnd/>
            <a:tailEnd/>
          </a:ln>
        </p:spPr>
        <p:txBody>
          <a:bodyPr wrap="none">
            <a:spAutoFit/>
          </a:bodyPr>
          <a:lstStyle/>
          <a:p>
            <a:pPr algn="ctr"/>
            <a:r>
              <a:rPr lang="en-US" sz="2400">
                <a:latin typeface="Arial" charset="0"/>
                <a:ea typeface="MS PGothic" pitchFamily="34" charset="-128"/>
              </a:rPr>
              <a:t>Penetration Pricing with Loss Leaders</a:t>
            </a:r>
          </a:p>
        </p:txBody>
      </p:sp>
      <p:sp>
        <p:nvSpPr>
          <p:cNvPr id="63491" name="Text Box 3"/>
          <p:cNvSpPr txBox="1">
            <a:spLocks noChangeArrowheads="1"/>
          </p:cNvSpPr>
          <p:nvPr/>
        </p:nvSpPr>
        <p:spPr bwMode="auto">
          <a:xfrm>
            <a:off x="576263" y="1295400"/>
            <a:ext cx="8567737" cy="4054475"/>
          </a:xfrm>
          <a:prstGeom prst="rect">
            <a:avLst/>
          </a:prstGeom>
          <a:noFill/>
          <a:ln w="9525">
            <a:noFill/>
            <a:miter lim="800000"/>
            <a:headEnd/>
            <a:tailEnd/>
          </a:ln>
        </p:spPr>
        <p:txBody>
          <a:bodyPr wrap="none">
            <a:spAutoFit/>
          </a:bodyPr>
          <a:lstStyle/>
          <a:p>
            <a:r>
              <a:rPr lang="en-US" sz="2000" b="0">
                <a:latin typeface="Arial" charset="0"/>
                <a:ea typeface="MS PGothic" pitchFamily="34" charset="-128"/>
              </a:rPr>
              <a:t>A loss leader is a product that is priced and sold below its variable as an</a:t>
            </a:r>
            <a:br>
              <a:rPr lang="en-US" sz="2000" b="0">
                <a:latin typeface="Arial" charset="0"/>
                <a:ea typeface="MS PGothic" pitchFamily="34" charset="-128"/>
              </a:rPr>
            </a:br>
            <a:r>
              <a:rPr lang="en-US" sz="2000" b="0">
                <a:latin typeface="Arial" charset="0"/>
                <a:ea typeface="MS PGothic" pitchFamily="34" charset="-128"/>
              </a:rPr>
              <a:t>      incentive to attract customers to increase sales of other goods/services</a:t>
            </a:r>
            <a:br>
              <a:rPr lang="en-US" sz="2000" b="0">
                <a:latin typeface="Arial" charset="0"/>
                <a:ea typeface="MS PGothic" pitchFamily="34" charset="-128"/>
              </a:rPr>
            </a:br>
            <a:r>
              <a:rPr lang="en-US" sz="2000" b="0">
                <a:latin typeface="Arial" charset="0"/>
                <a:ea typeface="MS PGothic" pitchFamily="34" charset="-128"/>
              </a:rPr>
              <a:t>      in the product line.</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Loss leaders only are effective when products in a product line are</a:t>
            </a:r>
          </a:p>
          <a:p>
            <a:r>
              <a:rPr lang="en-US" sz="2000" b="0">
                <a:latin typeface="Arial" charset="0"/>
                <a:ea typeface="MS PGothic" pitchFamily="34" charset="-128"/>
              </a:rPr>
              <a:t>_____________.</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Loss leaders can be priced so low that they have a negative unadjusted</a:t>
            </a:r>
            <a:br>
              <a:rPr lang="en-US" sz="2000" b="0">
                <a:latin typeface="Arial" charset="0"/>
                <a:ea typeface="MS PGothic" pitchFamily="34" charset="-128"/>
              </a:rPr>
            </a:br>
            <a:r>
              <a:rPr lang="en-US" sz="2000" b="0">
                <a:latin typeface="Arial" charset="0"/>
                <a:ea typeface="MS PGothic" pitchFamily="34" charset="-128"/>
              </a:rPr>
              <a:t>      contribution margin. However, sales in complementary products can</a:t>
            </a:r>
            <a:br>
              <a:rPr lang="en-US" sz="2000" b="0">
                <a:latin typeface="Arial" charset="0"/>
                <a:ea typeface="MS PGothic" pitchFamily="34" charset="-128"/>
              </a:rPr>
            </a:br>
            <a:r>
              <a:rPr lang="en-US" sz="2000" b="0">
                <a:latin typeface="Arial" charset="0"/>
                <a:ea typeface="MS PGothic" pitchFamily="34" charset="-128"/>
              </a:rPr>
              <a:t>      more than off-set the negative contribution margin of the loss leader.</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Usually, the best loss leaders are goods/services that are purchased</a:t>
            </a:r>
            <a:br>
              <a:rPr lang="en-US" sz="2000" b="0">
                <a:latin typeface="Arial" charset="0"/>
                <a:ea typeface="MS PGothic" pitchFamily="34" charset="-128"/>
              </a:rPr>
            </a:br>
            <a:r>
              <a:rPr lang="en-US" sz="2000" b="0">
                <a:latin typeface="Arial" charset="0"/>
                <a:ea typeface="MS PGothic" pitchFamily="34" charset="-128"/>
              </a:rPr>
              <a:t>      _____________ by ___________buyers.</a:t>
            </a:r>
          </a:p>
        </p:txBody>
      </p:sp>
      <p:sp>
        <p:nvSpPr>
          <p:cNvPr id="63493"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3494"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F181DC6C-3785-47AA-A31D-D44F9BB30D9B}" type="slidenum">
              <a:rPr lang="en-US" sz="1400" b="0">
                <a:cs typeface="Arial" charset="0"/>
              </a:rPr>
              <a:pPr algn="r"/>
              <a:t>18</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381000" y="1143000"/>
            <a:ext cx="2762250"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Penetration Pricing</a:t>
            </a:r>
          </a:p>
        </p:txBody>
      </p:sp>
      <p:sp>
        <p:nvSpPr>
          <p:cNvPr id="64515" name="Text Box 4"/>
          <p:cNvSpPr txBox="1">
            <a:spLocks noChangeArrowheads="1"/>
          </p:cNvSpPr>
          <p:nvPr/>
        </p:nvSpPr>
        <p:spPr bwMode="auto">
          <a:xfrm>
            <a:off x="287338" y="1676400"/>
            <a:ext cx="8586787" cy="4054475"/>
          </a:xfrm>
          <a:prstGeom prst="rect">
            <a:avLst/>
          </a:prstGeom>
          <a:noFill/>
          <a:ln w="9525">
            <a:noFill/>
            <a:miter lim="800000"/>
            <a:headEnd/>
            <a:tailEnd/>
          </a:ln>
        </p:spPr>
        <p:txBody>
          <a:bodyPr wrap="none">
            <a:spAutoFit/>
          </a:bodyPr>
          <a:lstStyle/>
          <a:p>
            <a:pPr>
              <a:buFont typeface="Wingdings" pitchFamily="2" charset="2"/>
              <a:buNone/>
            </a:pPr>
            <a:r>
              <a:rPr lang="en-US" sz="2000">
                <a:solidFill>
                  <a:srgbClr val="002060"/>
                </a:solidFill>
                <a:latin typeface="Arial" charset="0"/>
                <a:ea typeface="MS PGothic" pitchFamily="34" charset="-128"/>
              </a:rPr>
              <a:t>Consumers</a:t>
            </a:r>
            <a:r>
              <a:rPr lang="en-US" sz="2000" b="0">
                <a:latin typeface="Arial" charset="0"/>
                <a:ea typeface="MS PGothic" pitchFamily="34" charset="-128"/>
              </a:rPr>
              <a:t> – Consumers must be willing to _____________. Lowering</a:t>
            </a:r>
            <a:br>
              <a:rPr lang="en-US" sz="2000" b="0">
                <a:latin typeface="Arial" charset="0"/>
                <a:ea typeface="MS PGothic" pitchFamily="34" charset="-128"/>
              </a:rPr>
            </a:br>
            <a:r>
              <a:rPr lang="en-US" sz="2000" b="0">
                <a:latin typeface="Arial" charset="0"/>
                <a:ea typeface="MS PGothic" pitchFamily="34" charset="-128"/>
              </a:rPr>
              <a:t>price may erode consumers’ perceptions of a product’s image or prestige.</a:t>
            </a:r>
            <a:br>
              <a:rPr lang="en-US" sz="2000" b="0">
                <a:latin typeface="Arial" charset="0"/>
                <a:ea typeface="MS PGothic" pitchFamily="34" charset="-128"/>
              </a:rPr>
            </a:br>
            <a:r>
              <a:rPr lang="en-US" sz="2000" b="0">
                <a:latin typeface="Arial" charset="0"/>
                <a:ea typeface="MS PGothic" pitchFamily="34" charset="-128"/>
              </a:rPr>
              <a:t>Penetration pricing is usually not successful for trivial expenditure products</a:t>
            </a:r>
            <a:br>
              <a:rPr lang="en-US" sz="2000" b="0">
                <a:latin typeface="Arial" charset="0"/>
                <a:ea typeface="MS PGothic" pitchFamily="34" charset="-128"/>
              </a:rPr>
            </a:br>
            <a:r>
              <a:rPr lang="en-US" sz="2000" b="0">
                <a:latin typeface="Arial" charset="0"/>
                <a:ea typeface="MS PGothic" pitchFamily="34" charset="-128"/>
              </a:rPr>
              <a:t>or products whose value is difficult to determine (e.g., service products).</a:t>
            </a:r>
          </a:p>
          <a:p>
            <a:pPr>
              <a:buFont typeface="Wingdings" pitchFamily="2" charset="2"/>
              <a:buNone/>
            </a:pPr>
            <a:endParaRPr lang="en-US" sz="2000" b="0">
              <a:latin typeface="Arial" charset="0"/>
              <a:ea typeface="MS PGothic" pitchFamily="34" charset="-128"/>
            </a:endParaRPr>
          </a:p>
          <a:p>
            <a:pPr>
              <a:buFont typeface="Wingdings" pitchFamily="2" charset="2"/>
              <a:buNone/>
            </a:pPr>
            <a:r>
              <a:rPr lang="en-US" sz="2000">
                <a:solidFill>
                  <a:srgbClr val="002060"/>
                </a:solidFill>
                <a:latin typeface="Arial" charset="0"/>
                <a:ea typeface="MS PGothic" pitchFamily="34" charset="-128"/>
              </a:rPr>
              <a:t>Costs</a:t>
            </a:r>
            <a:r>
              <a:rPr lang="en-US" sz="2000" b="0">
                <a:latin typeface="Arial" charset="0"/>
                <a:ea typeface="MS PGothic" pitchFamily="34" charset="-128"/>
              </a:rPr>
              <a:t> – Penetration pricing is more likely to succeed if sufficient variable</a:t>
            </a:r>
            <a:br>
              <a:rPr lang="en-US" sz="2000" b="0">
                <a:latin typeface="Arial" charset="0"/>
                <a:ea typeface="MS PGothic" pitchFamily="34" charset="-128"/>
              </a:rPr>
            </a:br>
            <a:r>
              <a:rPr lang="en-US" sz="2000" b="0">
                <a:latin typeface="Arial" charset="0"/>
                <a:ea typeface="MS PGothic" pitchFamily="34" charset="-128"/>
              </a:rPr>
              <a:t>cost economies are created. The danger of penetration pricing is that costs</a:t>
            </a:r>
            <a:br>
              <a:rPr lang="en-US" sz="2000" b="0">
                <a:latin typeface="Arial" charset="0"/>
                <a:ea typeface="MS PGothic" pitchFamily="34" charset="-128"/>
              </a:rPr>
            </a:br>
            <a:r>
              <a:rPr lang="en-US" sz="2000" b="0">
                <a:latin typeface="Arial" charset="0"/>
                <a:ea typeface="MS PGothic" pitchFamily="34" charset="-128"/>
              </a:rPr>
              <a:t>for the industry tend to converge over time; making it difficult to maintain</a:t>
            </a:r>
            <a:br>
              <a:rPr lang="en-US" sz="2000" b="0">
                <a:latin typeface="Arial" charset="0"/>
                <a:ea typeface="MS PGothic" pitchFamily="34" charset="-128"/>
              </a:rPr>
            </a:br>
            <a:r>
              <a:rPr lang="en-US" sz="2000" b="0">
                <a:latin typeface="Arial" charset="0"/>
                <a:ea typeface="MS PGothic" pitchFamily="34" charset="-128"/>
              </a:rPr>
              <a:t>cost economies and consumers relative to competitors.</a:t>
            </a:r>
          </a:p>
          <a:p>
            <a:pPr>
              <a:buFont typeface="Wingdings" pitchFamily="2" charset="2"/>
              <a:buNone/>
            </a:pPr>
            <a:endParaRPr lang="en-US" sz="2000" b="0">
              <a:latin typeface="Arial" charset="0"/>
              <a:ea typeface="MS PGothic" pitchFamily="34" charset="-128"/>
            </a:endParaRPr>
          </a:p>
          <a:p>
            <a:pPr>
              <a:buFont typeface="Wingdings" pitchFamily="2" charset="2"/>
              <a:buNone/>
            </a:pPr>
            <a:r>
              <a:rPr lang="en-US" sz="2000">
                <a:solidFill>
                  <a:srgbClr val="002060"/>
                </a:solidFill>
                <a:latin typeface="Arial" charset="0"/>
                <a:ea typeface="MS PGothic" pitchFamily="34" charset="-128"/>
              </a:rPr>
              <a:t>Competition</a:t>
            </a:r>
            <a:r>
              <a:rPr lang="en-US" sz="2000" b="0">
                <a:latin typeface="Arial" charset="0"/>
                <a:ea typeface="MS PGothic" pitchFamily="34" charset="-128"/>
              </a:rPr>
              <a:t> – Competitors will undercut price if they _______________.</a:t>
            </a:r>
            <a:br>
              <a:rPr lang="en-US" sz="2000" b="0">
                <a:latin typeface="Arial" charset="0"/>
                <a:ea typeface="MS PGothic" pitchFamily="34" charset="-128"/>
              </a:rPr>
            </a:br>
            <a:r>
              <a:rPr lang="en-US" sz="2000" b="0">
                <a:latin typeface="Arial" charset="0"/>
                <a:ea typeface="MS PGothic" pitchFamily="34" charset="-128"/>
              </a:rPr>
              <a:t>Small firms (firms with a relatively smaller market share than competitors)</a:t>
            </a:r>
            <a:br>
              <a:rPr lang="en-US" sz="2000" b="0">
                <a:latin typeface="Arial" charset="0"/>
                <a:ea typeface="MS PGothic" pitchFamily="34" charset="-128"/>
              </a:rPr>
            </a:br>
            <a:r>
              <a:rPr lang="en-US" sz="2000" b="0">
                <a:latin typeface="Arial" charset="0"/>
                <a:ea typeface="MS PGothic" pitchFamily="34" charset="-128"/>
              </a:rPr>
              <a:t>can exploit penetration pricing more than larger firms.</a:t>
            </a:r>
          </a:p>
        </p:txBody>
      </p:sp>
      <p:sp>
        <p:nvSpPr>
          <p:cNvPr id="64517" name="Rectangle 5"/>
          <p:cNvSpPr>
            <a:spLocks noChangeArrowheads="1"/>
          </p:cNvSpPr>
          <p:nvPr/>
        </p:nvSpPr>
        <p:spPr bwMode="auto">
          <a:xfrm>
            <a:off x="0" y="2286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64518"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4519"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FF0C7BC4-1C5F-4A4D-A6FB-B45B4C476DE8}" type="slidenum">
              <a:rPr lang="en-US" sz="1400" b="0">
                <a:cs typeface="Arial" charset="0"/>
              </a:rPr>
              <a:pPr algn="r"/>
              <a:t>19</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381000" y="44450"/>
            <a:ext cx="8382000" cy="784225"/>
          </a:xfrm>
        </p:spPr>
        <p:txBody>
          <a:bodyPr/>
          <a:lstStyle/>
          <a:p>
            <a:endParaRPr lang="en-US" sz="2800" smtClean="0"/>
          </a:p>
        </p:txBody>
      </p:sp>
      <p:sp>
        <p:nvSpPr>
          <p:cNvPr id="18434" name="Rectangle 3"/>
          <p:cNvSpPr>
            <a:spLocks noGrp="1" noChangeArrowheads="1"/>
          </p:cNvSpPr>
          <p:nvPr>
            <p:ph type="body" idx="1"/>
          </p:nvPr>
        </p:nvSpPr>
        <p:spPr/>
        <p:txBody>
          <a:bodyPr/>
          <a:lstStyle/>
          <a:p>
            <a:endParaRPr lang="en-US" smtClean="0"/>
          </a:p>
        </p:txBody>
      </p:sp>
      <p:sp>
        <p:nvSpPr>
          <p:cNvPr id="18435" name="Subtitle 2"/>
          <p:cNvSpPr>
            <a:spLocks/>
          </p:cNvSpPr>
          <p:nvPr/>
        </p:nvSpPr>
        <p:spPr bwMode="auto">
          <a:xfrm>
            <a:off x="1327150" y="2546350"/>
            <a:ext cx="6400800" cy="304800"/>
          </a:xfrm>
          <a:prstGeom prst="rect">
            <a:avLst/>
          </a:prstGeom>
          <a:noFill/>
          <a:ln w="9525">
            <a:noFill/>
            <a:miter lim="800000"/>
            <a:headEnd/>
            <a:tailEnd/>
          </a:ln>
        </p:spPr>
        <p:txBody>
          <a:bodyPr anchor="ctr"/>
          <a:lstStyle/>
          <a:p>
            <a:pPr marL="342900" indent="-342900" algn="ctr" defTabSz="684213" eaLnBrk="0" hangingPunct="0">
              <a:spcBef>
                <a:spcPct val="20000"/>
              </a:spcBef>
              <a:buSzPct val="25000"/>
              <a:buFont typeface="Wingdings" pitchFamily="2" charset="2"/>
              <a:buNone/>
            </a:pPr>
            <a:r>
              <a:rPr lang="en-US" sz="3200">
                <a:latin typeface="Arial" charset="0"/>
                <a:ea typeface="MS PGothic" pitchFamily="34" charset="-128"/>
                <a:cs typeface="Arial" charset="0"/>
              </a:rPr>
              <a:t>Pricing Policies</a:t>
            </a:r>
          </a:p>
        </p:txBody>
      </p:sp>
      <p:sp>
        <p:nvSpPr>
          <p:cNvPr id="18437"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18438"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8C1E2179-FD24-4890-8124-CE4C2E7A5D15}" type="slidenum">
              <a:rPr lang="en-US" sz="1400" b="0">
                <a:cs typeface="Arial" charset="0"/>
              </a:rPr>
              <a:pPr algn="r"/>
              <a:t>2</a:t>
            </a:fld>
            <a:endParaRPr lang="en-US" sz="1400" b="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381000" y="1512888"/>
            <a:ext cx="2185988" cy="457200"/>
          </a:xfrm>
          <a:prstGeom prst="rect">
            <a:avLst/>
          </a:prstGeom>
          <a:noFill/>
          <a:ln w="9525">
            <a:noFill/>
            <a:miter lim="800000"/>
            <a:headEnd/>
            <a:tailEnd/>
          </a:ln>
        </p:spPr>
        <p:txBody>
          <a:bodyPr wrap="none">
            <a:spAutoFit/>
          </a:bodyPr>
          <a:lstStyle/>
          <a:p>
            <a:r>
              <a:rPr lang="en-US" sz="2400" b="0">
                <a:latin typeface="Arial" charset="0"/>
                <a:ea typeface="MS PGothic" pitchFamily="34" charset="-128"/>
              </a:rPr>
              <a:t>Neutral Pricing</a:t>
            </a:r>
          </a:p>
        </p:txBody>
      </p:sp>
      <p:sp>
        <p:nvSpPr>
          <p:cNvPr id="65539" name="Text Box 4"/>
          <p:cNvSpPr txBox="1">
            <a:spLocks noChangeArrowheads="1"/>
          </p:cNvSpPr>
          <p:nvPr/>
        </p:nvSpPr>
        <p:spPr bwMode="auto">
          <a:xfrm>
            <a:off x="381000" y="2133600"/>
            <a:ext cx="8574088" cy="2530475"/>
          </a:xfrm>
          <a:prstGeom prst="rect">
            <a:avLst/>
          </a:prstGeom>
          <a:noFill/>
          <a:ln w="9525">
            <a:noFill/>
            <a:miter lim="800000"/>
            <a:headEnd/>
            <a:tailEnd/>
          </a:ln>
        </p:spPr>
        <p:txBody>
          <a:bodyPr wrap="none">
            <a:spAutoFit/>
          </a:bodyPr>
          <a:lstStyle/>
          <a:p>
            <a:r>
              <a:rPr lang="en-US" sz="2000" b="0">
                <a:latin typeface="Arial" charset="0"/>
                <a:ea typeface="MS PGothic" pitchFamily="34" charset="-128"/>
              </a:rPr>
              <a:t>Neutral pricing involves strategically deciding not to use price as a tool to</a:t>
            </a:r>
            <a:br>
              <a:rPr lang="en-US" sz="2000" b="0">
                <a:latin typeface="Arial" charset="0"/>
                <a:ea typeface="MS PGothic" pitchFamily="34" charset="-128"/>
              </a:rPr>
            </a:br>
            <a:r>
              <a:rPr lang="en-US" sz="2000" b="0">
                <a:latin typeface="Arial" charset="0"/>
                <a:ea typeface="MS PGothic" pitchFamily="34" charset="-128"/>
              </a:rPr>
              <a:t>      gain market share or to restrict it.</a:t>
            </a:r>
          </a:p>
          <a:p>
            <a:endParaRPr lang="en-US" sz="2000" b="0">
              <a:latin typeface="Arial" charset="0"/>
              <a:ea typeface="MS PGothic" pitchFamily="34" charset="-128"/>
            </a:endParaRPr>
          </a:p>
          <a:p>
            <a:r>
              <a:rPr lang="en-US" sz="2000" b="0">
                <a:latin typeface="Arial" charset="0"/>
                <a:ea typeface="MS PGothic" pitchFamily="34" charset="-128"/>
              </a:rPr>
              <a:t>Neutral pricing is often a </a:t>
            </a:r>
            <a:r>
              <a:rPr lang="en-US" sz="2000" b="0" i="1">
                <a:latin typeface="Arial" charset="0"/>
                <a:ea typeface="MS PGothic" pitchFamily="34" charset="-128"/>
              </a:rPr>
              <a:t>default strategy</a:t>
            </a:r>
            <a:r>
              <a:rPr lang="en-US" sz="2000" b="0">
                <a:latin typeface="Arial" charset="0"/>
                <a:ea typeface="MS PGothic" pitchFamily="34" charset="-128"/>
              </a:rPr>
              <a:t> since a company may not be able</a:t>
            </a:r>
            <a:br>
              <a:rPr lang="en-US" sz="2000" b="0">
                <a:latin typeface="Arial" charset="0"/>
                <a:ea typeface="MS PGothic" pitchFamily="34" charset="-128"/>
              </a:rPr>
            </a:br>
            <a:r>
              <a:rPr lang="en-US" sz="2000" b="0">
                <a:latin typeface="Arial" charset="0"/>
                <a:ea typeface="MS PGothic" pitchFamily="34" charset="-128"/>
              </a:rPr>
              <a:t>      to exploit a skimming or penetration strategy.</a:t>
            </a:r>
          </a:p>
          <a:p>
            <a:pPr>
              <a:buFontTx/>
              <a:buChar char="•"/>
            </a:pPr>
            <a:endParaRPr lang="en-US" sz="2000" b="0">
              <a:latin typeface="Arial" charset="0"/>
              <a:ea typeface="MS PGothic" pitchFamily="34" charset="-128"/>
            </a:endParaRPr>
          </a:p>
          <a:p>
            <a:r>
              <a:rPr lang="en-US" sz="2000" b="0">
                <a:latin typeface="Arial" charset="0"/>
                <a:ea typeface="MS PGothic" pitchFamily="34" charset="-128"/>
              </a:rPr>
              <a:t>Neutral pricing is common in product markets that are perceived to be</a:t>
            </a:r>
            <a:br>
              <a:rPr lang="en-US" sz="2000" b="0">
                <a:latin typeface="Arial" charset="0"/>
                <a:ea typeface="MS PGothic" pitchFamily="34" charset="-128"/>
              </a:rPr>
            </a:br>
            <a:r>
              <a:rPr lang="en-US" sz="2000" b="0">
                <a:latin typeface="Arial" charset="0"/>
                <a:ea typeface="MS PGothic" pitchFamily="34" charset="-128"/>
              </a:rPr>
              <a:t>      commodities.</a:t>
            </a:r>
          </a:p>
        </p:txBody>
      </p:sp>
      <p:sp>
        <p:nvSpPr>
          <p:cNvPr id="65541" name="Rectangle 5"/>
          <p:cNvSpPr>
            <a:spLocks noChangeArrowheads="1"/>
          </p:cNvSpPr>
          <p:nvPr/>
        </p:nvSpPr>
        <p:spPr bwMode="auto">
          <a:xfrm>
            <a:off x="0" y="304800"/>
            <a:ext cx="5562600" cy="457200"/>
          </a:xfrm>
          <a:prstGeom prst="rect">
            <a:avLst/>
          </a:prstGeom>
          <a:noFill/>
          <a:ln w="9525">
            <a:noFill/>
            <a:miter lim="800000"/>
            <a:headEnd/>
            <a:tailEnd/>
          </a:ln>
        </p:spPr>
        <p:txBody>
          <a:bodyPr>
            <a:spAutoFit/>
          </a:bodyPr>
          <a:lstStyle/>
          <a:p>
            <a:pPr algn="ctr"/>
            <a:r>
              <a:rPr lang="en-US" sz="2400">
                <a:latin typeface="Arial" charset="0"/>
                <a:ea typeface="MS PGothic" pitchFamily="34" charset="-128"/>
              </a:rPr>
              <a:t>Price Strategy Options</a:t>
            </a:r>
          </a:p>
        </p:txBody>
      </p:sp>
      <p:sp>
        <p:nvSpPr>
          <p:cNvPr id="65542"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65543"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DD421478-0AF8-4C5B-BB28-D9E4DC86AF32}" type="slidenum">
              <a:rPr lang="en-US" sz="1400" b="0">
                <a:cs typeface="Arial" charset="0"/>
              </a:rPr>
              <a:pPr algn="r"/>
              <a:t>20</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473075" y="339725"/>
            <a:ext cx="6608763" cy="415925"/>
          </a:xfrm>
        </p:spPr>
        <p:txBody>
          <a:bodyPr wrap="none" lIns="63398" tIns="25359" rIns="63398" bIns="25359" anchor="t">
            <a:spAutoFit/>
          </a:bodyPr>
          <a:lstStyle/>
          <a:p>
            <a:pPr eaLnBrk="1" hangingPunct="1"/>
            <a:r>
              <a:rPr lang="en-US" sz="2400" smtClean="0"/>
              <a:t>Conditions for Alternative Pricing Objectives</a:t>
            </a:r>
          </a:p>
        </p:txBody>
      </p:sp>
      <p:sp>
        <p:nvSpPr>
          <p:cNvPr id="46082" name="Rectangle 3"/>
          <p:cNvSpPr>
            <a:spLocks noChangeArrowheads="1"/>
          </p:cNvSpPr>
          <p:nvPr/>
        </p:nvSpPr>
        <p:spPr bwMode="auto">
          <a:xfrm>
            <a:off x="773113" y="1571625"/>
            <a:ext cx="7597775" cy="1584325"/>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3" name="Rectangle 4"/>
          <p:cNvSpPr>
            <a:spLocks noChangeArrowheads="1"/>
          </p:cNvSpPr>
          <p:nvPr/>
        </p:nvSpPr>
        <p:spPr bwMode="auto">
          <a:xfrm>
            <a:off x="773113" y="3168650"/>
            <a:ext cx="7597775" cy="1584325"/>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4" name="Rectangle 5"/>
          <p:cNvSpPr>
            <a:spLocks noChangeArrowheads="1"/>
          </p:cNvSpPr>
          <p:nvPr/>
        </p:nvSpPr>
        <p:spPr bwMode="auto">
          <a:xfrm>
            <a:off x="773113" y="4765675"/>
            <a:ext cx="7597775" cy="1585913"/>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5" name="Rectangle 6"/>
          <p:cNvSpPr>
            <a:spLocks noChangeArrowheads="1"/>
          </p:cNvSpPr>
          <p:nvPr/>
        </p:nvSpPr>
        <p:spPr bwMode="auto">
          <a:xfrm>
            <a:off x="2447925" y="1268413"/>
            <a:ext cx="1965325" cy="5083175"/>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6" name="Rectangle 7"/>
          <p:cNvSpPr>
            <a:spLocks noChangeArrowheads="1"/>
          </p:cNvSpPr>
          <p:nvPr/>
        </p:nvSpPr>
        <p:spPr bwMode="auto">
          <a:xfrm>
            <a:off x="4425950" y="1268413"/>
            <a:ext cx="1965325" cy="5083175"/>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7" name="Rectangle 8"/>
          <p:cNvSpPr>
            <a:spLocks noChangeArrowheads="1"/>
          </p:cNvSpPr>
          <p:nvPr/>
        </p:nvSpPr>
        <p:spPr bwMode="auto">
          <a:xfrm>
            <a:off x="6403975" y="1268413"/>
            <a:ext cx="1966913" cy="5083175"/>
          </a:xfrm>
          <a:prstGeom prst="rect">
            <a:avLst/>
          </a:prstGeom>
          <a:noFill/>
          <a:ln w="12700">
            <a:solidFill>
              <a:schemeClr val="tx1"/>
            </a:solidFill>
            <a:miter lim="800000"/>
            <a:headEnd/>
            <a:tailEnd/>
          </a:ln>
        </p:spPr>
        <p:txBody>
          <a:bodyPr wrap="none" anchor="ctr"/>
          <a:lstStyle/>
          <a:p>
            <a:pPr algn="ctr" eaLnBrk="0" hangingPunct="0">
              <a:spcBef>
                <a:spcPct val="50000"/>
              </a:spcBef>
            </a:pPr>
            <a:endParaRPr lang="en-US"/>
          </a:p>
        </p:txBody>
      </p:sp>
      <p:sp>
        <p:nvSpPr>
          <p:cNvPr id="46088" name="Rectangle 9"/>
          <p:cNvSpPr>
            <a:spLocks noChangeArrowheads="1"/>
          </p:cNvSpPr>
          <p:nvPr/>
        </p:nvSpPr>
        <p:spPr bwMode="auto">
          <a:xfrm>
            <a:off x="2998788" y="1281113"/>
            <a:ext cx="698500" cy="284162"/>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a:latin typeface="Helvetica" pitchFamily="34" charset="0"/>
              </a:rPr>
              <a:t>SKIM</a:t>
            </a:r>
          </a:p>
        </p:txBody>
      </p:sp>
      <p:sp>
        <p:nvSpPr>
          <p:cNvPr id="46089" name="Rectangle 10"/>
          <p:cNvSpPr>
            <a:spLocks noChangeArrowheads="1"/>
          </p:cNvSpPr>
          <p:nvPr/>
        </p:nvSpPr>
        <p:spPr bwMode="auto">
          <a:xfrm>
            <a:off x="4521200" y="1281113"/>
            <a:ext cx="1765300" cy="284162"/>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a:latin typeface="Helvetica" pitchFamily="34" charset="0"/>
              </a:rPr>
              <a:t>PENETRATION</a:t>
            </a:r>
          </a:p>
        </p:txBody>
      </p:sp>
      <p:sp>
        <p:nvSpPr>
          <p:cNvPr id="46090" name="Rectangle 11"/>
          <p:cNvSpPr>
            <a:spLocks noChangeArrowheads="1"/>
          </p:cNvSpPr>
          <p:nvPr/>
        </p:nvSpPr>
        <p:spPr bwMode="auto">
          <a:xfrm>
            <a:off x="6778625" y="1281113"/>
            <a:ext cx="1219200" cy="284162"/>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a:latin typeface="Helvetica" pitchFamily="34" charset="0"/>
              </a:rPr>
              <a:t>NEUTRAL</a:t>
            </a:r>
          </a:p>
        </p:txBody>
      </p:sp>
      <p:sp>
        <p:nvSpPr>
          <p:cNvPr id="46091" name="Rectangle 12"/>
          <p:cNvSpPr>
            <a:spLocks noChangeArrowheads="1"/>
          </p:cNvSpPr>
          <p:nvPr/>
        </p:nvSpPr>
        <p:spPr bwMode="auto">
          <a:xfrm>
            <a:off x="1231900" y="2205038"/>
            <a:ext cx="746125" cy="239712"/>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sz="1400">
                <a:latin typeface="Helvetica" pitchFamily="34" charset="0"/>
              </a:rPr>
              <a:t>COSTS</a:t>
            </a:r>
          </a:p>
        </p:txBody>
      </p:sp>
      <p:sp>
        <p:nvSpPr>
          <p:cNvPr id="46092" name="Rectangle 13"/>
          <p:cNvSpPr>
            <a:spLocks noChangeArrowheads="1"/>
          </p:cNvSpPr>
          <p:nvPr/>
        </p:nvSpPr>
        <p:spPr bwMode="auto">
          <a:xfrm>
            <a:off x="968375" y="3878263"/>
            <a:ext cx="1273175" cy="239712"/>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sz="1400">
                <a:latin typeface="Helvetica" pitchFamily="34" charset="0"/>
              </a:rPr>
              <a:t>CUSTOMERS</a:t>
            </a:r>
          </a:p>
        </p:txBody>
      </p:sp>
      <p:sp>
        <p:nvSpPr>
          <p:cNvPr id="46093" name="Rectangle 14"/>
          <p:cNvSpPr>
            <a:spLocks noChangeArrowheads="1"/>
          </p:cNvSpPr>
          <p:nvPr/>
        </p:nvSpPr>
        <p:spPr bwMode="auto">
          <a:xfrm>
            <a:off x="911225" y="5476875"/>
            <a:ext cx="1374775" cy="239713"/>
          </a:xfrm>
          <a:prstGeom prst="rect">
            <a:avLst/>
          </a:prstGeom>
          <a:noFill/>
          <a:ln w="12700">
            <a:noFill/>
            <a:miter lim="800000"/>
            <a:headEnd/>
            <a:tailEnd/>
          </a:ln>
        </p:spPr>
        <p:txBody>
          <a:bodyPr wrap="none" lIns="63398" tIns="25359" rIns="63398" bIns="25359">
            <a:spAutoFit/>
          </a:bodyPr>
          <a:lstStyle/>
          <a:p>
            <a:pPr algn="ctr" defTabSz="912813" eaLnBrk="0" hangingPunct="0">
              <a:lnSpc>
                <a:spcPct val="85000"/>
              </a:lnSpc>
              <a:spcBef>
                <a:spcPct val="50000"/>
              </a:spcBef>
            </a:pPr>
            <a:r>
              <a:rPr lang="en-US" sz="1400">
                <a:latin typeface="Helvetica" pitchFamily="34" charset="0"/>
              </a:rPr>
              <a:t>COMPETITION</a:t>
            </a:r>
          </a:p>
        </p:txBody>
      </p:sp>
      <p:sp>
        <p:nvSpPr>
          <p:cNvPr id="46094" name="Rectangle 15"/>
          <p:cNvSpPr>
            <a:spLocks noChangeArrowheads="1"/>
          </p:cNvSpPr>
          <p:nvPr/>
        </p:nvSpPr>
        <p:spPr bwMode="auto">
          <a:xfrm>
            <a:off x="6480175" y="1651000"/>
            <a:ext cx="1903413" cy="1292225"/>
          </a:xfrm>
          <a:prstGeom prst="rect">
            <a:avLst/>
          </a:prstGeom>
          <a:noFill/>
          <a:ln w="12700">
            <a:noFill/>
            <a:miter lim="800000"/>
            <a:headEnd/>
            <a:tailEnd/>
          </a:ln>
        </p:spPr>
        <p:txBody>
          <a:bodyPr lIns="63398" tIns="25359" rIns="63398" bIns="25359">
            <a:spAutoFit/>
          </a:bodyPr>
          <a:lstStyle/>
          <a:p>
            <a:pPr marL="63500" indent="-63500" defTabSz="912813" eaLnBrk="0" hangingPunct="0">
              <a:lnSpc>
                <a:spcPct val="85000"/>
              </a:lnSpc>
              <a:spcAft>
                <a:spcPts val="400"/>
              </a:spcAft>
              <a:buFont typeface="Arial" charset="0"/>
              <a:buChar char="•"/>
            </a:pPr>
            <a:r>
              <a:rPr lang="en-US" sz="1200">
                <a:latin typeface="Helvetica" pitchFamily="34" charset="0"/>
              </a:rPr>
              <a:t>Costs similar to competitors</a:t>
            </a:r>
          </a:p>
          <a:p>
            <a:pPr marL="63500" indent="-63500" defTabSz="912813" eaLnBrk="0" hangingPunct="0">
              <a:lnSpc>
                <a:spcPct val="85000"/>
              </a:lnSpc>
              <a:spcAft>
                <a:spcPts val="400"/>
              </a:spcAft>
              <a:buFont typeface="Arial" charset="0"/>
              <a:buChar char="•"/>
            </a:pPr>
            <a:r>
              <a:rPr lang="en-US" sz="1200">
                <a:latin typeface="Helvetica" pitchFamily="34" charset="0"/>
              </a:rPr>
              <a:t>Sufficient CM to finance adv, etc.</a:t>
            </a:r>
          </a:p>
          <a:p>
            <a:pPr marL="63500" indent="-63500" defTabSz="912813" eaLnBrk="0" hangingPunct="0">
              <a:lnSpc>
                <a:spcPct val="85000"/>
              </a:lnSpc>
              <a:spcAft>
                <a:spcPts val="400"/>
              </a:spcAft>
              <a:buFont typeface="Arial" charset="0"/>
              <a:buChar char="•"/>
            </a:pPr>
            <a:r>
              <a:rPr lang="en-US" sz="1200">
                <a:latin typeface="Helvetica" pitchFamily="34" charset="0"/>
              </a:rPr>
              <a:t>Little excess capacity</a:t>
            </a:r>
          </a:p>
          <a:p>
            <a:pPr marL="63500" indent="-63500" defTabSz="912813" eaLnBrk="0" hangingPunct="0">
              <a:lnSpc>
                <a:spcPct val="85000"/>
              </a:lnSpc>
              <a:spcAft>
                <a:spcPts val="400"/>
              </a:spcAft>
              <a:buFont typeface="Arial" charset="0"/>
              <a:buChar char="•"/>
            </a:pPr>
            <a:r>
              <a:rPr lang="en-US" sz="1200">
                <a:latin typeface="Helvetica" pitchFamily="34" charset="0"/>
              </a:rPr>
              <a:t>Incremental capacity is expensive</a:t>
            </a:r>
          </a:p>
        </p:txBody>
      </p:sp>
      <p:sp>
        <p:nvSpPr>
          <p:cNvPr id="46095" name="Rectangle 16"/>
          <p:cNvSpPr>
            <a:spLocks noChangeArrowheads="1"/>
          </p:cNvSpPr>
          <p:nvPr/>
        </p:nvSpPr>
        <p:spPr bwMode="auto">
          <a:xfrm>
            <a:off x="6480175" y="3543300"/>
            <a:ext cx="1827213" cy="673100"/>
          </a:xfrm>
          <a:prstGeom prst="rect">
            <a:avLst/>
          </a:prstGeom>
          <a:noFill/>
          <a:ln w="12700">
            <a:noFill/>
            <a:miter lim="800000"/>
            <a:headEnd/>
            <a:tailEnd/>
          </a:ln>
        </p:spPr>
        <p:txBody>
          <a:bodyPr lIns="63398" tIns="25359" rIns="63398" bIns="25359">
            <a:spAutoFit/>
          </a:bodyPr>
          <a:lstStyle/>
          <a:p>
            <a:pPr marL="174625" indent="-174625" defTabSz="912813" eaLnBrk="0" hangingPunct="0">
              <a:lnSpc>
                <a:spcPct val="85000"/>
              </a:lnSpc>
              <a:spcAft>
                <a:spcPts val="400"/>
              </a:spcAft>
              <a:buFont typeface="Arial" charset="0"/>
              <a:buChar char="•"/>
            </a:pPr>
            <a:r>
              <a:rPr lang="en-US" sz="1200">
                <a:latin typeface="Helvetica" pitchFamily="34" charset="0"/>
              </a:rPr>
              <a:t>Customers are more sensitive to other elements of the marketing mix</a:t>
            </a:r>
          </a:p>
        </p:txBody>
      </p:sp>
      <p:sp>
        <p:nvSpPr>
          <p:cNvPr id="46096" name="Rectangle 17"/>
          <p:cNvSpPr>
            <a:spLocks noChangeArrowheads="1"/>
          </p:cNvSpPr>
          <p:nvPr/>
        </p:nvSpPr>
        <p:spPr bwMode="auto">
          <a:xfrm>
            <a:off x="6480175" y="4921250"/>
            <a:ext cx="1827213" cy="1292225"/>
          </a:xfrm>
          <a:prstGeom prst="rect">
            <a:avLst/>
          </a:prstGeom>
          <a:noFill/>
          <a:ln w="12700">
            <a:noFill/>
            <a:miter lim="800000"/>
            <a:headEnd/>
            <a:tailEnd/>
          </a:ln>
        </p:spPr>
        <p:txBody>
          <a:bodyPr lIns="63398" tIns="25359" rIns="63398" bIns="25359">
            <a:spAutoFit/>
          </a:bodyPr>
          <a:lstStyle/>
          <a:p>
            <a:pPr marL="174625" indent="-174625" defTabSz="912813" eaLnBrk="0" hangingPunct="0">
              <a:lnSpc>
                <a:spcPct val="85000"/>
              </a:lnSpc>
              <a:spcAft>
                <a:spcPts val="400"/>
              </a:spcAft>
              <a:buFont typeface="Arial" charset="0"/>
              <a:buChar char="•"/>
            </a:pPr>
            <a:r>
              <a:rPr lang="en-US" sz="1200">
                <a:latin typeface="Helvetica" pitchFamily="34" charset="0"/>
              </a:rPr>
              <a:t>Avoid threat of retaliation</a:t>
            </a:r>
          </a:p>
          <a:p>
            <a:pPr marL="174625" indent="-174625" defTabSz="912813" eaLnBrk="0" hangingPunct="0">
              <a:lnSpc>
                <a:spcPct val="85000"/>
              </a:lnSpc>
              <a:spcAft>
                <a:spcPts val="400"/>
              </a:spcAft>
              <a:buFont typeface="Arial" charset="0"/>
              <a:buChar char="•"/>
            </a:pPr>
            <a:r>
              <a:rPr lang="en-US" sz="1200">
                <a:latin typeface="Helvetica" pitchFamily="34" charset="0"/>
              </a:rPr>
              <a:t>Large share brands with a lot to lose</a:t>
            </a:r>
          </a:p>
          <a:p>
            <a:pPr marL="174625" indent="-174625" defTabSz="912813" eaLnBrk="0" hangingPunct="0">
              <a:lnSpc>
                <a:spcPct val="85000"/>
              </a:lnSpc>
              <a:spcAft>
                <a:spcPts val="400"/>
              </a:spcAft>
              <a:buFont typeface="Arial" charset="0"/>
              <a:buChar char="•"/>
            </a:pPr>
            <a:r>
              <a:rPr lang="en-US" sz="1200">
                <a:latin typeface="Helvetica" pitchFamily="34" charset="0"/>
              </a:rPr>
              <a:t>Sustainable mktg mix advantages</a:t>
            </a:r>
          </a:p>
          <a:p>
            <a:pPr marL="174625" indent="-174625" defTabSz="912813" eaLnBrk="0" hangingPunct="0">
              <a:lnSpc>
                <a:spcPct val="85000"/>
              </a:lnSpc>
              <a:spcAft>
                <a:spcPts val="400"/>
              </a:spcAft>
              <a:buFont typeface="Arial" charset="0"/>
              <a:buChar char="•"/>
            </a:pPr>
            <a:r>
              <a:rPr lang="en-US" sz="1200">
                <a:latin typeface="Helvetica" pitchFamily="34" charset="0"/>
              </a:rPr>
              <a:t>Oligopolies</a:t>
            </a:r>
          </a:p>
        </p:txBody>
      </p:sp>
      <p:sp>
        <p:nvSpPr>
          <p:cNvPr id="46097" name="Rectangle 18"/>
          <p:cNvSpPr>
            <a:spLocks noChangeArrowheads="1"/>
          </p:cNvSpPr>
          <p:nvPr/>
        </p:nvSpPr>
        <p:spPr bwMode="auto">
          <a:xfrm>
            <a:off x="4502150" y="1651000"/>
            <a:ext cx="1825625" cy="1343025"/>
          </a:xfrm>
          <a:prstGeom prst="rect">
            <a:avLst/>
          </a:prstGeom>
          <a:noFill/>
          <a:ln w="12700">
            <a:noFill/>
            <a:miter lim="800000"/>
            <a:headEnd/>
            <a:tailEnd/>
          </a:ln>
        </p:spPr>
        <p:txBody>
          <a:bodyPr lIns="63398" tIns="25359" rIns="63398" bIns="25359">
            <a:spAutoFit/>
          </a:bodyPr>
          <a:lstStyle/>
          <a:p>
            <a:pPr marL="63500" indent="-63500" defTabSz="912813" eaLnBrk="0" hangingPunct="0">
              <a:lnSpc>
                <a:spcPct val="85000"/>
              </a:lnSpc>
              <a:spcAft>
                <a:spcPts val="400"/>
              </a:spcAft>
              <a:buFont typeface="Arial" charset="0"/>
              <a:buChar char="•"/>
            </a:pPr>
            <a:r>
              <a:rPr lang="en-US" sz="1200">
                <a:latin typeface="Helvetica" pitchFamily="34" charset="0"/>
              </a:rPr>
              <a:t>High CMs</a:t>
            </a:r>
          </a:p>
          <a:p>
            <a:pPr marL="63500" indent="-63500" defTabSz="912813" eaLnBrk="0" hangingPunct="0">
              <a:lnSpc>
                <a:spcPct val="85000"/>
              </a:lnSpc>
              <a:spcAft>
                <a:spcPts val="400"/>
              </a:spcAft>
              <a:buFont typeface="Arial" charset="0"/>
              <a:buChar char="•"/>
            </a:pPr>
            <a:r>
              <a:rPr lang="en-US" sz="1200">
                <a:latin typeface="Helvetica" pitchFamily="34" charset="0"/>
              </a:rPr>
              <a:t>High volumes</a:t>
            </a:r>
          </a:p>
          <a:p>
            <a:pPr marL="63500" indent="-63500" defTabSz="912813" eaLnBrk="0" hangingPunct="0">
              <a:lnSpc>
                <a:spcPct val="85000"/>
              </a:lnSpc>
              <a:spcAft>
                <a:spcPts val="400"/>
              </a:spcAft>
              <a:buFont typeface="Arial" charset="0"/>
              <a:buChar char="•"/>
            </a:pPr>
            <a:r>
              <a:rPr lang="en-US" sz="1200">
                <a:latin typeface="Helvetica" pitchFamily="34" charset="0"/>
              </a:rPr>
              <a:t>Changes in volume drive profitability</a:t>
            </a:r>
          </a:p>
          <a:p>
            <a:pPr marL="63500" indent="-63500" defTabSz="912813" eaLnBrk="0" hangingPunct="0">
              <a:lnSpc>
                <a:spcPct val="85000"/>
              </a:lnSpc>
              <a:spcAft>
                <a:spcPts val="400"/>
              </a:spcAft>
              <a:buFont typeface="Arial" charset="0"/>
              <a:buChar char="•"/>
            </a:pPr>
            <a:r>
              <a:rPr lang="en-US" sz="1200">
                <a:latin typeface="Helvetica" pitchFamily="34" charset="0"/>
              </a:rPr>
              <a:t>Small BE Sales Changes</a:t>
            </a:r>
          </a:p>
          <a:p>
            <a:pPr marL="63500" indent="-63500" defTabSz="912813" eaLnBrk="0" hangingPunct="0">
              <a:lnSpc>
                <a:spcPct val="85000"/>
              </a:lnSpc>
              <a:spcAft>
                <a:spcPts val="400"/>
              </a:spcAft>
              <a:buFont typeface="Arial" charset="0"/>
              <a:buChar char="•"/>
            </a:pPr>
            <a:r>
              <a:rPr lang="en-US" sz="1200">
                <a:latin typeface="Helvetica" pitchFamily="34" charset="0"/>
              </a:rPr>
              <a:t>Excess capacity</a:t>
            </a:r>
          </a:p>
        </p:txBody>
      </p:sp>
      <p:sp>
        <p:nvSpPr>
          <p:cNvPr id="46098" name="Rectangle 19"/>
          <p:cNvSpPr>
            <a:spLocks noChangeArrowheads="1"/>
          </p:cNvSpPr>
          <p:nvPr/>
        </p:nvSpPr>
        <p:spPr bwMode="auto">
          <a:xfrm>
            <a:off x="4502150" y="3422650"/>
            <a:ext cx="1825625" cy="981075"/>
          </a:xfrm>
          <a:prstGeom prst="rect">
            <a:avLst/>
          </a:prstGeom>
          <a:noFill/>
          <a:ln w="12700">
            <a:noFill/>
            <a:miter lim="800000"/>
            <a:headEnd/>
            <a:tailEnd/>
          </a:ln>
        </p:spPr>
        <p:txBody>
          <a:bodyPr lIns="63398" tIns="25359" rIns="63398" bIns="25359">
            <a:spAutoFit/>
          </a:bodyPr>
          <a:lstStyle/>
          <a:p>
            <a:pPr marL="63500" indent="-63500" defTabSz="912813" eaLnBrk="0" hangingPunct="0">
              <a:lnSpc>
                <a:spcPct val="85000"/>
              </a:lnSpc>
              <a:spcAft>
                <a:spcPts val="400"/>
              </a:spcAft>
              <a:buFont typeface="Arial" charset="0"/>
              <a:buChar char="•"/>
            </a:pPr>
            <a:r>
              <a:rPr lang="en-US" sz="1200">
                <a:latin typeface="Helvetica" pitchFamily="34" charset="0"/>
              </a:rPr>
              <a:t>High price sensitivity</a:t>
            </a:r>
          </a:p>
          <a:p>
            <a:pPr marL="63500" indent="-63500" defTabSz="912813" eaLnBrk="0" hangingPunct="0">
              <a:lnSpc>
                <a:spcPct val="85000"/>
              </a:lnSpc>
              <a:spcAft>
                <a:spcPts val="400"/>
              </a:spcAft>
              <a:buFont typeface="Arial" charset="0"/>
              <a:buChar char="•"/>
            </a:pPr>
            <a:r>
              <a:rPr lang="en-US" sz="1200">
                <a:latin typeface="Helvetica" pitchFamily="34" charset="0"/>
              </a:rPr>
              <a:t>Total Expend Effect</a:t>
            </a:r>
          </a:p>
          <a:p>
            <a:pPr marL="63500" indent="-63500" defTabSz="912813" eaLnBrk="0" hangingPunct="0">
              <a:lnSpc>
                <a:spcPct val="85000"/>
              </a:lnSpc>
              <a:spcAft>
                <a:spcPts val="400"/>
              </a:spcAft>
              <a:buFont typeface="Arial" charset="0"/>
              <a:buChar char="•"/>
            </a:pPr>
            <a:r>
              <a:rPr lang="en-US" sz="1200">
                <a:latin typeface="Helvetica" pitchFamily="34" charset="0"/>
              </a:rPr>
              <a:t>Large Part of End-Benefit</a:t>
            </a:r>
          </a:p>
          <a:p>
            <a:pPr marL="63500" indent="-63500" defTabSz="912813" eaLnBrk="0" hangingPunct="0">
              <a:lnSpc>
                <a:spcPct val="85000"/>
              </a:lnSpc>
              <a:spcAft>
                <a:spcPts val="400"/>
              </a:spcAft>
              <a:buFont typeface="Arial" charset="0"/>
              <a:buChar char="•"/>
            </a:pPr>
            <a:r>
              <a:rPr lang="en-US" sz="1200">
                <a:latin typeface="Helvetica" pitchFamily="34" charset="0"/>
              </a:rPr>
              <a:t>Little differentiation</a:t>
            </a:r>
          </a:p>
        </p:txBody>
      </p:sp>
      <p:sp>
        <p:nvSpPr>
          <p:cNvPr id="46099" name="Rectangle 20"/>
          <p:cNvSpPr>
            <a:spLocks noChangeArrowheads="1"/>
          </p:cNvSpPr>
          <p:nvPr/>
        </p:nvSpPr>
        <p:spPr bwMode="auto">
          <a:xfrm>
            <a:off x="4502150" y="4921250"/>
            <a:ext cx="1825625" cy="1292225"/>
          </a:xfrm>
          <a:prstGeom prst="rect">
            <a:avLst/>
          </a:prstGeom>
          <a:noFill/>
          <a:ln w="12700">
            <a:noFill/>
            <a:miter lim="800000"/>
            <a:headEnd/>
            <a:tailEnd/>
          </a:ln>
        </p:spPr>
        <p:txBody>
          <a:bodyPr lIns="63398" tIns="25359" rIns="63398" bIns="25359">
            <a:spAutoFit/>
          </a:bodyPr>
          <a:lstStyle/>
          <a:p>
            <a:pPr marL="174625" indent="-174625" defTabSz="912813" eaLnBrk="0" hangingPunct="0">
              <a:lnSpc>
                <a:spcPct val="85000"/>
              </a:lnSpc>
              <a:spcAft>
                <a:spcPts val="400"/>
              </a:spcAft>
              <a:buFont typeface="Arial" charset="0"/>
              <a:buChar char="•"/>
            </a:pPr>
            <a:r>
              <a:rPr lang="en-US" sz="1200">
                <a:latin typeface="Helvetica" pitchFamily="34" charset="0"/>
              </a:rPr>
              <a:t>Sustainable cost &amp; resource advantage</a:t>
            </a:r>
          </a:p>
          <a:p>
            <a:pPr marL="174625" indent="-174625" defTabSz="912813" eaLnBrk="0" hangingPunct="0">
              <a:lnSpc>
                <a:spcPct val="85000"/>
              </a:lnSpc>
              <a:spcAft>
                <a:spcPts val="400"/>
              </a:spcAft>
              <a:buFont typeface="Arial" charset="0"/>
              <a:buChar char="•"/>
            </a:pPr>
            <a:r>
              <a:rPr lang="en-US" sz="1200">
                <a:latin typeface="Helvetica" pitchFamily="34" charset="0"/>
              </a:rPr>
              <a:t>Competitors not willing to retaliate</a:t>
            </a:r>
          </a:p>
          <a:p>
            <a:pPr marL="174625" indent="-174625" defTabSz="912813" eaLnBrk="0" hangingPunct="0">
              <a:lnSpc>
                <a:spcPct val="85000"/>
              </a:lnSpc>
              <a:spcAft>
                <a:spcPts val="400"/>
              </a:spcAft>
              <a:buFont typeface="Arial" charset="0"/>
              <a:buChar char="•"/>
            </a:pPr>
            <a:r>
              <a:rPr lang="en-US" sz="1200">
                <a:latin typeface="Helvetica" pitchFamily="34" charset="0"/>
              </a:rPr>
              <a:t>Financial strength</a:t>
            </a:r>
          </a:p>
          <a:p>
            <a:pPr marL="174625" indent="-174625" defTabSz="912813" eaLnBrk="0" hangingPunct="0">
              <a:lnSpc>
                <a:spcPct val="85000"/>
              </a:lnSpc>
              <a:spcAft>
                <a:spcPts val="400"/>
              </a:spcAft>
              <a:buFont typeface="Arial" charset="0"/>
              <a:buChar char="•"/>
            </a:pPr>
            <a:r>
              <a:rPr lang="en-US" sz="1200">
                <a:latin typeface="Helvetica" pitchFamily="34" charset="0"/>
              </a:rPr>
              <a:t>Aggressive small share brands</a:t>
            </a:r>
          </a:p>
        </p:txBody>
      </p:sp>
      <p:sp>
        <p:nvSpPr>
          <p:cNvPr id="46100" name="Rectangle 21"/>
          <p:cNvSpPr>
            <a:spLocks noChangeArrowheads="1"/>
          </p:cNvSpPr>
          <p:nvPr/>
        </p:nvSpPr>
        <p:spPr bwMode="auto">
          <a:xfrm>
            <a:off x="2524125" y="1698625"/>
            <a:ext cx="1825625" cy="1343025"/>
          </a:xfrm>
          <a:prstGeom prst="rect">
            <a:avLst/>
          </a:prstGeom>
          <a:noFill/>
          <a:ln w="12700">
            <a:noFill/>
            <a:miter lim="800000"/>
            <a:headEnd/>
            <a:tailEnd/>
          </a:ln>
        </p:spPr>
        <p:txBody>
          <a:bodyPr lIns="63398" tIns="25359" rIns="63398" bIns="25359">
            <a:spAutoFit/>
          </a:bodyPr>
          <a:lstStyle/>
          <a:p>
            <a:pPr marL="63500" indent="-63500" defTabSz="912813" eaLnBrk="0" hangingPunct="0">
              <a:lnSpc>
                <a:spcPct val="85000"/>
              </a:lnSpc>
              <a:spcAft>
                <a:spcPts val="400"/>
              </a:spcAft>
              <a:buFont typeface="Arial" charset="0"/>
              <a:buChar char="•"/>
            </a:pPr>
            <a:r>
              <a:rPr lang="en-US" sz="1200">
                <a:latin typeface="Helvetica" pitchFamily="34" charset="0"/>
              </a:rPr>
              <a:t>Low CMs</a:t>
            </a:r>
          </a:p>
          <a:p>
            <a:pPr marL="63500" indent="-63500" defTabSz="912813" eaLnBrk="0" hangingPunct="0">
              <a:lnSpc>
                <a:spcPct val="85000"/>
              </a:lnSpc>
              <a:spcAft>
                <a:spcPts val="400"/>
              </a:spcAft>
              <a:buFont typeface="Arial" charset="0"/>
              <a:buChar char="•"/>
            </a:pPr>
            <a:r>
              <a:rPr lang="en-US" sz="1200">
                <a:latin typeface="Helvetica" pitchFamily="34" charset="0"/>
              </a:rPr>
              <a:t>Low Volumes</a:t>
            </a:r>
          </a:p>
          <a:p>
            <a:pPr marL="63500" indent="-63500" defTabSz="912813" eaLnBrk="0" hangingPunct="0">
              <a:lnSpc>
                <a:spcPct val="85000"/>
              </a:lnSpc>
              <a:spcAft>
                <a:spcPts val="400"/>
              </a:spcAft>
              <a:buFont typeface="Arial" charset="0"/>
              <a:buChar char="•"/>
            </a:pPr>
            <a:r>
              <a:rPr lang="en-US" sz="1200">
                <a:latin typeface="Helvetica" pitchFamily="34" charset="0"/>
              </a:rPr>
              <a:t>Changes in Unit Price Drive Profit</a:t>
            </a:r>
          </a:p>
          <a:p>
            <a:pPr marL="63500" indent="-63500" defTabSz="912813" eaLnBrk="0" hangingPunct="0">
              <a:lnSpc>
                <a:spcPct val="85000"/>
              </a:lnSpc>
              <a:spcAft>
                <a:spcPts val="400"/>
              </a:spcAft>
              <a:buFont typeface="Arial" charset="0"/>
              <a:buChar char="•"/>
            </a:pPr>
            <a:r>
              <a:rPr lang="en-US" sz="1200">
                <a:latin typeface="Helvetica" pitchFamily="34" charset="0"/>
              </a:rPr>
              <a:t>Large BE Sales Changes</a:t>
            </a:r>
          </a:p>
          <a:p>
            <a:pPr marL="63500" indent="-63500" defTabSz="912813" eaLnBrk="0" hangingPunct="0">
              <a:lnSpc>
                <a:spcPct val="85000"/>
              </a:lnSpc>
              <a:spcAft>
                <a:spcPts val="400"/>
              </a:spcAft>
              <a:buFont typeface="Arial" charset="0"/>
              <a:buChar char="•"/>
            </a:pPr>
            <a:r>
              <a:rPr lang="en-US" sz="1200">
                <a:latin typeface="Helvetica" pitchFamily="34" charset="0"/>
              </a:rPr>
              <a:t>At or near capacity</a:t>
            </a:r>
          </a:p>
        </p:txBody>
      </p:sp>
      <p:sp>
        <p:nvSpPr>
          <p:cNvPr id="46101" name="Rectangle 22"/>
          <p:cNvSpPr>
            <a:spLocks noChangeArrowheads="1"/>
          </p:cNvSpPr>
          <p:nvPr/>
        </p:nvSpPr>
        <p:spPr bwMode="auto">
          <a:xfrm>
            <a:off x="2524125" y="3324225"/>
            <a:ext cx="1825625" cy="1136650"/>
          </a:xfrm>
          <a:prstGeom prst="rect">
            <a:avLst/>
          </a:prstGeom>
          <a:noFill/>
          <a:ln w="12700">
            <a:noFill/>
            <a:miter lim="800000"/>
            <a:headEnd/>
            <a:tailEnd/>
          </a:ln>
        </p:spPr>
        <p:txBody>
          <a:bodyPr lIns="63398" tIns="25359" rIns="63398" bIns="25359">
            <a:spAutoFit/>
          </a:bodyPr>
          <a:lstStyle/>
          <a:p>
            <a:pPr marL="63500" indent="-63500" defTabSz="912813" eaLnBrk="0" hangingPunct="0">
              <a:lnSpc>
                <a:spcPct val="85000"/>
              </a:lnSpc>
              <a:spcAft>
                <a:spcPts val="400"/>
              </a:spcAft>
              <a:buFont typeface="Arial" charset="0"/>
              <a:buChar char="•"/>
            </a:pPr>
            <a:r>
              <a:rPr lang="en-US" sz="1200">
                <a:latin typeface="Helvetica" pitchFamily="34" charset="0"/>
              </a:rPr>
              <a:t>Low Price Sensitivity</a:t>
            </a:r>
          </a:p>
          <a:p>
            <a:pPr marL="222250" lvl="1" indent="-111125" defTabSz="912813" eaLnBrk="0" hangingPunct="0">
              <a:lnSpc>
                <a:spcPct val="85000"/>
              </a:lnSpc>
              <a:spcAft>
                <a:spcPts val="400"/>
              </a:spcAft>
              <a:buFont typeface="Arial" charset="0"/>
              <a:buChar char="•"/>
            </a:pPr>
            <a:r>
              <a:rPr lang="en-US" sz="1200">
                <a:latin typeface="Helvetica" pitchFamily="34" charset="0"/>
              </a:rPr>
              <a:t>Reference Price Effect</a:t>
            </a:r>
          </a:p>
          <a:p>
            <a:pPr marL="222250" lvl="1" indent="-111125" defTabSz="912813" eaLnBrk="0" hangingPunct="0">
              <a:lnSpc>
                <a:spcPct val="85000"/>
              </a:lnSpc>
              <a:spcAft>
                <a:spcPts val="400"/>
              </a:spcAft>
              <a:buFont typeface="Arial" charset="0"/>
              <a:buChar char="•"/>
            </a:pPr>
            <a:r>
              <a:rPr lang="en-US" sz="1200">
                <a:latin typeface="Helvetica" pitchFamily="34" charset="0"/>
              </a:rPr>
              <a:t>Price Quality Effect</a:t>
            </a:r>
          </a:p>
          <a:p>
            <a:pPr marL="222250" lvl="1" indent="-111125" defTabSz="912813" eaLnBrk="0" hangingPunct="0">
              <a:lnSpc>
                <a:spcPct val="85000"/>
              </a:lnSpc>
              <a:spcAft>
                <a:spcPts val="400"/>
              </a:spcAft>
              <a:buFont typeface="Arial" charset="0"/>
              <a:buChar char="•"/>
            </a:pPr>
            <a:r>
              <a:rPr lang="en-US" sz="1200">
                <a:latin typeface="Helvetica" pitchFamily="34" charset="0"/>
              </a:rPr>
              <a:t>Difficult Comparison Effect</a:t>
            </a:r>
          </a:p>
        </p:txBody>
      </p:sp>
      <p:sp>
        <p:nvSpPr>
          <p:cNvPr id="46102" name="Rectangle 23"/>
          <p:cNvSpPr>
            <a:spLocks noChangeArrowheads="1"/>
          </p:cNvSpPr>
          <p:nvPr/>
        </p:nvSpPr>
        <p:spPr bwMode="auto">
          <a:xfrm>
            <a:off x="2524125" y="4921250"/>
            <a:ext cx="1825625" cy="1292225"/>
          </a:xfrm>
          <a:prstGeom prst="rect">
            <a:avLst/>
          </a:prstGeom>
          <a:noFill/>
          <a:ln w="12700">
            <a:noFill/>
            <a:miter lim="800000"/>
            <a:headEnd/>
            <a:tailEnd/>
          </a:ln>
        </p:spPr>
        <p:txBody>
          <a:bodyPr lIns="63398" tIns="25359" rIns="63398" bIns="25359">
            <a:spAutoFit/>
          </a:bodyPr>
          <a:lstStyle/>
          <a:p>
            <a:pPr marL="111125" indent="-111125" defTabSz="912813" eaLnBrk="0" hangingPunct="0">
              <a:lnSpc>
                <a:spcPct val="85000"/>
              </a:lnSpc>
              <a:spcAft>
                <a:spcPts val="400"/>
              </a:spcAft>
              <a:buFont typeface="Arial" charset="0"/>
              <a:buChar char="•"/>
            </a:pPr>
            <a:r>
              <a:rPr lang="en-US" sz="1200">
                <a:latin typeface="Helvetica" pitchFamily="34" charset="0"/>
              </a:rPr>
              <a:t>Limited threat of opportunism</a:t>
            </a:r>
          </a:p>
          <a:p>
            <a:pPr marL="111125" indent="-111125" defTabSz="912813" eaLnBrk="0" hangingPunct="0">
              <a:lnSpc>
                <a:spcPct val="85000"/>
              </a:lnSpc>
              <a:spcAft>
                <a:spcPts val="400"/>
              </a:spcAft>
              <a:buFont typeface="Arial" charset="0"/>
              <a:buChar char="•"/>
            </a:pPr>
            <a:r>
              <a:rPr lang="en-US" sz="1200">
                <a:latin typeface="Helvetica" pitchFamily="34" charset="0"/>
              </a:rPr>
              <a:t>Limited opportunity for scale economies</a:t>
            </a:r>
          </a:p>
          <a:p>
            <a:pPr marL="111125" indent="-111125" defTabSz="912813" eaLnBrk="0" hangingPunct="0">
              <a:lnSpc>
                <a:spcPct val="85000"/>
              </a:lnSpc>
              <a:spcAft>
                <a:spcPts val="400"/>
              </a:spcAft>
              <a:buFont typeface="Arial" charset="0"/>
              <a:buChar char="•"/>
            </a:pPr>
            <a:r>
              <a:rPr lang="en-US" sz="1200">
                <a:latin typeface="Helvetica" pitchFamily="34" charset="0"/>
              </a:rPr>
              <a:t>Sustainable differentiation</a:t>
            </a:r>
          </a:p>
          <a:p>
            <a:pPr marL="111125" indent="-111125" defTabSz="912813" eaLnBrk="0" hangingPunct="0">
              <a:lnSpc>
                <a:spcPct val="85000"/>
              </a:lnSpc>
              <a:spcAft>
                <a:spcPts val="400"/>
              </a:spcAft>
              <a:buFont typeface="Arial" charset="0"/>
              <a:buChar char="•"/>
            </a:pPr>
            <a:r>
              <a:rPr lang="en-US" sz="1200">
                <a:latin typeface="Helvetica" pitchFamily="34" charset="0"/>
              </a:rPr>
              <a:t>Low threat brands</a:t>
            </a:r>
          </a:p>
        </p:txBody>
      </p:sp>
      <p:sp>
        <p:nvSpPr>
          <p:cNvPr id="46104"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46106"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4EE8F2AC-779E-47F1-B422-609CCF07A289}" type="slidenum">
              <a:rPr lang="en-US" sz="1400" b="0">
                <a:cs typeface="Arial" charset="0"/>
              </a:rPr>
              <a:pPr algn="r"/>
              <a:t>21</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Grp="1" noChangeArrowheads="1"/>
          </p:cNvSpPr>
          <p:nvPr>
            <p:ph type="title" idx="4294967295"/>
          </p:nvPr>
        </p:nvSpPr>
        <p:spPr>
          <a:xfrm>
            <a:off x="381000" y="0"/>
            <a:ext cx="8267700" cy="698500"/>
          </a:xfrm>
        </p:spPr>
        <p:txBody>
          <a:bodyPr lIns="91440" tIns="45720" rIns="91440" bIns="45720"/>
          <a:lstStyle/>
          <a:p>
            <a:r>
              <a:rPr lang="en-US" sz="2400" smtClean="0"/>
              <a:t>Analytical Approaches to Profitability Analysis</a:t>
            </a:r>
          </a:p>
        </p:txBody>
      </p:sp>
      <p:pic>
        <p:nvPicPr>
          <p:cNvPr id="48130" name="Picture 4"/>
          <p:cNvPicPr>
            <a:picLocks noChangeAspect="1" noChangeArrowheads="1"/>
          </p:cNvPicPr>
          <p:nvPr/>
        </p:nvPicPr>
        <p:blipFill>
          <a:blip r:embed="rId3"/>
          <a:srcRect/>
          <a:stretch>
            <a:fillRect/>
          </a:stretch>
        </p:blipFill>
        <p:spPr bwMode="auto">
          <a:xfrm>
            <a:off x="1890713" y="1736725"/>
            <a:ext cx="4711700" cy="3797300"/>
          </a:xfrm>
          <a:prstGeom prst="rect">
            <a:avLst/>
          </a:prstGeom>
          <a:noFill/>
          <a:ln w="9525">
            <a:noFill/>
            <a:miter lim="800000"/>
            <a:headEnd/>
            <a:tailEnd/>
          </a:ln>
        </p:spPr>
      </p:pic>
      <p:sp>
        <p:nvSpPr>
          <p:cNvPr id="48132"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A452896B-E149-4601-A8D9-BD6661BE0EB3}" type="slidenum">
              <a:rPr lang="en-US" sz="1400" b="0">
                <a:cs typeface="Arial" charset="0"/>
              </a:rPr>
              <a:pPr algn="r"/>
              <a:t>22</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306388" y="158750"/>
            <a:ext cx="8382000" cy="593725"/>
          </a:xfrm>
        </p:spPr>
        <p:txBody>
          <a:bodyPr/>
          <a:lstStyle/>
          <a:p>
            <a:r>
              <a:rPr lang="en-US" sz="2400" smtClean="0"/>
              <a:t>Incremental Percent Breakeven Sales Changes </a:t>
            </a:r>
          </a:p>
        </p:txBody>
      </p:sp>
      <p:pic>
        <p:nvPicPr>
          <p:cNvPr id="50178" name="Picture 3"/>
          <p:cNvPicPr>
            <a:picLocks noChangeAspect="1" noChangeArrowheads="1"/>
          </p:cNvPicPr>
          <p:nvPr/>
        </p:nvPicPr>
        <p:blipFill>
          <a:blip r:embed="rId3"/>
          <a:srcRect/>
          <a:stretch>
            <a:fillRect/>
          </a:stretch>
        </p:blipFill>
        <p:spPr bwMode="auto">
          <a:xfrm>
            <a:off x="958850" y="1993900"/>
            <a:ext cx="7356475" cy="2979738"/>
          </a:xfrm>
          <a:prstGeom prst="rect">
            <a:avLst/>
          </a:prstGeom>
          <a:noFill/>
          <a:ln w="9525">
            <a:noFill/>
            <a:miter lim="800000"/>
            <a:headEnd/>
            <a:tailEnd/>
          </a:ln>
        </p:spPr>
      </p:pic>
      <p:sp>
        <p:nvSpPr>
          <p:cNvPr id="50180"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5018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CAD437D1-B40D-4663-97E0-241B4591AA56}" type="slidenum">
              <a:rPr lang="en-US" sz="1400" b="0">
                <a:cs typeface="Arial" charset="0"/>
              </a:rPr>
              <a:pPr algn="r"/>
              <a:t>23</a:t>
            </a:fld>
            <a:endParaRPr lang="en-US" sz="1400" b="0">
              <a:cs typeface="Arial" charset="0"/>
            </a:endParaRPr>
          </a:p>
        </p:txBody>
      </p:sp>
      <p:sp>
        <p:nvSpPr>
          <p:cNvPr id="50182" name="Slide Number Placeholder 6"/>
          <p:cNvSpPr txBox="1">
            <a:spLocks noGrp="1"/>
          </p:cNvSpPr>
          <p:nvPr/>
        </p:nvSpPr>
        <p:spPr bwMode="auto">
          <a:xfrm>
            <a:off x="7391400" y="6553200"/>
            <a:ext cx="1905000" cy="457200"/>
          </a:xfrm>
          <a:prstGeom prst="rect">
            <a:avLst/>
          </a:prstGeom>
          <a:noFill/>
          <a:ln w="9525">
            <a:noFill/>
            <a:miter lim="800000"/>
            <a:headEnd/>
            <a:tailEnd/>
          </a:ln>
        </p:spPr>
        <p:txBody>
          <a:bodyPr anchor="b"/>
          <a:lstStyle/>
          <a:p>
            <a:pPr algn="r"/>
            <a:fld id="{715DE7CA-8DA5-4A71-9CFA-4D8A8D41C1FD}" type="slidenum">
              <a:rPr lang="en-US" sz="1400" b="0">
                <a:cs typeface="Arial" charset="0"/>
              </a:rPr>
              <a:pPr algn="r"/>
              <a:t>23</a:t>
            </a:fld>
            <a:endParaRPr lang="en-US" sz="1400" b="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p:cNvSpPr>
            <a:spLocks noGrp="1"/>
          </p:cNvSpPr>
          <p:nvPr>
            <p:ph type="title"/>
          </p:nvPr>
        </p:nvSpPr>
        <p:spPr>
          <a:xfrm>
            <a:off x="306388" y="158750"/>
            <a:ext cx="8382000" cy="593725"/>
          </a:xfrm>
        </p:spPr>
        <p:txBody>
          <a:bodyPr/>
          <a:lstStyle/>
          <a:p>
            <a:r>
              <a:rPr lang="en-US" sz="2400" smtClean="0"/>
              <a:t>Price Sensitivity Drivers </a:t>
            </a:r>
          </a:p>
        </p:txBody>
      </p:sp>
      <p:sp>
        <p:nvSpPr>
          <p:cNvPr id="4101" name="TextBox 6"/>
          <p:cNvSpPr txBox="1">
            <a:spLocks noChangeArrowheads="1"/>
          </p:cNvSpPr>
          <p:nvPr/>
        </p:nvSpPr>
        <p:spPr bwMode="auto">
          <a:xfrm>
            <a:off x="973138" y="2089150"/>
            <a:ext cx="185737" cy="276225"/>
          </a:xfrm>
          <a:prstGeom prst="rect">
            <a:avLst/>
          </a:prstGeom>
          <a:noFill/>
          <a:ln w="9525">
            <a:noFill/>
            <a:miter lim="800000"/>
            <a:headEnd/>
            <a:tailEnd/>
          </a:ln>
        </p:spPr>
        <p:txBody>
          <a:bodyPr wrap="none">
            <a:spAutoFit/>
          </a:bodyPr>
          <a:lstStyle/>
          <a:p>
            <a:pPr algn="ctr" eaLnBrk="0" hangingPunct="0">
              <a:spcBef>
                <a:spcPct val="50000"/>
              </a:spcBef>
            </a:pPr>
            <a:endParaRPr lang="en-US"/>
          </a:p>
        </p:txBody>
      </p:sp>
      <p:graphicFrame>
        <p:nvGraphicFramePr>
          <p:cNvPr id="4099" name="Object 3"/>
          <p:cNvGraphicFramePr>
            <a:graphicFrameLocks noChangeAspect="1"/>
          </p:cNvGraphicFramePr>
          <p:nvPr/>
        </p:nvGraphicFramePr>
        <p:xfrm>
          <a:off x="1447800" y="1066800"/>
          <a:ext cx="6172200" cy="5461000"/>
        </p:xfrm>
        <a:graphic>
          <a:graphicData uri="http://schemas.openxmlformats.org/presentationml/2006/ole">
            <p:oleObj spid="_x0000_s4099" name="Document" r:id="rId4" imgW="6083076" imgH="6184672" progId="">
              <p:embed/>
            </p:oleObj>
          </a:graphicData>
        </a:graphic>
      </p:graphicFrame>
      <p:sp>
        <p:nvSpPr>
          <p:cNvPr id="4103"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6388" y="158750"/>
            <a:ext cx="8382000" cy="593725"/>
          </a:xfrm>
        </p:spPr>
        <p:txBody>
          <a:bodyPr/>
          <a:lstStyle/>
          <a:p>
            <a:r>
              <a:rPr lang="en-US" sz="2800" smtClean="0"/>
              <a:t>Risk Analytic Output from Profitability Analysis </a:t>
            </a:r>
          </a:p>
        </p:txBody>
      </p:sp>
      <p:sp>
        <p:nvSpPr>
          <p:cNvPr id="55298" name="TextBox 6"/>
          <p:cNvSpPr txBox="1">
            <a:spLocks noChangeArrowheads="1"/>
          </p:cNvSpPr>
          <p:nvPr/>
        </p:nvSpPr>
        <p:spPr bwMode="auto">
          <a:xfrm>
            <a:off x="973138" y="2089150"/>
            <a:ext cx="185737" cy="276225"/>
          </a:xfrm>
          <a:prstGeom prst="rect">
            <a:avLst/>
          </a:prstGeom>
          <a:noFill/>
          <a:ln w="9525">
            <a:noFill/>
            <a:miter lim="800000"/>
            <a:headEnd/>
            <a:tailEnd/>
          </a:ln>
        </p:spPr>
        <p:txBody>
          <a:bodyPr wrap="none">
            <a:spAutoFit/>
          </a:bodyPr>
          <a:lstStyle/>
          <a:p>
            <a:pPr algn="ctr" eaLnBrk="0" hangingPunct="0">
              <a:spcBef>
                <a:spcPct val="50000"/>
              </a:spcBef>
            </a:pPr>
            <a:endParaRPr lang="en-US"/>
          </a:p>
        </p:txBody>
      </p:sp>
      <p:pic>
        <p:nvPicPr>
          <p:cNvPr id="55299" name="Picture 3"/>
          <p:cNvPicPr>
            <a:picLocks noChangeAspect="1" noChangeArrowheads="1"/>
          </p:cNvPicPr>
          <p:nvPr/>
        </p:nvPicPr>
        <p:blipFill>
          <a:blip r:embed="rId3"/>
          <a:srcRect/>
          <a:stretch>
            <a:fillRect/>
          </a:stretch>
        </p:blipFill>
        <p:spPr bwMode="auto">
          <a:xfrm>
            <a:off x="706438" y="1714500"/>
            <a:ext cx="7294562" cy="3886200"/>
          </a:xfrm>
          <a:prstGeom prst="rect">
            <a:avLst/>
          </a:prstGeom>
          <a:noFill/>
          <a:ln w="9525">
            <a:noFill/>
            <a:miter lim="800000"/>
            <a:headEnd/>
            <a:tailEnd/>
          </a:ln>
        </p:spPr>
      </p:pic>
      <p:sp>
        <p:nvSpPr>
          <p:cNvPr id="5530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E4D16A29-92DB-49BC-B8B0-C76DD2C156A1}" type="slidenum">
              <a:rPr lang="en-US" sz="1400" b="0">
                <a:cs typeface="Arial" charset="0"/>
              </a:rPr>
              <a:pPr algn="r"/>
              <a:t>25</a:t>
            </a:fld>
            <a:endParaRPr lang="en-US" sz="1400" b="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6388" y="158750"/>
            <a:ext cx="8382000" cy="593725"/>
          </a:xfrm>
        </p:spPr>
        <p:txBody>
          <a:bodyPr/>
          <a:lstStyle/>
          <a:p>
            <a:r>
              <a:rPr lang="en-US" sz="2400" smtClean="0"/>
              <a:t> Learning Objectives</a:t>
            </a:r>
          </a:p>
        </p:txBody>
      </p:sp>
      <p:sp>
        <p:nvSpPr>
          <p:cNvPr id="19458" name="Content Placeholder 4"/>
          <p:cNvSpPr>
            <a:spLocks noGrp="1"/>
          </p:cNvSpPr>
          <p:nvPr>
            <p:ph idx="1"/>
          </p:nvPr>
        </p:nvSpPr>
        <p:spPr/>
        <p:txBody>
          <a:bodyPr/>
          <a:lstStyle/>
          <a:p>
            <a:pPr lvl="1">
              <a:spcBef>
                <a:spcPct val="0"/>
              </a:spcBef>
              <a:spcAft>
                <a:spcPts val="1800"/>
              </a:spcAft>
            </a:pPr>
            <a:r>
              <a:rPr lang="en-US" sz="2200" smtClean="0"/>
              <a:t>Understand the role of pricing policies in developing a strategic approach to pricing</a:t>
            </a:r>
          </a:p>
          <a:p>
            <a:pPr lvl="1">
              <a:spcBef>
                <a:spcPct val="0"/>
              </a:spcBef>
              <a:spcAft>
                <a:spcPts val="1800"/>
              </a:spcAft>
            </a:pPr>
            <a:r>
              <a:rPr lang="en-US" sz="2200" smtClean="0"/>
              <a:t>Establish the link between a firm’s pricing actions and customer expectations future purchase behaviors</a:t>
            </a:r>
          </a:p>
          <a:p>
            <a:pPr lvl="1">
              <a:spcBef>
                <a:spcPct val="0"/>
              </a:spcBef>
              <a:spcAft>
                <a:spcPts val="1800"/>
              </a:spcAft>
            </a:pPr>
            <a:r>
              <a:rPr lang="en-US" sz="2200" smtClean="0"/>
              <a:t>Provide frameworks for understanding customer behaviors and establishing policies to ensure profitable pricing outcomes</a:t>
            </a:r>
          </a:p>
          <a:p>
            <a:pPr lvl="1">
              <a:spcBef>
                <a:spcPct val="0"/>
              </a:spcBef>
              <a:spcAft>
                <a:spcPts val="1800"/>
              </a:spcAft>
            </a:pPr>
            <a:r>
              <a:rPr lang="en-US" sz="2200" smtClean="0"/>
              <a:t> Illustrate common pricing policies and their impact on profitability</a:t>
            </a:r>
          </a:p>
          <a:p>
            <a:pPr lvl="1">
              <a:spcBef>
                <a:spcPct val="0"/>
              </a:spcBef>
              <a:spcAft>
                <a:spcPts val="600"/>
              </a:spcAft>
            </a:pPr>
            <a:endParaRPr lang="en-US" sz="2200" smtClean="0"/>
          </a:p>
          <a:p>
            <a:pPr lvl="1">
              <a:spcBef>
                <a:spcPct val="0"/>
              </a:spcBef>
              <a:spcAft>
                <a:spcPts val="600"/>
              </a:spcAft>
            </a:pPr>
            <a:endParaRPr lang="en-US" sz="1600" smtClean="0"/>
          </a:p>
        </p:txBody>
      </p:sp>
      <p:sp>
        <p:nvSpPr>
          <p:cNvPr id="19460"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19461"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520EF002-A797-4CCC-B470-714A1F2D64FD}" type="slidenum">
              <a:rPr lang="en-US" sz="1400" b="0">
                <a:cs typeface="Arial" charset="0"/>
              </a:rPr>
              <a:pPr algn="r"/>
              <a:t>3</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title"/>
          </p:nvPr>
        </p:nvSpPr>
        <p:spPr>
          <a:xfrm>
            <a:off x="306388" y="158750"/>
            <a:ext cx="8382000" cy="593725"/>
          </a:xfrm>
        </p:spPr>
        <p:txBody>
          <a:bodyPr/>
          <a:lstStyle/>
          <a:p>
            <a:r>
              <a:rPr lang="en-US" sz="2400" smtClean="0"/>
              <a:t>Benefits Of Policy Driven Pricing</a:t>
            </a:r>
          </a:p>
        </p:txBody>
      </p:sp>
      <p:sp>
        <p:nvSpPr>
          <p:cNvPr id="21506" name="Rectangle 14"/>
          <p:cNvSpPr>
            <a:spLocks noGrp="1" noChangeArrowheads="1"/>
          </p:cNvSpPr>
          <p:nvPr>
            <p:ph type="body" idx="1"/>
          </p:nvPr>
        </p:nvSpPr>
        <p:spPr>
          <a:xfrm>
            <a:off x="984250" y="1581150"/>
            <a:ext cx="6953250" cy="2657475"/>
          </a:xfrm>
        </p:spPr>
        <p:txBody>
          <a:bodyPr/>
          <a:lstStyle/>
          <a:p>
            <a:pPr lvl="1">
              <a:spcAft>
                <a:spcPts val="1200"/>
              </a:spcAft>
            </a:pPr>
            <a:r>
              <a:rPr lang="en-US" sz="2400" smtClean="0"/>
              <a:t>Provides greater consistency across customer base</a:t>
            </a:r>
          </a:p>
          <a:p>
            <a:pPr lvl="1">
              <a:spcAft>
                <a:spcPts val="1200"/>
              </a:spcAft>
            </a:pPr>
            <a:r>
              <a:rPr lang="en-US" sz="2400" smtClean="0"/>
              <a:t>Mitigates cost associated with ad-hoc discounting</a:t>
            </a:r>
          </a:p>
          <a:p>
            <a:pPr lvl="1">
              <a:spcAft>
                <a:spcPts val="1200"/>
              </a:spcAft>
            </a:pPr>
            <a:r>
              <a:rPr lang="en-US" sz="2400" smtClean="0"/>
              <a:t>Forces trade-offs &amp; value recognition</a:t>
            </a:r>
          </a:p>
          <a:p>
            <a:pPr lvl="1">
              <a:spcAft>
                <a:spcPts val="1200"/>
              </a:spcAft>
            </a:pPr>
            <a:r>
              <a:rPr lang="en-US" sz="2400" smtClean="0"/>
              <a:t>Increases perceptions of price integrity</a:t>
            </a:r>
          </a:p>
          <a:p>
            <a:pPr lvl="1">
              <a:spcAft>
                <a:spcPts val="1200"/>
              </a:spcAft>
            </a:pPr>
            <a:r>
              <a:rPr lang="en-US" sz="2400" smtClean="0"/>
              <a:t>Creates more efficient selling process</a:t>
            </a:r>
          </a:p>
          <a:p>
            <a:endParaRPr lang="en-US" sz="2400" smtClean="0"/>
          </a:p>
        </p:txBody>
      </p:sp>
      <p:sp>
        <p:nvSpPr>
          <p:cNvPr id="21508"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21509"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090CBB0B-F79E-4366-A45A-2A5738A1F936}" type="slidenum">
              <a:rPr lang="en-US" sz="1400" b="0">
                <a:cs typeface="Arial" charset="0"/>
              </a:rPr>
              <a:pPr algn="r"/>
              <a:t>4</a:t>
            </a:fld>
            <a:endParaRPr lang="en-US" sz="1400" b="0">
              <a:cs typeface="Arial" charset="0"/>
            </a:endParaRPr>
          </a:p>
        </p:txBody>
      </p:sp>
      <p:sp>
        <p:nvSpPr>
          <p:cNvPr id="21510" name="Slide Number Placeholder 6"/>
          <p:cNvSpPr txBox="1">
            <a:spLocks noGrp="1"/>
          </p:cNvSpPr>
          <p:nvPr/>
        </p:nvSpPr>
        <p:spPr bwMode="auto">
          <a:xfrm>
            <a:off x="7391400" y="6553200"/>
            <a:ext cx="1905000" cy="457200"/>
          </a:xfrm>
          <a:prstGeom prst="rect">
            <a:avLst/>
          </a:prstGeom>
          <a:noFill/>
          <a:ln w="9525">
            <a:noFill/>
            <a:miter lim="800000"/>
            <a:headEnd/>
            <a:tailEnd/>
          </a:ln>
        </p:spPr>
        <p:txBody>
          <a:bodyPr anchor="b"/>
          <a:lstStyle/>
          <a:p>
            <a:pPr algn="r"/>
            <a:fld id="{E52E17C5-7713-4C38-A84D-B6033C904D8F}" type="slidenum">
              <a:rPr lang="en-US" sz="1400" b="0">
                <a:cs typeface="Arial" charset="0"/>
              </a:rPr>
              <a:pPr algn="r"/>
              <a:t>4</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306388" y="158750"/>
            <a:ext cx="8382000" cy="593725"/>
          </a:xfrm>
        </p:spPr>
        <p:txBody>
          <a:bodyPr/>
          <a:lstStyle/>
          <a:p>
            <a:r>
              <a:rPr lang="en-US" sz="2800" smtClean="0"/>
              <a:t>The Interaction of  Expectations and Behaviors</a:t>
            </a:r>
          </a:p>
        </p:txBody>
      </p:sp>
      <p:graphicFrame>
        <p:nvGraphicFramePr>
          <p:cNvPr id="1027" name="Object 3"/>
          <p:cNvGraphicFramePr>
            <a:graphicFrameLocks noChangeAspect="1"/>
          </p:cNvGraphicFramePr>
          <p:nvPr/>
        </p:nvGraphicFramePr>
        <p:xfrm>
          <a:off x="1536700" y="1784350"/>
          <a:ext cx="5943600" cy="3670300"/>
        </p:xfrm>
        <a:graphic>
          <a:graphicData uri="http://schemas.openxmlformats.org/presentationml/2006/ole">
            <p:oleObj spid="_x0000_s1027" name="Document" r:id="rId4" imgW="5943381" imgH="3670165" progId="Word.Document.12">
              <p:link updateAutomatic="1"/>
            </p:oleObj>
          </a:graphicData>
        </a:graphic>
      </p:graphicFrame>
      <p:sp>
        <p:nvSpPr>
          <p:cNvPr id="1030"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306388" y="158750"/>
            <a:ext cx="8609012" cy="593725"/>
          </a:xfrm>
        </p:spPr>
        <p:txBody>
          <a:bodyPr/>
          <a:lstStyle/>
          <a:p>
            <a:r>
              <a:rPr lang="en-US" smtClean="0"/>
              <a:t>Strategic Capabilities of Procurement versus Sales - Exhibit 5-2</a:t>
            </a:r>
          </a:p>
        </p:txBody>
      </p:sp>
      <p:graphicFrame>
        <p:nvGraphicFramePr>
          <p:cNvPr id="2051" name="Object 3"/>
          <p:cNvGraphicFramePr>
            <a:graphicFrameLocks noChangeAspect="1"/>
          </p:cNvGraphicFramePr>
          <p:nvPr/>
        </p:nvGraphicFramePr>
        <p:xfrm>
          <a:off x="228600" y="914400"/>
          <a:ext cx="8458200" cy="5114925"/>
        </p:xfrm>
        <a:graphic>
          <a:graphicData uri="http://schemas.openxmlformats.org/presentationml/2006/ole">
            <p:oleObj spid="_x0000_s2051" name="Document" r:id="rId4" imgW="5943381" imgH="3593968" progId="Word.Document.12">
              <p:link updateAutomatic="1"/>
            </p:oleObj>
          </a:graphicData>
        </a:graphic>
      </p:graphicFrame>
      <p:sp>
        <p:nvSpPr>
          <p:cNvPr id="2054"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2055"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9B66340B-65FC-4358-82BB-B5AEF089A71A}" type="slidenum">
              <a:rPr lang="en-US" sz="1400" b="0">
                <a:cs typeface="Arial" charset="0"/>
              </a:rPr>
              <a:pPr algn="r"/>
              <a:t>6</a:t>
            </a:fld>
            <a:endParaRPr lang="en-US" sz="1400" b="0">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a:xfrm>
            <a:off x="306388" y="158750"/>
            <a:ext cx="8382000" cy="593725"/>
          </a:xfrm>
        </p:spPr>
        <p:txBody>
          <a:bodyPr/>
          <a:lstStyle/>
          <a:p>
            <a:r>
              <a:rPr lang="en-US" sz="2400" smtClean="0"/>
              <a:t>Buyer Types </a:t>
            </a:r>
          </a:p>
        </p:txBody>
      </p:sp>
      <p:graphicFrame>
        <p:nvGraphicFramePr>
          <p:cNvPr id="3075" name="Object 3"/>
          <p:cNvGraphicFramePr>
            <a:graphicFrameLocks noChangeAspect="1"/>
          </p:cNvGraphicFramePr>
          <p:nvPr/>
        </p:nvGraphicFramePr>
        <p:xfrm>
          <a:off x="1812925" y="1633538"/>
          <a:ext cx="5362575" cy="4151312"/>
        </p:xfrm>
        <a:graphic>
          <a:graphicData uri="http://schemas.openxmlformats.org/presentationml/2006/ole">
            <p:oleObj spid="_x0000_s3075" name="Document" r:id="rId4" imgW="5676691" imgH="4394038" progId="Word.Document.12">
              <p:link updateAutomatic="1"/>
            </p:oleObj>
          </a:graphicData>
        </a:graphic>
      </p:graphicFrame>
      <p:sp>
        <p:nvSpPr>
          <p:cNvPr id="3078"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3079"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B3BC4E08-6FF3-46DD-8039-F58469F21C7B}" type="slidenum">
              <a:rPr lang="en-US" sz="1400" b="0">
                <a:cs typeface="Arial" charset="0"/>
              </a:rPr>
              <a:pPr algn="r"/>
              <a:t>7</a:t>
            </a:fld>
            <a:endParaRPr lang="en-US" sz="1400" b="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0" y="1389063"/>
            <a:ext cx="9144000" cy="4116387"/>
          </a:xfrm>
        </p:spPr>
        <p:txBody>
          <a:bodyPr lIns="91429" tIns="45714" rIns="91429" bIns="45714"/>
          <a:lstStyle/>
          <a:p>
            <a:pPr marL="700088" lvl="1" indent="-298450" defTabSz="914400">
              <a:buSzPct val="45000"/>
              <a:buFont typeface="Wingdings" pitchFamily="2" charset="2"/>
              <a:buNone/>
            </a:pPr>
            <a:r>
              <a:rPr lang="en-US" sz="1900" smtClean="0"/>
              <a:t>                                                                      </a:t>
            </a:r>
            <a:r>
              <a:rPr lang="en-US" sz="1300" b="1" smtClean="0"/>
              <a:t>Relationship     Value        Price      Convenience</a:t>
            </a:r>
          </a:p>
          <a:p>
            <a:pPr marL="700088" lvl="1" indent="-298450" defTabSz="914400">
              <a:buSzPct val="45000"/>
            </a:pPr>
            <a:r>
              <a:rPr lang="en-US" sz="1900" smtClean="0"/>
              <a:t>Desire for interaction</a:t>
            </a:r>
          </a:p>
          <a:p>
            <a:pPr marL="700088" lvl="1" indent="-298450" defTabSz="914400">
              <a:buSzPct val="45000"/>
            </a:pPr>
            <a:r>
              <a:rPr lang="en-US" sz="1900" smtClean="0"/>
              <a:t>Emotional Involvement</a:t>
            </a:r>
          </a:p>
          <a:p>
            <a:pPr marL="700088" lvl="1" indent="-298450" defTabSz="914400">
              <a:buSzPct val="45000"/>
            </a:pPr>
            <a:r>
              <a:rPr lang="en-US" sz="1900" smtClean="0"/>
              <a:t>Loyalty</a:t>
            </a:r>
          </a:p>
          <a:p>
            <a:pPr marL="700088" lvl="1" indent="-298450" defTabSz="914400">
              <a:buSzPct val="45000"/>
            </a:pPr>
            <a:r>
              <a:rPr lang="en-US" sz="1900" smtClean="0"/>
              <a:t>Number/type of considered vendors</a:t>
            </a:r>
          </a:p>
          <a:p>
            <a:pPr marL="700088" lvl="1" indent="-298450" defTabSz="914400">
              <a:buSzPct val="45000"/>
            </a:pPr>
            <a:r>
              <a:rPr lang="en-US" sz="1900" smtClean="0"/>
              <a:t>People involved in decision</a:t>
            </a:r>
          </a:p>
          <a:p>
            <a:pPr marL="700088" lvl="1" indent="-298450" defTabSz="914400">
              <a:buSzPct val="45000"/>
            </a:pPr>
            <a:r>
              <a:rPr lang="en-US" sz="1900" smtClean="0"/>
              <a:t>Fast decisions</a:t>
            </a:r>
          </a:p>
          <a:p>
            <a:pPr marL="700088" lvl="1" indent="-298450" defTabSz="914400">
              <a:buSzPct val="45000"/>
            </a:pPr>
            <a:r>
              <a:rPr lang="en-US" sz="1900" smtClean="0"/>
              <a:t>Switching Costs</a:t>
            </a:r>
          </a:p>
          <a:p>
            <a:pPr marL="700088" lvl="1" indent="-298450" defTabSz="914400">
              <a:buSzPct val="45000"/>
            </a:pPr>
            <a:r>
              <a:rPr lang="en-US" sz="1900" smtClean="0"/>
              <a:t>Operational importance of differentiation</a:t>
            </a:r>
          </a:p>
        </p:txBody>
      </p:sp>
      <p:sp>
        <p:nvSpPr>
          <p:cNvPr id="32770" name="Rectangle 3"/>
          <p:cNvSpPr>
            <a:spLocks noGrp="1" noChangeArrowheads="1"/>
          </p:cNvSpPr>
          <p:nvPr>
            <p:ph type="title"/>
          </p:nvPr>
        </p:nvSpPr>
        <p:spPr>
          <a:xfrm>
            <a:off x="306388" y="158750"/>
            <a:ext cx="8382000" cy="593725"/>
          </a:xfrm>
        </p:spPr>
        <p:txBody>
          <a:bodyPr/>
          <a:lstStyle/>
          <a:p>
            <a:r>
              <a:rPr lang="en-US" sz="2000" smtClean="0"/>
              <a:t> </a:t>
            </a:r>
            <a:r>
              <a:rPr lang="en-US" smtClean="0"/>
              <a:t>Cues for Identifying Customer Type</a:t>
            </a:r>
          </a:p>
        </p:txBody>
      </p:sp>
      <p:sp>
        <p:nvSpPr>
          <p:cNvPr id="1168390" name="Rectangle 6"/>
          <p:cNvSpPr>
            <a:spLocks noChangeArrowheads="1"/>
          </p:cNvSpPr>
          <p:nvPr/>
        </p:nvSpPr>
        <p:spPr bwMode="auto">
          <a:xfrm>
            <a:off x="5411788" y="1795463"/>
            <a:ext cx="576262"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391" name="Rectangle 7"/>
          <p:cNvSpPr>
            <a:spLocks noChangeArrowheads="1"/>
          </p:cNvSpPr>
          <p:nvPr/>
        </p:nvSpPr>
        <p:spPr bwMode="auto">
          <a:xfrm>
            <a:off x="7143750" y="1795463"/>
            <a:ext cx="576263"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392" name="Rectangle 8"/>
          <p:cNvSpPr>
            <a:spLocks noChangeArrowheads="1"/>
          </p:cNvSpPr>
          <p:nvPr/>
        </p:nvSpPr>
        <p:spPr bwMode="auto">
          <a:xfrm>
            <a:off x="6288088" y="1795463"/>
            <a:ext cx="577850" cy="223837"/>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393" name="Rectangle 9"/>
          <p:cNvSpPr>
            <a:spLocks noChangeArrowheads="1"/>
          </p:cNvSpPr>
          <p:nvPr/>
        </p:nvSpPr>
        <p:spPr bwMode="auto">
          <a:xfrm>
            <a:off x="8005763" y="1795463"/>
            <a:ext cx="577850"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394" name="Rectangle 10"/>
          <p:cNvSpPr>
            <a:spLocks noChangeArrowheads="1"/>
          </p:cNvSpPr>
          <p:nvPr/>
        </p:nvSpPr>
        <p:spPr bwMode="auto">
          <a:xfrm>
            <a:off x="5411788" y="2154238"/>
            <a:ext cx="576262"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395" name="Rectangle 11"/>
          <p:cNvSpPr>
            <a:spLocks noChangeArrowheads="1"/>
          </p:cNvSpPr>
          <p:nvPr/>
        </p:nvSpPr>
        <p:spPr bwMode="auto">
          <a:xfrm>
            <a:off x="7143750" y="2154238"/>
            <a:ext cx="576263"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396" name="Rectangle 12"/>
          <p:cNvSpPr>
            <a:spLocks noChangeArrowheads="1"/>
          </p:cNvSpPr>
          <p:nvPr/>
        </p:nvSpPr>
        <p:spPr bwMode="auto">
          <a:xfrm>
            <a:off x="6288088" y="2154238"/>
            <a:ext cx="577850" cy="223837"/>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397" name="Rectangle 13"/>
          <p:cNvSpPr>
            <a:spLocks noChangeArrowheads="1"/>
          </p:cNvSpPr>
          <p:nvPr/>
        </p:nvSpPr>
        <p:spPr bwMode="auto">
          <a:xfrm>
            <a:off x="8005763" y="2154238"/>
            <a:ext cx="577850"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398" name="Rectangle 14"/>
          <p:cNvSpPr>
            <a:spLocks noChangeArrowheads="1"/>
          </p:cNvSpPr>
          <p:nvPr/>
        </p:nvSpPr>
        <p:spPr bwMode="auto">
          <a:xfrm>
            <a:off x="5411788" y="2535238"/>
            <a:ext cx="576262"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399" name="Rectangle 15"/>
          <p:cNvSpPr>
            <a:spLocks noChangeArrowheads="1"/>
          </p:cNvSpPr>
          <p:nvPr/>
        </p:nvSpPr>
        <p:spPr bwMode="auto">
          <a:xfrm>
            <a:off x="7143750" y="2535238"/>
            <a:ext cx="576263"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00" name="Rectangle 16"/>
          <p:cNvSpPr>
            <a:spLocks noChangeArrowheads="1"/>
          </p:cNvSpPr>
          <p:nvPr/>
        </p:nvSpPr>
        <p:spPr bwMode="auto">
          <a:xfrm>
            <a:off x="6288088" y="2535238"/>
            <a:ext cx="577850" cy="223837"/>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1" name="Rectangle 17"/>
          <p:cNvSpPr>
            <a:spLocks noChangeArrowheads="1"/>
          </p:cNvSpPr>
          <p:nvPr/>
        </p:nvSpPr>
        <p:spPr bwMode="auto">
          <a:xfrm>
            <a:off x="8005763" y="2535238"/>
            <a:ext cx="577850"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2" name="Rectangle 18"/>
          <p:cNvSpPr>
            <a:spLocks noChangeArrowheads="1"/>
          </p:cNvSpPr>
          <p:nvPr/>
        </p:nvSpPr>
        <p:spPr bwMode="auto">
          <a:xfrm>
            <a:off x="5411788" y="4217988"/>
            <a:ext cx="576262" cy="225425"/>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3" name="Rectangle 19"/>
          <p:cNvSpPr>
            <a:spLocks noChangeArrowheads="1"/>
          </p:cNvSpPr>
          <p:nvPr/>
        </p:nvSpPr>
        <p:spPr bwMode="auto">
          <a:xfrm>
            <a:off x="7143750" y="4217988"/>
            <a:ext cx="576263" cy="225425"/>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04" name="Rectangle 20"/>
          <p:cNvSpPr>
            <a:spLocks noChangeArrowheads="1"/>
          </p:cNvSpPr>
          <p:nvPr/>
        </p:nvSpPr>
        <p:spPr bwMode="auto">
          <a:xfrm>
            <a:off x="6288088" y="4217988"/>
            <a:ext cx="577850" cy="225425"/>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5" name="Rectangle 21"/>
          <p:cNvSpPr>
            <a:spLocks noChangeArrowheads="1"/>
          </p:cNvSpPr>
          <p:nvPr/>
        </p:nvSpPr>
        <p:spPr bwMode="auto">
          <a:xfrm>
            <a:off x="8005763" y="4217988"/>
            <a:ext cx="577850" cy="225425"/>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06" name="Rectangle 22"/>
          <p:cNvSpPr>
            <a:spLocks noChangeArrowheads="1"/>
          </p:cNvSpPr>
          <p:nvPr/>
        </p:nvSpPr>
        <p:spPr bwMode="auto">
          <a:xfrm>
            <a:off x="5411788" y="2871788"/>
            <a:ext cx="576262"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07" name="Rectangle 23"/>
          <p:cNvSpPr>
            <a:spLocks noChangeArrowheads="1"/>
          </p:cNvSpPr>
          <p:nvPr/>
        </p:nvSpPr>
        <p:spPr bwMode="auto">
          <a:xfrm>
            <a:off x="7143750" y="2871788"/>
            <a:ext cx="576263"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8" name="Rectangle 24"/>
          <p:cNvSpPr>
            <a:spLocks noChangeArrowheads="1"/>
          </p:cNvSpPr>
          <p:nvPr/>
        </p:nvSpPr>
        <p:spPr bwMode="auto">
          <a:xfrm>
            <a:off x="6288088" y="2871788"/>
            <a:ext cx="577850" cy="223837"/>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09" name="Rectangle 25"/>
          <p:cNvSpPr>
            <a:spLocks noChangeArrowheads="1"/>
          </p:cNvSpPr>
          <p:nvPr/>
        </p:nvSpPr>
        <p:spPr bwMode="auto">
          <a:xfrm>
            <a:off x="8005763" y="2871788"/>
            <a:ext cx="577850"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10" name="Rectangle 26"/>
          <p:cNvSpPr>
            <a:spLocks noChangeArrowheads="1"/>
          </p:cNvSpPr>
          <p:nvPr/>
        </p:nvSpPr>
        <p:spPr bwMode="auto">
          <a:xfrm>
            <a:off x="5411788" y="3217863"/>
            <a:ext cx="576262"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11" name="Rectangle 27"/>
          <p:cNvSpPr>
            <a:spLocks noChangeArrowheads="1"/>
          </p:cNvSpPr>
          <p:nvPr/>
        </p:nvSpPr>
        <p:spPr bwMode="auto">
          <a:xfrm>
            <a:off x="7143750" y="3217863"/>
            <a:ext cx="576263"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12" name="Rectangle 28"/>
          <p:cNvSpPr>
            <a:spLocks noChangeArrowheads="1"/>
          </p:cNvSpPr>
          <p:nvPr/>
        </p:nvSpPr>
        <p:spPr bwMode="auto">
          <a:xfrm>
            <a:off x="6288088" y="3217863"/>
            <a:ext cx="577850"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13" name="Rectangle 29"/>
          <p:cNvSpPr>
            <a:spLocks noChangeArrowheads="1"/>
          </p:cNvSpPr>
          <p:nvPr/>
        </p:nvSpPr>
        <p:spPr bwMode="auto">
          <a:xfrm>
            <a:off x="8005763" y="3217863"/>
            <a:ext cx="577850"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14" name="Rectangle 30"/>
          <p:cNvSpPr>
            <a:spLocks noChangeArrowheads="1"/>
          </p:cNvSpPr>
          <p:nvPr/>
        </p:nvSpPr>
        <p:spPr bwMode="auto">
          <a:xfrm>
            <a:off x="5411788" y="3548063"/>
            <a:ext cx="576262"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15" name="Rectangle 31"/>
          <p:cNvSpPr>
            <a:spLocks noChangeArrowheads="1"/>
          </p:cNvSpPr>
          <p:nvPr/>
        </p:nvSpPr>
        <p:spPr bwMode="auto">
          <a:xfrm>
            <a:off x="7143750" y="3548063"/>
            <a:ext cx="576263"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16" name="Rectangle 32"/>
          <p:cNvSpPr>
            <a:spLocks noChangeArrowheads="1"/>
          </p:cNvSpPr>
          <p:nvPr/>
        </p:nvSpPr>
        <p:spPr bwMode="auto">
          <a:xfrm>
            <a:off x="6288088" y="3548063"/>
            <a:ext cx="577850" cy="223837"/>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17" name="Rectangle 33"/>
          <p:cNvSpPr>
            <a:spLocks noChangeArrowheads="1"/>
          </p:cNvSpPr>
          <p:nvPr/>
        </p:nvSpPr>
        <p:spPr bwMode="auto">
          <a:xfrm>
            <a:off x="8005763" y="3548063"/>
            <a:ext cx="577850" cy="223837"/>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18" name="Rectangle 34"/>
          <p:cNvSpPr>
            <a:spLocks noChangeArrowheads="1"/>
          </p:cNvSpPr>
          <p:nvPr/>
        </p:nvSpPr>
        <p:spPr bwMode="auto">
          <a:xfrm>
            <a:off x="5411788" y="3860800"/>
            <a:ext cx="576262" cy="223838"/>
          </a:xfrm>
          <a:prstGeom prst="rect">
            <a:avLst/>
          </a:prstGeom>
          <a:solidFill>
            <a:schemeClr val="accent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19" name="Rectangle 35"/>
          <p:cNvSpPr>
            <a:spLocks noChangeArrowheads="1"/>
          </p:cNvSpPr>
          <p:nvPr/>
        </p:nvSpPr>
        <p:spPr bwMode="auto">
          <a:xfrm>
            <a:off x="7143750" y="3860800"/>
            <a:ext cx="576263" cy="223838"/>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1168420" name="Rectangle 36"/>
          <p:cNvSpPr>
            <a:spLocks noChangeArrowheads="1"/>
          </p:cNvSpPr>
          <p:nvPr/>
        </p:nvSpPr>
        <p:spPr bwMode="auto">
          <a:xfrm>
            <a:off x="6288088" y="3860800"/>
            <a:ext cx="577850" cy="223838"/>
          </a:xfrm>
          <a:prstGeom prst="rect">
            <a:avLst/>
          </a:prstGeom>
          <a:gradFill rotWithShape="1">
            <a:gsLst>
              <a:gs pos="0">
                <a:schemeClr val="accent1"/>
              </a:gs>
              <a:gs pos="100000">
                <a:schemeClr val="bg1"/>
              </a:gs>
            </a:gsLst>
            <a:lin ang="5400000" scaled="1"/>
          </a:gra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FFFFFF"/>
                </a:outerShdw>
              </a:effectLst>
            </a:endParaRPr>
          </a:p>
        </p:txBody>
      </p:sp>
      <p:sp>
        <p:nvSpPr>
          <p:cNvPr id="1168421" name="Rectangle 37"/>
          <p:cNvSpPr>
            <a:spLocks noChangeArrowheads="1"/>
          </p:cNvSpPr>
          <p:nvPr/>
        </p:nvSpPr>
        <p:spPr bwMode="auto">
          <a:xfrm>
            <a:off x="8005763" y="3860800"/>
            <a:ext cx="577850" cy="223838"/>
          </a:xfrm>
          <a:prstGeom prst="rect">
            <a:avLst/>
          </a:prstGeom>
          <a:solidFill>
            <a:schemeClr val="bg1"/>
          </a:solidFill>
          <a:ln w="9525">
            <a:solidFill>
              <a:schemeClr val="tx1"/>
            </a:solidFill>
            <a:miter lim="800000"/>
            <a:headEnd/>
            <a:tailEnd/>
          </a:ln>
          <a:effectLst/>
        </p:spPr>
        <p:txBody>
          <a:bodyPr wrap="none" anchor="ctr"/>
          <a:lstStyle/>
          <a:p>
            <a:pPr algn="ctr" eaLnBrk="0" hangingPunct="0">
              <a:spcBef>
                <a:spcPct val="50000"/>
              </a:spcBef>
              <a:defRPr/>
            </a:pPr>
            <a:endParaRPr lang="en-US">
              <a:effectLst>
                <a:outerShdw blurRad="38100" dist="38100" dir="2700000" algn="tl">
                  <a:srgbClr val="DDDDDD"/>
                </a:outerShdw>
              </a:effectLst>
            </a:endParaRPr>
          </a:p>
        </p:txBody>
      </p:sp>
      <p:sp>
        <p:nvSpPr>
          <p:cNvPr id="32804"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32805"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893C6C96-139B-43DC-A375-2CB3879BD0DC}" type="slidenum">
              <a:rPr lang="en-US" sz="1400" b="0">
                <a:cs typeface="Arial" charset="0"/>
              </a:rPr>
              <a:pPr algn="r"/>
              <a:t>8</a:t>
            </a:fld>
            <a:endParaRPr lang="en-US" sz="1400" b="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381000" y="44450"/>
            <a:ext cx="8382000" cy="784225"/>
          </a:xfrm>
        </p:spPr>
        <p:txBody>
          <a:bodyPr/>
          <a:lstStyle/>
          <a:p>
            <a:endParaRPr lang="en-US" sz="2800" smtClean="0"/>
          </a:p>
        </p:txBody>
      </p:sp>
      <p:sp>
        <p:nvSpPr>
          <p:cNvPr id="34818" name="Rectangle 3"/>
          <p:cNvSpPr>
            <a:spLocks noGrp="1" noChangeArrowheads="1"/>
          </p:cNvSpPr>
          <p:nvPr>
            <p:ph type="body" idx="1"/>
          </p:nvPr>
        </p:nvSpPr>
        <p:spPr/>
        <p:txBody>
          <a:bodyPr/>
          <a:lstStyle/>
          <a:p>
            <a:endParaRPr lang="en-US" smtClean="0"/>
          </a:p>
        </p:txBody>
      </p:sp>
      <p:sp>
        <p:nvSpPr>
          <p:cNvPr id="34819" name="Subtitle 2"/>
          <p:cNvSpPr>
            <a:spLocks/>
          </p:cNvSpPr>
          <p:nvPr/>
        </p:nvSpPr>
        <p:spPr bwMode="auto">
          <a:xfrm>
            <a:off x="1327150" y="2546350"/>
            <a:ext cx="6400800" cy="304800"/>
          </a:xfrm>
          <a:prstGeom prst="rect">
            <a:avLst/>
          </a:prstGeom>
          <a:noFill/>
          <a:ln w="9525">
            <a:noFill/>
            <a:miter lim="800000"/>
            <a:headEnd/>
            <a:tailEnd/>
          </a:ln>
        </p:spPr>
        <p:txBody>
          <a:bodyPr anchor="ctr"/>
          <a:lstStyle/>
          <a:p>
            <a:pPr marL="342900" indent="-342900" algn="ctr" defTabSz="684213" eaLnBrk="0" hangingPunct="0">
              <a:spcBef>
                <a:spcPct val="20000"/>
              </a:spcBef>
              <a:buSzPct val="25000"/>
              <a:buFont typeface="Wingdings" pitchFamily="2" charset="2"/>
              <a:buNone/>
            </a:pPr>
            <a:r>
              <a:rPr lang="en-US" sz="3200">
                <a:latin typeface="Arial" charset="0"/>
                <a:ea typeface="MS PGothic" pitchFamily="34" charset="-128"/>
                <a:cs typeface="Arial" charset="0"/>
              </a:rPr>
              <a:t>Price Levels</a:t>
            </a:r>
          </a:p>
        </p:txBody>
      </p:sp>
      <p:sp>
        <p:nvSpPr>
          <p:cNvPr id="34821" name="TextBox 8"/>
          <p:cNvSpPr txBox="1">
            <a:spLocks noChangeArrowheads="1"/>
          </p:cNvSpPr>
          <p:nvPr/>
        </p:nvSpPr>
        <p:spPr bwMode="auto">
          <a:xfrm>
            <a:off x="3048000" y="6553200"/>
            <a:ext cx="3429000" cy="304800"/>
          </a:xfrm>
          <a:prstGeom prst="rect">
            <a:avLst/>
          </a:prstGeom>
          <a:noFill/>
          <a:ln w="9525">
            <a:noFill/>
            <a:miter lim="800000"/>
            <a:headEnd/>
            <a:tailEnd/>
          </a:ln>
        </p:spPr>
        <p:txBody>
          <a:bodyPr>
            <a:spAutoFit/>
          </a:bodyPr>
          <a:lstStyle/>
          <a:p>
            <a:pPr eaLnBrk="0" hangingPunct="0"/>
            <a:r>
              <a:rPr lang="en-US" sz="1400" b="0">
                <a:cs typeface="Arial" charset="0"/>
              </a:rPr>
              <a:t>Dr. Yacheng Sun, UC Boulder</a:t>
            </a:r>
          </a:p>
        </p:txBody>
      </p:sp>
      <p:sp>
        <p:nvSpPr>
          <p:cNvPr id="34822" name="Slide Number Placeholder 6"/>
          <p:cNvSpPr txBox="1">
            <a:spLocks noGrp="1"/>
          </p:cNvSpPr>
          <p:nvPr/>
        </p:nvSpPr>
        <p:spPr bwMode="auto">
          <a:xfrm>
            <a:off x="7239000" y="6400800"/>
            <a:ext cx="1905000" cy="457200"/>
          </a:xfrm>
          <a:prstGeom prst="rect">
            <a:avLst/>
          </a:prstGeom>
          <a:noFill/>
          <a:ln w="9525">
            <a:noFill/>
            <a:miter lim="800000"/>
            <a:headEnd/>
            <a:tailEnd/>
          </a:ln>
        </p:spPr>
        <p:txBody>
          <a:bodyPr anchor="b"/>
          <a:lstStyle/>
          <a:p>
            <a:pPr algn="r"/>
            <a:fld id="{F49147C0-FA07-41B7-ACE1-9CF3A0581500}" type="slidenum">
              <a:rPr lang="en-US" sz="1400" b="0">
                <a:cs typeface="Arial" charset="0"/>
              </a:rPr>
              <a:pPr algn="r"/>
              <a:t>9</a:t>
            </a:fld>
            <a:endParaRPr lang="en-US" sz="1400" b="0">
              <a:cs typeface="Arial" charset="0"/>
            </a:endParaRPr>
          </a:p>
        </p:txBody>
      </p:sp>
      <p:sp>
        <p:nvSpPr>
          <p:cNvPr id="34823" name="Slide Number Placeholder 6"/>
          <p:cNvSpPr txBox="1">
            <a:spLocks noGrp="1"/>
          </p:cNvSpPr>
          <p:nvPr/>
        </p:nvSpPr>
        <p:spPr bwMode="auto">
          <a:xfrm>
            <a:off x="7391400" y="6553200"/>
            <a:ext cx="1905000" cy="457200"/>
          </a:xfrm>
          <a:prstGeom prst="rect">
            <a:avLst/>
          </a:prstGeom>
          <a:noFill/>
          <a:ln w="9525">
            <a:noFill/>
            <a:miter lim="800000"/>
            <a:headEnd/>
            <a:tailEnd/>
          </a:ln>
        </p:spPr>
        <p:txBody>
          <a:bodyPr anchor="b"/>
          <a:lstStyle/>
          <a:p>
            <a:pPr algn="r"/>
            <a:fld id="{620BB68E-7AE1-44FC-B3F8-709DDAA12BBD}" type="slidenum">
              <a:rPr lang="en-US" sz="1400" b="0">
                <a:cs typeface="Arial" charset="0"/>
              </a:rPr>
              <a:pPr algn="r"/>
              <a:t>9</a:t>
            </a:fld>
            <a:endParaRPr lang="en-US" sz="1400" b="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nitorGlobes">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onitorGlob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nitorGlobes 1">
        <a:dk1>
          <a:srgbClr val="000000"/>
        </a:dk1>
        <a:lt1>
          <a:srgbClr val="FFFFFF"/>
        </a:lt1>
        <a:dk2>
          <a:srgbClr val="82B5CA"/>
        </a:dk2>
        <a:lt2>
          <a:srgbClr val="669933"/>
        </a:lt2>
        <a:accent1>
          <a:srgbClr val="660033"/>
        </a:accent1>
        <a:accent2>
          <a:srgbClr val="067875"/>
        </a:accent2>
        <a:accent3>
          <a:srgbClr val="FFFFFF"/>
        </a:accent3>
        <a:accent4>
          <a:srgbClr val="000000"/>
        </a:accent4>
        <a:accent5>
          <a:srgbClr val="B8AAAD"/>
        </a:accent5>
        <a:accent6>
          <a:srgbClr val="056C69"/>
        </a:accent6>
        <a:hlink>
          <a:srgbClr val="FEC024"/>
        </a:hlink>
        <a:folHlink>
          <a:srgbClr val="17496F"/>
        </a:folHlink>
      </a:clrScheme>
      <a:clrMap bg1="lt1" tx1="dk1" bg2="lt2" tx2="dk2" accent1="accent1" accent2="accent2" accent3="accent3" accent4="accent4" accent5="accent5" accent6="accent6" hlink="hlink" folHlink="folHlink"/>
    </a:extraClrScheme>
    <a:extraClrScheme>
      <a:clrScheme name="MonitorGlobes 2">
        <a:dk1>
          <a:srgbClr val="000000"/>
        </a:dk1>
        <a:lt1>
          <a:srgbClr val="FFFFFF"/>
        </a:lt1>
        <a:dk2>
          <a:srgbClr val="003399"/>
        </a:dk2>
        <a:lt2>
          <a:srgbClr val="CCFF99"/>
        </a:lt2>
        <a:accent1>
          <a:srgbClr val="008000"/>
        </a:accent1>
        <a:accent2>
          <a:srgbClr val="FFCC66"/>
        </a:accent2>
        <a:accent3>
          <a:srgbClr val="AAADCA"/>
        </a:accent3>
        <a:accent4>
          <a:srgbClr val="DADADA"/>
        </a:accent4>
        <a:accent5>
          <a:srgbClr val="AAC0AA"/>
        </a:accent5>
        <a:accent6>
          <a:srgbClr val="E7B95C"/>
        </a:accent6>
        <a:hlink>
          <a:srgbClr val="0099CC"/>
        </a:hlink>
        <a:folHlink>
          <a:srgbClr val="990000"/>
        </a:folHlink>
      </a:clrScheme>
      <a:clrMap bg1="dk2" tx1="lt1" bg2="dk1" tx2="lt2" accent1="accent1" accent2="accent2" accent3="accent3" accent4="accent4" accent5="accent5" accent6="accent6" hlink="hlink" folHlink="folHlink"/>
    </a:extraClrScheme>
    <a:extraClrScheme>
      <a:clrScheme name="MonitorGlobes 3">
        <a:dk1>
          <a:srgbClr val="000000"/>
        </a:dk1>
        <a:lt1>
          <a:srgbClr val="FFFFFF"/>
        </a:lt1>
        <a:dk2>
          <a:srgbClr val="000000"/>
        </a:dk2>
        <a:lt2>
          <a:srgbClr val="4D4D4D"/>
        </a:lt2>
        <a:accent1>
          <a:srgbClr val="DDDDDD"/>
        </a:accent1>
        <a:accent2>
          <a:srgbClr val="B2B2B2"/>
        </a:accent2>
        <a:accent3>
          <a:srgbClr val="FFFFFF"/>
        </a:accent3>
        <a:accent4>
          <a:srgbClr val="000000"/>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MonitorGlobes 4">
        <a:dk1>
          <a:srgbClr val="000000"/>
        </a:dk1>
        <a:lt1>
          <a:srgbClr val="FFFFFF"/>
        </a:lt1>
        <a:dk2>
          <a:srgbClr val="000000"/>
        </a:dk2>
        <a:lt2>
          <a:srgbClr val="000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MonitorGlobes 5">
        <a:dk1>
          <a:srgbClr val="000000"/>
        </a:dk1>
        <a:lt1>
          <a:srgbClr val="FFFFFF"/>
        </a:lt1>
        <a:dk2>
          <a:srgbClr val="99E4FF"/>
        </a:dk2>
        <a:lt2>
          <a:srgbClr val="3AB721"/>
        </a:lt2>
        <a:accent1>
          <a:srgbClr val="CC3300"/>
        </a:accent1>
        <a:accent2>
          <a:srgbClr val="00ACA8"/>
        </a:accent2>
        <a:accent3>
          <a:srgbClr val="FFFFFF"/>
        </a:accent3>
        <a:accent4>
          <a:srgbClr val="000000"/>
        </a:accent4>
        <a:accent5>
          <a:srgbClr val="E2ADAA"/>
        </a:accent5>
        <a:accent6>
          <a:srgbClr val="009B98"/>
        </a:accent6>
        <a:hlink>
          <a:srgbClr val="FFCC00"/>
        </a:hlink>
        <a:folHlink>
          <a:srgbClr val="3366CC"/>
        </a:folHlink>
      </a:clrScheme>
      <a:clrMap bg1="lt1" tx1="dk1" bg2="lt2" tx2="dk2" accent1="accent1" accent2="accent2" accent3="accent3" accent4="accent4" accent5="accent5" accent6="accent6" hlink="hlink" folHlink="folHlink"/>
    </a:extraClrScheme>
    <a:extraClrScheme>
      <a:clrScheme name="MonitorGlobes 6">
        <a:dk1>
          <a:srgbClr val="000000"/>
        </a:dk1>
        <a:lt1>
          <a:srgbClr val="FFFFFF"/>
        </a:lt1>
        <a:dk2>
          <a:srgbClr val="82B5CA"/>
        </a:dk2>
        <a:lt2>
          <a:srgbClr val="067875"/>
        </a:lt2>
        <a:accent1>
          <a:srgbClr val="660033"/>
        </a:accent1>
        <a:accent2>
          <a:srgbClr val="FEC024"/>
        </a:accent2>
        <a:accent3>
          <a:srgbClr val="FFFFFF"/>
        </a:accent3>
        <a:accent4>
          <a:srgbClr val="000000"/>
        </a:accent4>
        <a:accent5>
          <a:srgbClr val="B8AAAD"/>
        </a:accent5>
        <a:accent6>
          <a:srgbClr val="E6AE20"/>
        </a:accent6>
        <a:hlink>
          <a:srgbClr val="17496F"/>
        </a:hlink>
        <a:folHlink>
          <a:srgbClr val="66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2264</TotalTime>
  <Words>1615</Words>
  <Application>Microsoft Office PowerPoint</Application>
  <PresentationFormat>On-screen Show (4:3)</PresentationFormat>
  <Paragraphs>253</Paragraphs>
  <Slides>25</Slides>
  <Notes>16</Notes>
  <HiddenSlides>0</HiddenSlides>
  <MMClips>0</MMClips>
  <ScaleCrop>false</ScaleCrop>
  <HeadingPairs>
    <vt:vector size="10" baseType="variant">
      <vt:variant>
        <vt:lpstr>Fonts Used</vt:lpstr>
      </vt:variant>
      <vt:variant>
        <vt:i4>8</vt:i4>
      </vt:variant>
      <vt:variant>
        <vt:lpstr>Design Template</vt:lpstr>
      </vt:variant>
      <vt:variant>
        <vt:i4>3</vt:i4>
      </vt:variant>
      <vt:variant>
        <vt:lpstr>Links</vt:lpstr>
      </vt:variant>
      <vt:variant>
        <vt:i4>3</vt:i4>
      </vt:variant>
      <vt:variant>
        <vt:lpstr>Embedded OLE Servers</vt:lpstr>
      </vt:variant>
      <vt:variant>
        <vt:i4>1</vt:i4>
      </vt:variant>
      <vt:variant>
        <vt:lpstr>Slide Titles</vt:lpstr>
      </vt:variant>
      <vt:variant>
        <vt:i4>25</vt:i4>
      </vt:variant>
    </vt:vector>
  </HeadingPairs>
  <TitlesOfParts>
    <vt:vector size="40" baseType="lpstr">
      <vt:lpstr>Tahoma</vt:lpstr>
      <vt:lpstr>Arial</vt:lpstr>
      <vt:lpstr>MS PGothic</vt:lpstr>
      <vt:lpstr>Wingdings</vt:lpstr>
      <vt:lpstr>Corbel</vt:lpstr>
      <vt:lpstr>Helvetica</vt:lpstr>
      <vt:lpstr>Calibri</vt:lpstr>
      <vt:lpstr>Times</vt:lpstr>
      <vt:lpstr>MonitorGlobes</vt:lpstr>
      <vt:lpstr>MonitorGlobes</vt:lpstr>
      <vt:lpstr>MonitorGlobes</vt:lpstr>
      <vt:lpstr>???</vt:lpstr>
      <vt:lpstr>???</vt:lpstr>
      <vt:lpstr>???</vt:lpstr>
      <vt:lpstr>Document</vt:lpstr>
      <vt:lpstr>Slide 1</vt:lpstr>
      <vt:lpstr>Slide 2</vt:lpstr>
      <vt:lpstr> Learning Objectives</vt:lpstr>
      <vt:lpstr>Benefits Of Policy Driven Pricing</vt:lpstr>
      <vt:lpstr>The Interaction of  Expectations and Behaviors</vt:lpstr>
      <vt:lpstr>Strategic Capabilities of Procurement versus Sales - Exhibit 5-2</vt:lpstr>
      <vt:lpstr>Buyer Types </vt:lpstr>
      <vt:lpstr> Cues for Identifying Customer Type</vt:lpstr>
      <vt:lpstr>Slide 9</vt:lpstr>
      <vt:lpstr>Overview</vt:lpstr>
      <vt:lpstr>The Price Setting Process </vt:lpstr>
      <vt:lpstr>Defining Price Windows </vt:lpstr>
      <vt:lpstr>Three Generic Pricing Strategies</vt:lpstr>
      <vt:lpstr>Slide 14</vt:lpstr>
      <vt:lpstr>Slide 15</vt:lpstr>
      <vt:lpstr>Slide 16</vt:lpstr>
      <vt:lpstr>Slide 17</vt:lpstr>
      <vt:lpstr>Slide 18</vt:lpstr>
      <vt:lpstr>Slide 19</vt:lpstr>
      <vt:lpstr>Slide 20</vt:lpstr>
      <vt:lpstr>Conditions for Alternative Pricing Objectives</vt:lpstr>
      <vt:lpstr>Analytical Approaches to Profitability Analysis</vt:lpstr>
      <vt:lpstr>Incremental Percent Breakeven Sales Changes </vt:lpstr>
      <vt:lpstr>Price Sensitivity Drivers </vt:lpstr>
      <vt:lpstr>Risk Analytic Output from Profitability Analysis </vt:lpstr>
    </vt:vector>
  </TitlesOfParts>
  <Company>University of Colorado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SEVENTEEN</dc:title>
  <dc:creator>moreaup</dc:creator>
  <cp:lastModifiedBy>Bluegill</cp:lastModifiedBy>
  <cp:revision>263</cp:revision>
  <dcterms:created xsi:type="dcterms:W3CDTF">2004-10-25T17:29:14Z</dcterms:created>
  <dcterms:modified xsi:type="dcterms:W3CDTF">2011-02-03T06:01:18Z</dcterms:modified>
</cp:coreProperties>
</file>