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43"/>
  </p:notesMasterIdLst>
  <p:handoutMasterIdLst>
    <p:handoutMasterId r:id="rId44"/>
  </p:handoutMasterIdLst>
  <p:sldIdLst>
    <p:sldId id="396" r:id="rId2"/>
    <p:sldId id="449" r:id="rId3"/>
    <p:sldId id="454" r:id="rId4"/>
    <p:sldId id="397" r:id="rId5"/>
    <p:sldId id="451" r:id="rId6"/>
    <p:sldId id="452" r:id="rId7"/>
    <p:sldId id="453" r:id="rId8"/>
    <p:sldId id="400" r:id="rId9"/>
    <p:sldId id="401" r:id="rId10"/>
    <p:sldId id="402" r:id="rId11"/>
    <p:sldId id="403" r:id="rId12"/>
    <p:sldId id="404" r:id="rId13"/>
    <p:sldId id="405" r:id="rId14"/>
    <p:sldId id="406" r:id="rId15"/>
    <p:sldId id="407" r:id="rId16"/>
    <p:sldId id="408" r:id="rId17"/>
    <p:sldId id="409" r:id="rId18"/>
    <p:sldId id="410" r:id="rId19"/>
    <p:sldId id="458" r:id="rId20"/>
    <p:sldId id="459" r:id="rId21"/>
    <p:sldId id="411" r:id="rId22"/>
    <p:sldId id="412" r:id="rId23"/>
    <p:sldId id="413" r:id="rId24"/>
    <p:sldId id="414" r:id="rId25"/>
    <p:sldId id="464" r:id="rId26"/>
    <p:sldId id="460" r:id="rId27"/>
    <p:sldId id="463" r:id="rId28"/>
    <p:sldId id="428" r:id="rId29"/>
    <p:sldId id="429" r:id="rId30"/>
    <p:sldId id="432" r:id="rId31"/>
    <p:sldId id="462" r:id="rId32"/>
    <p:sldId id="433" r:id="rId33"/>
    <p:sldId id="434" r:id="rId34"/>
    <p:sldId id="435" r:id="rId35"/>
    <p:sldId id="436" r:id="rId36"/>
    <p:sldId id="437" r:id="rId37"/>
    <p:sldId id="438" r:id="rId38"/>
    <p:sldId id="439" r:id="rId39"/>
    <p:sldId id="440" r:id="rId40"/>
    <p:sldId id="441" r:id="rId41"/>
    <p:sldId id="442" r:id="rId42"/>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Tahoma" pitchFamily="34" charset="0"/>
        <a:ea typeface="+mn-ea"/>
        <a:cs typeface="+mn-cs"/>
      </a:defRPr>
    </a:lvl1pPr>
    <a:lvl2pPr marL="457200" algn="l" rtl="0" fontAlgn="base">
      <a:spcBef>
        <a:spcPct val="0"/>
      </a:spcBef>
      <a:spcAft>
        <a:spcPct val="0"/>
      </a:spcAft>
      <a:defRPr b="1" kern="1200">
        <a:solidFill>
          <a:schemeClr val="tx1"/>
        </a:solidFill>
        <a:latin typeface="Tahoma" pitchFamily="34" charset="0"/>
        <a:ea typeface="+mn-ea"/>
        <a:cs typeface="+mn-cs"/>
      </a:defRPr>
    </a:lvl2pPr>
    <a:lvl3pPr marL="914400" algn="l" rtl="0" fontAlgn="base">
      <a:spcBef>
        <a:spcPct val="0"/>
      </a:spcBef>
      <a:spcAft>
        <a:spcPct val="0"/>
      </a:spcAft>
      <a:defRPr b="1" kern="1200">
        <a:solidFill>
          <a:schemeClr val="tx1"/>
        </a:solidFill>
        <a:latin typeface="Tahoma" pitchFamily="34" charset="0"/>
        <a:ea typeface="+mn-ea"/>
        <a:cs typeface="+mn-cs"/>
      </a:defRPr>
    </a:lvl3pPr>
    <a:lvl4pPr marL="1371600" algn="l" rtl="0" fontAlgn="base">
      <a:spcBef>
        <a:spcPct val="0"/>
      </a:spcBef>
      <a:spcAft>
        <a:spcPct val="0"/>
      </a:spcAft>
      <a:defRPr b="1" kern="1200">
        <a:solidFill>
          <a:schemeClr val="tx1"/>
        </a:solidFill>
        <a:latin typeface="Tahoma" pitchFamily="34" charset="0"/>
        <a:ea typeface="+mn-ea"/>
        <a:cs typeface="+mn-cs"/>
      </a:defRPr>
    </a:lvl4pPr>
    <a:lvl5pPr marL="1828800" algn="l" rtl="0" fontAlgn="base">
      <a:spcBef>
        <a:spcPct val="0"/>
      </a:spcBef>
      <a:spcAft>
        <a:spcPct val="0"/>
      </a:spcAft>
      <a:defRPr b="1" kern="1200">
        <a:solidFill>
          <a:schemeClr val="tx1"/>
        </a:solidFill>
        <a:latin typeface="Tahoma" pitchFamily="34" charset="0"/>
        <a:ea typeface="+mn-ea"/>
        <a:cs typeface="+mn-cs"/>
      </a:defRPr>
    </a:lvl5pPr>
    <a:lvl6pPr marL="2286000" algn="l" defTabSz="914400" rtl="0" eaLnBrk="1" latinLnBrk="0" hangingPunct="1">
      <a:defRPr b="1" kern="1200">
        <a:solidFill>
          <a:schemeClr val="tx1"/>
        </a:solidFill>
        <a:latin typeface="Tahoma" pitchFamily="34" charset="0"/>
        <a:ea typeface="+mn-ea"/>
        <a:cs typeface="+mn-cs"/>
      </a:defRPr>
    </a:lvl6pPr>
    <a:lvl7pPr marL="2743200" algn="l" defTabSz="914400" rtl="0" eaLnBrk="1" latinLnBrk="0" hangingPunct="1">
      <a:defRPr b="1" kern="1200">
        <a:solidFill>
          <a:schemeClr val="tx1"/>
        </a:solidFill>
        <a:latin typeface="Tahoma" pitchFamily="34" charset="0"/>
        <a:ea typeface="+mn-ea"/>
        <a:cs typeface="+mn-cs"/>
      </a:defRPr>
    </a:lvl7pPr>
    <a:lvl8pPr marL="3200400" algn="l" defTabSz="914400" rtl="0" eaLnBrk="1" latinLnBrk="0" hangingPunct="1">
      <a:defRPr b="1" kern="1200">
        <a:solidFill>
          <a:schemeClr val="tx1"/>
        </a:solidFill>
        <a:latin typeface="Tahoma" pitchFamily="34" charset="0"/>
        <a:ea typeface="+mn-ea"/>
        <a:cs typeface="+mn-cs"/>
      </a:defRPr>
    </a:lvl8pPr>
    <a:lvl9pPr marL="3657600" algn="l" defTabSz="914400" rtl="0" eaLnBrk="1" latinLnBrk="0" hangingPunct="1">
      <a:defRPr b="1"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10" autoAdjust="0"/>
    <p:restoredTop sz="91349" autoAdjust="0"/>
  </p:normalViewPr>
  <p:slideViewPr>
    <p:cSldViewPr>
      <p:cViewPr varScale="1">
        <p:scale>
          <a:sx n="69" d="100"/>
          <a:sy n="69" d="100"/>
        </p:scale>
        <p:origin x="-5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1440" tIns="45720" rIns="91440" bIns="45720" numCol="1" anchor="t" anchorCtr="0" compatLnSpc="1">
            <a:prstTxWarp prst="textNoShape">
              <a:avLst/>
            </a:prstTxWarp>
          </a:bodyPr>
          <a:lstStyle>
            <a:lvl1pPr eaLnBrk="0" hangingPunct="0">
              <a:defRPr sz="1200" b="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0" hangingPunct="0">
              <a:defRPr sz="1200" b="0"/>
            </a:lvl1pPr>
          </a:lstStyle>
          <a:p>
            <a:pPr>
              <a:defRPr/>
            </a:pPr>
            <a:fld id="{0CA1BEED-BE8F-4673-A4D6-372ACD79A7B8}" type="datetime1">
              <a:rPr lang="en-US"/>
              <a:pPr>
                <a:defRPr/>
              </a:pPr>
              <a:t>1/31/2011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wrap="square" lIns="91440" tIns="45720" rIns="91440" bIns="45720" numCol="1" anchor="b" anchorCtr="0" compatLnSpc="1">
            <a:prstTxWarp prst="textNoShape">
              <a:avLst/>
            </a:prstTxWarp>
          </a:bodyPr>
          <a:lstStyle>
            <a:lvl1pPr eaLnBrk="0" hangingPunct="0">
              <a:defRPr sz="1200" b="0"/>
            </a:lvl1pPr>
          </a:lstStyle>
          <a:p>
            <a:pPr>
              <a:defRPr/>
            </a:pPr>
            <a:r>
              <a:rPr lang="en-US"/>
              <a:t>Dr. Yacheng Sun UC Boulder</a:t>
            </a:r>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eaLnBrk="0" hangingPunct="0">
              <a:defRPr sz="1200" b="0"/>
            </a:lvl1pPr>
          </a:lstStyle>
          <a:p>
            <a:pPr>
              <a:defRPr/>
            </a:pPr>
            <a:fld id="{2C6BF77E-42FC-4DA2-B8AA-8F4C1636272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b="0">
                <a:latin typeface="Arial" charset="0"/>
              </a:defRPr>
            </a:lvl1pPr>
          </a:lstStyle>
          <a:p>
            <a:pPr>
              <a:defRPr/>
            </a:pPr>
            <a:endParaRPr lang="en-US"/>
          </a:p>
        </p:txBody>
      </p:sp>
      <p:sp>
        <p:nvSpPr>
          <p:cNvPr id="512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b="0">
                <a:latin typeface="Arial" charset="0"/>
              </a:defRPr>
            </a:lvl1pPr>
          </a:lstStyle>
          <a:p>
            <a:pPr>
              <a:defRPr/>
            </a:pPr>
            <a:fld id="{7E47404C-CFFB-4DA2-89DC-455812FFC406}" type="datetime1">
              <a:rPr lang="en-US"/>
              <a:pPr>
                <a:defRPr/>
              </a:pPr>
              <a:t>1/31/2011</a:t>
            </a:fld>
            <a:endParaRPr lang="en-US"/>
          </a:p>
        </p:txBody>
      </p:sp>
      <p:sp>
        <p:nvSpPr>
          <p:cNvPr id="14340" name="Rectangle 4"/>
          <p:cNvSpPr>
            <a:spLocks noGrp="1"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b="0">
                <a:latin typeface="Arial" charset="0"/>
              </a:defRPr>
            </a:lvl1pPr>
          </a:lstStyle>
          <a:p>
            <a:pPr>
              <a:defRPr/>
            </a:pPr>
            <a:r>
              <a:rPr lang="en-US"/>
              <a:t>Dr. Yacheng Sun UC Boulder</a:t>
            </a:r>
          </a:p>
        </p:txBody>
      </p:sp>
      <p:sp>
        <p:nvSpPr>
          <p:cNvPr id="512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b="0">
                <a:latin typeface="Arial" charset="0"/>
              </a:defRPr>
            </a:lvl1pPr>
          </a:lstStyle>
          <a:p>
            <a:pPr>
              <a:defRPr/>
            </a:pPr>
            <a:fld id="{537C1871-BC77-4C68-BB14-C89286D7D3F4}" type="slidenum">
              <a:rPr lang="en-US"/>
              <a:pPr>
                <a:defRPr/>
              </a:pPr>
              <a:t>‹#›</a:t>
            </a:fld>
            <a:endParaRPr 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6"/>
          <p:cNvSpPr>
            <a:spLocks noGrp="1" noChangeArrowheads="1"/>
          </p:cNvSpPr>
          <p:nvPr>
            <p:ph type="ftr" sz="quarter" idx="4"/>
          </p:nvPr>
        </p:nvSpPr>
        <p:spPr>
          <a:noFill/>
        </p:spPr>
        <p:txBody>
          <a:bodyPr/>
          <a:lstStyle/>
          <a:p>
            <a:r>
              <a:rPr lang="en-US" smtClean="0"/>
              <a:t>Dr. Yacheng Sun UC Boulder</a:t>
            </a:r>
          </a:p>
        </p:txBody>
      </p:sp>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endParaRPr lang="en-US" smtClean="0"/>
          </a:p>
        </p:txBody>
      </p:sp>
      <p:sp>
        <p:nvSpPr>
          <p:cNvPr id="17412"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a:fld id="{98B99EF1-F616-4302-9A88-0176F0712D2B}" type="slidenum">
              <a:rPr lang="en-US" sz="1200" b="0">
                <a:latin typeface="Arial" charset="0"/>
              </a:rPr>
              <a:pPr algn="r"/>
              <a:t>1</a:t>
            </a:fld>
            <a:endParaRPr lang="en-US" sz="1200" b="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5"/>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E61BB1C6-DB0D-4D53-AA88-5C130BE2B2F2}" type="slidenum">
              <a:rPr lang="en-US" sz="1200">
                <a:latin typeface="Arial" charset="0"/>
                <a:cs typeface="Arial" charset="0"/>
              </a:rPr>
              <a:pPr algn="r" defTabSz="931863"/>
              <a:t>30</a:t>
            </a:fld>
            <a:endParaRPr lang="en-US" sz="1200">
              <a:latin typeface="Arial" charset="0"/>
              <a:cs typeface="Arial" charset="0"/>
            </a:endParaRPr>
          </a:p>
        </p:txBody>
      </p:sp>
      <p:sp>
        <p:nvSpPr>
          <p:cNvPr id="114690" name="Rectangle 2"/>
          <p:cNvSpPr>
            <a:spLocks noGrp="1" noRot="1" noChangeAspect="1" noChangeArrowheads="1" noTextEdit="1"/>
          </p:cNvSpPr>
          <p:nvPr>
            <p:ph type="sldImg"/>
          </p:nvPr>
        </p:nvSpPr>
        <p:spPr>
          <a:xfrm>
            <a:off x="1906588" y="1060450"/>
            <a:ext cx="3095625" cy="2322513"/>
          </a:xfrm>
          <a:ln/>
        </p:spPr>
      </p:sp>
      <p:sp>
        <p:nvSpPr>
          <p:cNvPr id="114691" name="Rectangle 3"/>
          <p:cNvSpPr>
            <a:spLocks noGrp="1" noChangeArrowheads="1"/>
          </p:cNvSpPr>
          <p:nvPr>
            <p:ph type="body" idx="1"/>
          </p:nvPr>
        </p:nvSpPr>
        <p:spPr>
          <a:noFill/>
          <a:ln/>
        </p:spPr>
        <p:txBody>
          <a:bodyPr lIns="89803" tIns="44902" rIns="89803" bIns="44902"/>
          <a:lstStyle/>
          <a:p>
            <a:pPr eaLnBrk="1" hangingPunct="1">
              <a:spcBef>
                <a:spcPct val="0"/>
              </a:spcBef>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5"/>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C17E7431-3467-40EC-B3B2-B0F3998C4105}" type="slidenum">
              <a:rPr lang="en-US" sz="1200">
                <a:latin typeface="Arial" charset="0"/>
                <a:cs typeface="Arial" charset="0"/>
              </a:rPr>
              <a:pPr algn="r" defTabSz="931863"/>
              <a:t>32</a:t>
            </a:fld>
            <a:endParaRPr lang="en-US" sz="1200">
              <a:latin typeface="Arial" charset="0"/>
              <a:cs typeface="Arial" charset="0"/>
            </a:endParaRPr>
          </a:p>
        </p:txBody>
      </p:sp>
      <p:sp>
        <p:nvSpPr>
          <p:cNvPr id="116738" name="Rectangle 2"/>
          <p:cNvSpPr>
            <a:spLocks noGrp="1" noRot="1" noChangeAspect="1" noChangeArrowheads="1" noTextEdit="1"/>
          </p:cNvSpPr>
          <p:nvPr>
            <p:ph type="sldImg"/>
          </p:nvPr>
        </p:nvSpPr>
        <p:spPr>
          <a:xfrm>
            <a:off x="1906588" y="1060450"/>
            <a:ext cx="3095625" cy="2322513"/>
          </a:xfrm>
          <a:ln/>
        </p:spPr>
      </p:sp>
      <p:sp>
        <p:nvSpPr>
          <p:cNvPr id="116739" name="Rectangle 3"/>
          <p:cNvSpPr>
            <a:spLocks noGrp="1" noChangeArrowheads="1"/>
          </p:cNvSpPr>
          <p:nvPr>
            <p:ph type="body" idx="1"/>
          </p:nvPr>
        </p:nvSpPr>
        <p:spPr>
          <a:noFill/>
          <a:ln/>
        </p:spPr>
        <p:txBody>
          <a:bodyPr lIns="89803" tIns="44902" rIns="89803" bIns="44902"/>
          <a:lstStyle/>
          <a:p>
            <a:pPr eaLnBrk="1" hangingPunct="1">
              <a:spcBef>
                <a:spcPct val="0"/>
              </a:spcBef>
            </a:pP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5"/>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71A201CE-F5C6-416E-A262-31317DD24903}" type="slidenum">
              <a:rPr lang="en-US" sz="1200">
                <a:latin typeface="Arial" charset="0"/>
                <a:cs typeface="Arial" charset="0"/>
              </a:rPr>
              <a:pPr algn="r" defTabSz="931863"/>
              <a:t>33</a:t>
            </a:fld>
            <a:endParaRPr lang="en-US" sz="1200">
              <a:latin typeface="Arial" charset="0"/>
              <a:cs typeface="Arial" charset="0"/>
            </a:endParaRPr>
          </a:p>
        </p:txBody>
      </p:sp>
      <p:sp>
        <p:nvSpPr>
          <p:cNvPr id="118786" name="Rectangle 2"/>
          <p:cNvSpPr>
            <a:spLocks noGrp="1" noRot="1" noChangeAspect="1" noChangeArrowheads="1" noTextEdit="1"/>
          </p:cNvSpPr>
          <p:nvPr>
            <p:ph type="sldImg"/>
          </p:nvPr>
        </p:nvSpPr>
        <p:spPr>
          <a:xfrm>
            <a:off x="1906588" y="1060450"/>
            <a:ext cx="3095625" cy="2322513"/>
          </a:xfrm>
          <a:ln/>
        </p:spPr>
      </p:sp>
      <p:sp>
        <p:nvSpPr>
          <p:cNvPr id="118787" name="Rectangle 3"/>
          <p:cNvSpPr>
            <a:spLocks noGrp="1" noChangeArrowheads="1"/>
          </p:cNvSpPr>
          <p:nvPr>
            <p:ph type="body" idx="1"/>
          </p:nvPr>
        </p:nvSpPr>
        <p:spPr>
          <a:noFill/>
          <a:ln/>
        </p:spPr>
        <p:txBody>
          <a:bodyPr lIns="89803" tIns="44902" rIns="89803" bIns="44902"/>
          <a:lstStyle/>
          <a:p>
            <a:pPr eaLnBrk="1" hangingPunct="1">
              <a:spcBef>
                <a:spcPct val="0"/>
              </a:spcBef>
            </a:pP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5"/>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C449BBB0-BB6F-4358-8A17-44848CA647B4}" type="slidenum">
              <a:rPr lang="en-US" sz="1200">
                <a:latin typeface="Arial" charset="0"/>
                <a:cs typeface="Arial" charset="0"/>
              </a:rPr>
              <a:pPr algn="r" defTabSz="931863"/>
              <a:t>34</a:t>
            </a:fld>
            <a:endParaRPr lang="en-US" sz="1200">
              <a:latin typeface="Arial" charset="0"/>
              <a:cs typeface="Arial" charset="0"/>
            </a:endParaRPr>
          </a:p>
        </p:txBody>
      </p:sp>
      <p:sp>
        <p:nvSpPr>
          <p:cNvPr id="120834" name="Rectangle 2"/>
          <p:cNvSpPr>
            <a:spLocks noGrp="1" noRot="1" noChangeAspect="1" noChangeArrowheads="1" noTextEdit="1"/>
          </p:cNvSpPr>
          <p:nvPr>
            <p:ph type="sldImg"/>
          </p:nvPr>
        </p:nvSpPr>
        <p:spPr>
          <a:xfrm>
            <a:off x="1906588" y="1060450"/>
            <a:ext cx="3095625" cy="2322513"/>
          </a:xfrm>
          <a:ln/>
        </p:spPr>
      </p:sp>
      <p:sp>
        <p:nvSpPr>
          <p:cNvPr id="120835" name="Rectangle 3"/>
          <p:cNvSpPr>
            <a:spLocks noGrp="1" noChangeArrowheads="1"/>
          </p:cNvSpPr>
          <p:nvPr>
            <p:ph type="body" idx="1"/>
          </p:nvPr>
        </p:nvSpPr>
        <p:spPr>
          <a:noFill/>
          <a:ln/>
        </p:spPr>
        <p:txBody>
          <a:bodyPr lIns="89803" tIns="44902" rIns="89803" bIns="44902"/>
          <a:lstStyle/>
          <a:p>
            <a:pPr eaLnBrk="1" hangingPunct="1">
              <a:spcBef>
                <a:spcPct val="0"/>
              </a:spcBef>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5"/>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112C417B-23F2-467F-B68A-8DBAF5DFB460}" type="slidenum">
              <a:rPr lang="en-US" sz="1200">
                <a:latin typeface="Arial" charset="0"/>
                <a:cs typeface="Arial" charset="0"/>
              </a:rPr>
              <a:pPr algn="r" defTabSz="931863"/>
              <a:t>35</a:t>
            </a:fld>
            <a:endParaRPr lang="en-US" sz="1200">
              <a:latin typeface="Arial" charset="0"/>
              <a:cs typeface="Arial" charset="0"/>
            </a:endParaRPr>
          </a:p>
        </p:txBody>
      </p:sp>
      <p:sp>
        <p:nvSpPr>
          <p:cNvPr id="123906" name="Rectangle 2"/>
          <p:cNvSpPr>
            <a:spLocks noGrp="1" noRot="1" noChangeAspect="1" noChangeArrowheads="1" noTextEdit="1"/>
          </p:cNvSpPr>
          <p:nvPr>
            <p:ph type="sldImg"/>
          </p:nvPr>
        </p:nvSpPr>
        <p:spPr>
          <a:xfrm>
            <a:off x="1906588" y="1060450"/>
            <a:ext cx="3095625" cy="2322513"/>
          </a:xfrm>
          <a:ln/>
        </p:spPr>
      </p:sp>
      <p:sp>
        <p:nvSpPr>
          <p:cNvPr id="123907" name="Rectangle 3"/>
          <p:cNvSpPr>
            <a:spLocks noGrp="1" noChangeArrowheads="1"/>
          </p:cNvSpPr>
          <p:nvPr>
            <p:ph type="body" idx="1"/>
          </p:nvPr>
        </p:nvSpPr>
        <p:spPr>
          <a:noFill/>
          <a:ln/>
        </p:spPr>
        <p:txBody>
          <a:bodyPr lIns="89803" tIns="44902" rIns="89803" bIns="44902"/>
          <a:lstStyle/>
          <a:p>
            <a:pPr eaLnBrk="1" hangingPunct="1">
              <a:spcBef>
                <a:spcPct val="0"/>
              </a:spcBef>
            </a:pPr>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5"/>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4CE81BAB-C265-44BD-B380-BEC664998347}" type="slidenum">
              <a:rPr lang="en-US" sz="1200">
                <a:latin typeface="Arial" charset="0"/>
                <a:cs typeface="Arial" charset="0"/>
              </a:rPr>
              <a:pPr algn="r" defTabSz="931863"/>
              <a:t>36</a:t>
            </a:fld>
            <a:endParaRPr lang="en-US" sz="1200">
              <a:latin typeface="Arial" charset="0"/>
              <a:cs typeface="Arial" charset="0"/>
            </a:endParaRPr>
          </a:p>
        </p:txBody>
      </p:sp>
      <p:sp>
        <p:nvSpPr>
          <p:cNvPr id="125954" name="Rectangle 2"/>
          <p:cNvSpPr>
            <a:spLocks noGrp="1" noRot="1" noChangeAspect="1" noChangeArrowheads="1" noTextEdit="1"/>
          </p:cNvSpPr>
          <p:nvPr>
            <p:ph type="sldImg"/>
          </p:nvPr>
        </p:nvSpPr>
        <p:spPr>
          <a:xfrm>
            <a:off x="1906588" y="1060450"/>
            <a:ext cx="3095625" cy="2322513"/>
          </a:xfrm>
          <a:ln/>
        </p:spPr>
      </p:sp>
      <p:sp>
        <p:nvSpPr>
          <p:cNvPr id="125955" name="Rectangle 3"/>
          <p:cNvSpPr>
            <a:spLocks noGrp="1" noChangeArrowheads="1"/>
          </p:cNvSpPr>
          <p:nvPr>
            <p:ph type="body" idx="1"/>
          </p:nvPr>
        </p:nvSpPr>
        <p:spPr>
          <a:noFill/>
          <a:ln/>
        </p:spPr>
        <p:txBody>
          <a:bodyPr lIns="89803" tIns="44902" rIns="89803" bIns="44902"/>
          <a:lstStyle/>
          <a:p>
            <a:pPr eaLnBrk="1" hangingPunct="1">
              <a:spcBef>
                <a:spcPct val="0"/>
              </a:spcBef>
            </a:pPr>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5"/>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AE2418B7-D2C3-45E7-B934-38AE50C3E99D}" type="slidenum">
              <a:rPr lang="en-US" sz="1200">
                <a:latin typeface="Arial" charset="0"/>
                <a:cs typeface="Arial" charset="0"/>
              </a:rPr>
              <a:pPr algn="r" defTabSz="931863"/>
              <a:t>37</a:t>
            </a:fld>
            <a:endParaRPr lang="en-US" sz="1200">
              <a:latin typeface="Arial" charset="0"/>
              <a:cs typeface="Arial" charset="0"/>
            </a:endParaRPr>
          </a:p>
        </p:txBody>
      </p:sp>
      <p:sp>
        <p:nvSpPr>
          <p:cNvPr id="129026" name="Rectangle 2"/>
          <p:cNvSpPr>
            <a:spLocks noGrp="1" noRot="1" noChangeAspect="1" noChangeArrowheads="1" noTextEdit="1"/>
          </p:cNvSpPr>
          <p:nvPr>
            <p:ph type="sldImg"/>
          </p:nvPr>
        </p:nvSpPr>
        <p:spPr>
          <a:xfrm>
            <a:off x="1878013" y="1084263"/>
            <a:ext cx="3097212" cy="2322512"/>
          </a:xfrm>
          <a:ln/>
        </p:spPr>
      </p:sp>
      <p:sp>
        <p:nvSpPr>
          <p:cNvPr id="129027" name="Rectangle 3"/>
          <p:cNvSpPr>
            <a:spLocks noGrp="1" noChangeArrowheads="1"/>
          </p:cNvSpPr>
          <p:nvPr>
            <p:ph type="body" idx="1"/>
          </p:nvPr>
        </p:nvSpPr>
        <p:spPr>
          <a:noFill/>
          <a:ln/>
        </p:spPr>
        <p:txBody>
          <a:bodyPr lIns="89803" tIns="44902" rIns="89803" bIns="44902"/>
          <a:lstStyle/>
          <a:p>
            <a:pPr eaLnBrk="1" hangingPunct="1">
              <a:spcBef>
                <a:spcPct val="0"/>
              </a:spcBef>
            </a:pP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5"/>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5CCCD322-F96C-4583-ABE4-71FAA0B23DF9}" type="slidenum">
              <a:rPr lang="en-US" sz="1200">
                <a:latin typeface="Arial" charset="0"/>
                <a:cs typeface="Arial" charset="0"/>
              </a:rPr>
              <a:pPr algn="r" defTabSz="931863"/>
              <a:t>38</a:t>
            </a:fld>
            <a:endParaRPr lang="en-US" sz="1200">
              <a:latin typeface="Arial" charset="0"/>
              <a:cs typeface="Arial" charset="0"/>
            </a:endParaRPr>
          </a:p>
        </p:txBody>
      </p:sp>
      <p:sp>
        <p:nvSpPr>
          <p:cNvPr id="132098" name="Rectangle 2"/>
          <p:cNvSpPr>
            <a:spLocks noGrp="1" noRot="1" noChangeAspect="1" noChangeArrowheads="1" noTextEdit="1"/>
          </p:cNvSpPr>
          <p:nvPr>
            <p:ph type="sldImg"/>
          </p:nvPr>
        </p:nvSpPr>
        <p:spPr>
          <a:xfrm>
            <a:off x="1906588" y="1060450"/>
            <a:ext cx="3095625" cy="2322513"/>
          </a:xfrm>
          <a:ln/>
        </p:spPr>
      </p:sp>
      <p:sp>
        <p:nvSpPr>
          <p:cNvPr id="132099" name="Rectangle 3"/>
          <p:cNvSpPr>
            <a:spLocks noGrp="1" noChangeArrowheads="1"/>
          </p:cNvSpPr>
          <p:nvPr>
            <p:ph type="body" idx="1"/>
          </p:nvPr>
        </p:nvSpPr>
        <p:spPr>
          <a:noFill/>
          <a:ln/>
        </p:spPr>
        <p:txBody>
          <a:bodyPr lIns="89803" tIns="44902" rIns="89803" bIns="44902"/>
          <a:lstStyle/>
          <a:p>
            <a:pPr eaLnBrk="1" hangingPunct="1">
              <a:spcBef>
                <a:spcPct val="0"/>
              </a:spcBef>
            </a:pPr>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5"/>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B26793D1-157C-46F9-88FA-95F2DD8657FD}" type="slidenum">
              <a:rPr lang="en-US" sz="1200">
                <a:latin typeface="Arial" charset="0"/>
                <a:cs typeface="Arial" charset="0"/>
              </a:rPr>
              <a:pPr algn="r" defTabSz="931863"/>
              <a:t>39</a:t>
            </a:fld>
            <a:endParaRPr lang="en-US" sz="1200">
              <a:latin typeface="Arial" charset="0"/>
              <a:cs typeface="Arial" charset="0"/>
            </a:endParaRPr>
          </a:p>
        </p:txBody>
      </p:sp>
      <p:sp>
        <p:nvSpPr>
          <p:cNvPr id="134146" name="Rectangle 2"/>
          <p:cNvSpPr>
            <a:spLocks noGrp="1" noRot="1" noChangeAspect="1" noChangeArrowheads="1" noTextEdit="1"/>
          </p:cNvSpPr>
          <p:nvPr>
            <p:ph type="sldImg"/>
          </p:nvPr>
        </p:nvSpPr>
        <p:spPr>
          <a:xfrm>
            <a:off x="1906588" y="1060450"/>
            <a:ext cx="3095625" cy="2322513"/>
          </a:xfrm>
          <a:ln/>
        </p:spPr>
      </p:sp>
      <p:sp>
        <p:nvSpPr>
          <p:cNvPr id="134147" name="Rectangle 3"/>
          <p:cNvSpPr>
            <a:spLocks noGrp="1" noChangeArrowheads="1"/>
          </p:cNvSpPr>
          <p:nvPr>
            <p:ph type="body" idx="1"/>
          </p:nvPr>
        </p:nvSpPr>
        <p:spPr>
          <a:noFill/>
          <a:ln/>
        </p:spPr>
        <p:txBody>
          <a:bodyPr lIns="89803" tIns="44902" rIns="89803" bIns="44902"/>
          <a:lstStyle/>
          <a:p>
            <a:pPr eaLnBrk="1" hangingPunct="1">
              <a:spcBef>
                <a:spcPct val="0"/>
              </a:spcBef>
            </a:pPr>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5"/>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8696CC0B-92CC-42BB-AD72-103E8DBB383F}" type="slidenum">
              <a:rPr lang="en-US" sz="1200">
                <a:latin typeface="Arial" charset="0"/>
                <a:cs typeface="Arial" charset="0"/>
              </a:rPr>
              <a:pPr algn="r" defTabSz="931863"/>
              <a:t>40</a:t>
            </a:fld>
            <a:endParaRPr lang="en-US" sz="1200">
              <a:latin typeface="Arial" charset="0"/>
              <a:cs typeface="Arial" charset="0"/>
            </a:endParaRPr>
          </a:p>
        </p:txBody>
      </p:sp>
      <p:sp>
        <p:nvSpPr>
          <p:cNvPr id="136194" name="Rectangle 2"/>
          <p:cNvSpPr>
            <a:spLocks noGrp="1" noRot="1" noChangeAspect="1" noChangeArrowheads="1" noTextEdit="1"/>
          </p:cNvSpPr>
          <p:nvPr>
            <p:ph type="sldImg"/>
          </p:nvPr>
        </p:nvSpPr>
        <p:spPr>
          <a:xfrm>
            <a:off x="1906588" y="1060450"/>
            <a:ext cx="3095625" cy="2322513"/>
          </a:xfrm>
          <a:ln cap="flat"/>
        </p:spPr>
      </p:sp>
      <p:sp>
        <p:nvSpPr>
          <p:cNvPr id="136195" name="Rectangle 3"/>
          <p:cNvSpPr>
            <a:spLocks noGrp="1" noChangeArrowheads="1"/>
          </p:cNvSpPr>
          <p:nvPr>
            <p:ph type="body" idx="1"/>
          </p:nvPr>
        </p:nvSpPr>
        <p:spPr>
          <a:xfrm>
            <a:off x="935038" y="4416425"/>
            <a:ext cx="5140325" cy="4183063"/>
          </a:xfrm>
          <a:noFill/>
          <a:ln/>
        </p:spPr>
        <p:txBody>
          <a:bodyPr lIns="95589" tIns="47796" rIns="95589" bIns="47796"/>
          <a:lstStyle/>
          <a:p>
            <a:pPr eaLnBrk="1" hangingPunct="1">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a:ln/>
        </p:spPr>
      </p:sp>
      <p:sp>
        <p:nvSpPr>
          <p:cNvPr id="153603" name="Notes Placeholder 2"/>
          <p:cNvSpPr>
            <a:spLocks noGrp="1"/>
          </p:cNvSpPr>
          <p:nvPr>
            <p:ph type="body" idx="1"/>
          </p:nvPr>
        </p:nvSpPr>
        <p:spPr>
          <a:noFill/>
          <a:ln/>
        </p:spPr>
        <p:txBody>
          <a:bodyPr/>
          <a:lstStyle/>
          <a:p>
            <a:pPr eaLnBrk="1" hangingPunct="1">
              <a:spcBef>
                <a:spcPct val="0"/>
              </a:spcBef>
            </a:pPr>
            <a:endParaRPr lang="en-CA" smtClean="0"/>
          </a:p>
        </p:txBody>
      </p:sp>
      <p:sp>
        <p:nvSpPr>
          <p:cNvPr id="153604"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112FA9BE-9B28-4223-9A00-650C0EC26A74}" type="slidenum">
              <a:rPr lang="en-CA" sz="1200">
                <a:latin typeface="Arial" charset="0"/>
                <a:cs typeface="Arial" charset="0"/>
              </a:rPr>
              <a:pPr algn="r" defTabSz="931863"/>
              <a:t>5</a:t>
            </a:fld>
            <a:endParaRPr lang="en-CA" sz="1200">
              <a:latin typeface="Arial"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Slide Image Placeholder 1"/>
          <p:cNvSpPr>
            <a:spLocks noGrp="1" noRot="1" noChangeAspect="1" noTextEdit="1"/>
          </p:cNvSpPr>
          <p:nvPr>
            <p:ph type="sldImg"/>
          </p:nvPr>
        </p:nvSpPr>
        <p:spPr>
          <a:ln/>
        </p:spPr>
      </p:sp>
      <p:sp>
        <p:nvSpPr>
          <p:cNvPr id="138242" name="Notes Placeholder 2"/>
          <p:cNvSpPr>
            <a:spLocks noGrp="1"/>
          </p:cNvSpPr>
          <p:nvPr>
            <p:ph type="body" idx="1"/>
          </p:nvPr>
        </p:nvSpPr>
        <p:spPr>
          <a:noFill/>
          <a:ln/>
        </p:spPr>
        <p:txBody>
          <a:bodyPr/>
          <a:lstStyle/>
          <a:p>
            <a:pPr eaLnBrk="1" hangingPunct="1">
              <a:spcBef>
                <a:spcPct val="0"/>
              </a:spcBef>
            </a:pPr>
            <a:endParaRPr lang="en-CA" smtClean="0"/>
          </a:p>
        </p:txBody>
      </p:sp>
      <p:sp>
        <p:nvSpPr>
          <p:cNvPr id="138243"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ADCC6C0A-07E5-4A62-86DE-1C2F6FA4D021}" type="slidenum">
              <a:rPr lang="en-CA" sz="1200">
                <a:latin typeface="Arial" charset="0"/>
                <a:cs typeface="Arial" charset="0"/>
              </a:rPr>
              <a:pPr algn="r" defTabSz="931863"/>
              <a:t>41</a:t>
            </a:fld>
            <a:endParaRPr lang="en-CA" sz="120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a:ln/>
        </p:spPr>
      </p:sp>
      <p:sp>
        <p:nvSpPr>
          <p:cNvPr id="155651" name="Notes Placeholder 2"/>
          <p:cNvSpPr>
            <a:spLocks noGrp="1"/>
          </p:cNvSpPr>
          <p:nvPr>
            <p:ph type="body" idx="1"/>
          </p:nvPr>
        </p:nvSpPr>
        <p:spPr>
          <a:noFill/>
          <a:ln/>
        </p:spPr>
        <p:txBody>
          <a:bodyPr/>
          <a:lstStyle/>
          <a:p>
            <a:pPr eaLnBrk="1" hangingPunct="1">
              <a:spcBef>
                <a:spcPct val="0"/>
              </a:spcBef>
            </a:pPr>
            <a:endParaRPr lang="en-CA" smtClean="0"/>
          </a:p>
        </p:txBody>
      </p:sp>
      <p:sp>
        <p:nvSpPr>
          <p:cNvPr id="155652"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68A0A8D0-0130-4712-81A6-A4C7D4ABA814}" type="slidenum">
              <a:rPr lang="en-CA" sz="1200">
                <a:latin typeface="Arial" charset="0"/>
                <a:cs typeface="Arial" charset="0"/>
              </a:rPr>
              <a:pPr algn="r" defTabSz="931863"/>
              <a:t>6</a:t>
            </a:fld>
            <a:endParaRPr lang="en-CA" sz="120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a:ln/>
        </p:spPr>
      </p:sp>
      <p:sp>
        <p:nvSpPr>
          <p:cNvPr id="157699" name="Notes Placeholder 2"/>
          <p:cNvSpPr>
            <a:spLocks noGrp="1"/>
          </p:cNvSpPr>
          <p:nvPr>
            <p:ph type="body" idx="1"/>
          </p:nvPr>
        </p:nvSpPr>
        <p:spPr>
          <a:noFill/>
          <a:ln/>
        </p:spPr>
        <p:txBody>
          <a:bodyPr/>
          <a:lstStyle/>
          <a:p>
            <a:pPr eaLnBrk="1" hangingPunct="1">
              <a:spcBef>
                <a:spcPct val="0"/>
              </a:spcBef>
            </a:pPr>
            <a:endParaRPr lang="en-CA" smtClean="0"/>
          </a:p>
        </p:txBody>
      </p:sp>
      <p:sp>
        <p:nvSpPr>
          <p:cNvPr id="157700"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17A570BD-B7AB-4AB9-818A-49E55BC00251}" type="slidenum">
              <a:rPr lang="en-CA" sz="1200">
                <a:latin typeface="Arial" charset="0"/>
                <a:cs typeface="Arial" charset="0"/>
              </a:rPr>
              <a:pPr algn="r" defTabSz="931863"/>
              <a:t>7</a:t>
            </a:fld>
            <a:endParaRPr lang="en-CA" sz="120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5"/>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64F29AD5-76F2-47B4-82F6-A90B3903972B}" type="slidenum">
              <a:rPr lang="en-US" sz="1200">
                <a:latin typeface="Arial" charset="0"/>
                <a:cs typeface="Arial" charset="0"/>
              </a:rPr>
              <a:pPr algn="r" defTabSz="931863"/>
              <a:t>19</a:t>
            </a:fld>
            <a:endParaRPr lang="en-US" sz="1200">
              <a:latin typeface="Arial" charset="0"/>
              <a:cs typeface="Arial" charset="0"/>
            </a:endParaRPr>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xfrm>
            <a:off x="935038" y="4416425"/>
            <a:ext cx="5140325" cy="4183063"/>
          </a:xfrm>
          <a:noFill/>
          <a:ln/>
        </p:spPr>
        <p:txBody>
          <a:bodyPr/>
          <a:lstStyle/>
          <a:p>
            <a:pPr eaLnBrk="1" hangingPunct="1">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5"/>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42D98DEE-89ED-4FA0-AF8A-0E5DF4346771}" type="slidenum">
              <a:rPr lang="en-US" sz="1200">
                <a:latin typeface="Arial" charset="0"/>
                <a:cs typeface="Arial" charset="0"/>
              </a:rPr>
              <a:pPr algn="r" defTabSz="931863"/>
              <a:t>25</a:t>
            </a:fld>
            <a:endParaRPr lang="en-US" sz="1200">
              <a:latin typeface="Arial" charset="0"/>
              <a:cs typeface="Arial" charset="0"/>
            </a:endParaRPr>
          </a:p>
        </p:txBody>
      </p:sp>
      <p:sp>
        <p:nvSpPr>
          <p:cNvPr id="177155" name="Rectangle 2"/>
          <p:cNvSpPr>
            <a:spLocks noGrp="1" noRot="1" noChangeAspect="1" noChangeArrowheads="1" noTextEdit="1"/>
          </p:cNvSpPr>
          <p:nvPr>
            <p:ph type="sldImg"/>
          </p:nvPr>
        </p:nvSpPr>
        <p:spPr>
          <a:xfrm>
            <a:off x="1906588" y="1060450"/>
            <a:ext cx="3095625" cy="2322513"/>
          </a:xfrm>
          <a:ln/>
        </p:spPr>
      </p:sp>
      <p:sp>
        <p:nvSpPr>
          <p:cNvPr id="177156" name="Rectangle 3"/>
          <p:cNvSpPr>
            <a:spLocks noGrp="1" noChangeArrowheads="1"/>
          </p:cNvSpPr>
          <p:nvPr>
            <p:ph type="body" idx="1"/>
          </p:nvPr>
        </p:nvSpPr>
        <p:spPr>
          <a:noFill/>
          <a:ln/>
        </p:spPr>
        <p:txBody>
          <a:bodyPr lIns="89803" tIns="44902" rIns="89803" bIns="44902"/>
          <a:lstStyle/>
          <a:p>
            <a:pPr eaLnBrk="1" hangingPunct="1">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noTextEdit="1"/>
          </p:cNvSpPr>
          <p:nvPr>
            <p:ph type="sldImg"/>
          </p:nvPr>
        </p:nvSpPr>
        <p:spPr>
          <a:ln/>
        </p:spPr>
      </p:sp>
      <p:sp>
        <p:nvSpPr>
          <p:cNvPr id="175107" name="Notes Placeholder 2"/>
          <p:cNvSpPr>
            <a:spLocks noGrp="1"/>
          </p:cNvSpPr>
          <p:nvPr>
            <p:ph type="body" idx="1"/>
          </p:nvPr>
        </p:nvSpPr>
        <p:spPr>
          <a:noFill/>
          <a:ln/>
        </p:spPr>
        <p:txBody>
          <a:bodyPr/>
          <a:lstStyle/>
          <a:p>
            <a:pPr eaLnBrk="1" hangingPunct="1">
              <a:spcBef>
                <a:spcPct val="0"/>
              </a:spcBef>
            </a:pPr>
            <a:endParaRPr lang="en-CA" smtClean="0"/>
          </a:p>
        </p:txBody>
      </p:sp>
      <p:sp>
        <p:nvSpPr>
          <p:cNvPr id="175108"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BF664B3F-B2D2-4E13-A758-974C542ACCF0}" type="slidenum">
              <a:rPr lang="en-CA" sz="1200">
                <a:latin typeface="Arial" charset="0"/>
                <a:cs typeface="Arial" charset="0"/>
              </a:rPr>
              <a:pPr algn="r" defTabSz="931863"/>
              <a:t>27</a:t>
            </a:fld>
            <a:endParaRPr lang="en-CA" sz="120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5"/>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0C39D9E9-4CCE-45D4-A477-4D9B4939A092}" type="slidenum">
              <a:rPr lang="en-US" sz="1200">
                <a:latin typeface="Arial" charset="0"/>
                <a:cs typeface="Arial" charset="0"/>
              </a:rPr>
              <a:pPr algn="r" defTabSz="931863"/>
              <a:t>28</a:t>
            </a:fld>
            <a:endParaRPr lang="en-US" sz="1200">
              <a:latin typeface="Arial" charset="0"/>
              <a:cs typeface="Arial" charset="0"/>
            </a:endParaRPr>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5"/>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4947" tIns="47474" rIns="94947" bIns="47474" anchor="b"/>
          <a:lstStyle/>
          <a:p>
            <a:pPr algn="r" defTabSz="931863"/>
            <a:fld id="{3AD7D3B6-0A27-405E-BB94-D0CA9C1632BE}" type="slidenum">
              <a:rPr lang="en-US" sz="1200">
                <a:latin typeface="Arial" charset="0"/>
                <a:cs typeface="Arial" charset="0"/>
              </a:rPr>
              <a:pPr algn="r" defTabSz="931863"/>
              <a:t>29</a:t>
            </a:fld>
            <a:endParaRPr lang="en-US" sz="1200">
              <a:latin typeface="Arial" charset="0"/>
              <a:cs typeface="Arial" charset="0"/>
            </a:endParaRPr>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p:spPr>
        <p:txBody>
          <a:bodyPr/>
          <a:lstStyle/>
          <a:p>
            <a:pPr eaLnBrk="1" hangingPunct="1"/>
            <a:r>
              <a:rPr lang="en-US" smtClean="0"/>
              <a:t>Each level is assumed to be mutually exclusive of the others (a product has one and only one level of that attribute)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userDrawn="1"/>
        </p:nvSpPr>
        <p:spPr bwMode="auto">
          <a:xfrm>
            <a:off x="273050" y="314325"/>
            <a:ext cx="8624888" cy="6276975"/>
          </a:xfrm>
          <a:prstGeom prst="rect">
            <a:avLst/>
          </a:prstGeom>
          <a:noFill/>
          <a:ln w="57150" algn="ctr">
            <a:solidFill>
              <a:srgbClr val="800000"/>
            </a:solidFill>
            <a:round/>
            <a:headEnd/>
            <a:tailEnd/>
          </a:ln>
          <a:extLst>
            <a:ext uri="{909E8E84-426E-40DD-AFC4-6F175D3DCCD1}"/>
          </a:extLst>
        </p:spPr>
        <p:txBody>
          <a:bodyPr lIns="45720" rIns="45720" anchor="ctr"/>
          <a:lstStyle/>
          <a:p>
            <a:pPr algn="ctr" eaLnBrk="0" hangingPunct="0">
              <a:spcBef>
                <a:spcPct val="50000"/>
              </a:spcBef>
              <a:defRPr/>
            </a:pPr>
            <a:endParaRPr lang="en-US" sz="1200" b="0">
              <a:solidFill>
                <a:srgbClr val="000000"/>
              </a:solidFill>
              <a:latin typeface="Arial" pitchFamily="34" charset="0"/>
              <a:cs typeface="Arial" pitchFamily="34" charset="0"/>
            </a:endParaRPr>
          </a:p>
        </p:txBody>
      </p:sp>
      <p:sp>
        <p:nvSpPr>
          <p:cNvPr id="336898" name="Rectangle 2"/>
          <p:cNvSpPr>
            <a:spLocks noGrp="1" noChangeArrowheads="1"/>
          </p:cNvSpPr>
          <p:nvPr>
            <p:ph type="ctrTitle"/>
          </p:nvPr>
        </p:nvSpPr>
        <p:spPr>
          <a:xfrm>
            <a:off x="685800" y="2286000"/>
            <a:ext cx="7772400" cy="933450"/>
          </a:xfrm>
        </p:spPr>
        <p:txBody>
          <a:bodyPr lIns="91440" rIns="91440" anchor="ctr"/>
          <a:lstStyle>
            <a:lvl1pPr algn="ctr">
              <a:defRPr sz="2000"/>
            </a:lvl1pPr>
          </a:lstStyle>
          <a:p>
            <a:r>
              <a:rPr lang="en-US"/>
              <a:t>Click to edit Master title style</a:t>
            </a:r>
          </a:p>
        </p:txBody>
      </p:sp>
      <p:sp>
        <p:nvSpPr>
          <p:cNvPr id="336899" name="Rectangle 3"/>
          <p:cNvSpPr>
            <a:spLocks noGrp="1" noChangeArrowheads="1"/>
          </p:cNvSpPr>
          <p:nvPr>
            <p:ph type="subTitle" idx="1"/>
          </p:nvPr>
        </p:nvSpPr>
        <p:spPr>
          <a:xfrm>
            <a:off x="1371600" y="3233738"/>
            <a:ext cx="6400800" cy="304800"/>
          </a:xfrm>
        </p:spPr>
        <p:txBody>
          <a:bodyPr lIns="91440" rIns="91440" anchor="ctr"/>
          <a:lstStyle>
            <a:lvl1pPr algn="ctr">
              <a:buFont typeface="Wingdings" pitchFamily="2" charset="2"/>
              <a:buNone/>
              <a:defRPr i="1"/>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4450"/>
            <a:ext cx="20955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44450"/>
            <a:ext cx="61341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4" name="Line 10"/>
          <p:cNvSpPr>
            <a:spLocks noChangeShapeType="1"/>
          </p:cNvSpPr>
          <p:nvPr/>
        </p:nvSpPr>
        <p:spPr bwMode="auto">
          <a:xfrm>
            <a:off x="0" y="882650"/>
            <a:ext cx="9140825" cy="0"/>
          </a:xfrm>
          <a:prstGeom prst="line">
            <a:avLst/>
          </a:prstGeom>
          <a:ln w="38100">
            <a:solidFill>
              <a:srgbClr val="800000"/>
            </a:solidFill>
            <a:headEnd/>
            <a:tailEnd/>
          </a:ln>
        </p:spPr>
        <p:style>
          <a:lnRef idx="1">
            <a:schemeClr val="accent5"/>
          </a:lnRef>
          <a:fillRef idx="0">
            <a:schemeClr val="accent5"/>
          </a:fillRef>
          <a:effectRef idx="0">
            <a:schemeClr val="accent5"/>
          </a:effectRef>
          <a:fontRef idx="minor">
            <a:schemeClr val="tx1"/>
          </a:fontRef>
        </p:style>
        <p:txBody>
          <a:bodyPr wrap="none" anchor="ctr"/>
          <a:lstStyle/>
          <a:p>
            <a:pPr algn="ctr" eaLnBrk="0" hangingPunct="0">
              <a:spcBef>
                <a:spcPct val="50000"/>
              </a:spcBef>
              <a:defRPr/>
            </a:pPr>
            <a:endParaRPr lang="en-US" sz="1200" b="0">
              <a:solidFill>
                <a:prstClr val="black"/>
              </a:solidFill>
            </a:endParaRPr>
          </a:p>
        </p:txBody>
      </p:sp>
      <p:sp>
        <p:nvSpPr>
          <p:cNvPr id="5" name="Text Box 7"/>
          <p:cNvSpPr txBox="1">
            <a:spLocks noChangeArrowheads="1"/>
          </p:cNvSpPr>
          <p:nvPr userDrawn="1"/>
        </p:nvSpPr>
        <p:spPr bwMode="auto">
          <a:xfrm>
            <a:off x="392113" y="6591300"/>
            <a:ext cx="3467100" cy="244475"/>
          </a:xfrm>
          <a:prstGeom prst="rect">
            <a:avLst/>
          </a:prstGeom>
          <a:noFill/>
          <a:ln>
            <a:noFill/>
          </a:ln>
          <a:extLst>
            <a:ext uri="{909E8E84-426E-40DD-AFC4-6F175D3DCCD1}"/>
            <a:ext uri="{91240B29-F687-4F45-9708-019B960494DF}"/>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defRPr/>
            </a:pPr>
            <a:r>
              <a:rPr lang="en-US" sz="1000" b="0" smtClean="0">
                <a:solidFill>
                  <a:srgbClr val="000000"/>
                </a:solidFill>
                <a:latin typeface="Arial" charset="0"/>
                <a:cs typeface="Arial" charset="0"/>
              </a:rPr>
              <a:t>©2011 Pearson Education, Inc. publishing as Prentice Hall</a:t>
            </a:r>
          </a:p>
        </p:txBody>
      </p:sp>
      <p:sp>
        <p:nvSpPr>
          <p:cNvPr id="2" name="Title 1"/>
          <p:cNvSpPr>
            <a:spLocks noGrp="1"/>
          </p:cNvSpPr>
          <p:nvPr>
            <p:ph type="title"/>
          </p:nvPr>
        </p:nvSpPr>
        <p:spPr>
          <a:xfrm>
            <a:off x="444500" y="88900"/>
            <a:ext cx="8267700" cy="6985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20700" y="1117600"/>
            <a:ext cx="8097838" cy="5129213"/>
          </a:xfrm>
        </p:spPr>
        <p:txBody>
          <a:bodyPr/>
          <a:lstStyle/>
          <a:p>
            <a:pPr lvl="0"/>
            <a:endParaRPr lang="en-US" noProof="0" smtClean="0"/>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6572" y="158750"/>
            <a:ext cx="8382000" cy="594172"/>
          </a:xfrm>
        </p:spPr>
        <p:txBody>
          <a:bodyPr/>
          <a:lstStyle>
            <a:lvl1pPr>
              <a:defRPr sz="22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63650"/>
            <a:ext cx="4114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63650"/>
            <a:ext cx="4114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174625"/>
            <a:ext cx="8382000" cy="574675"/>
          </a:xfrm>
        </p:spPr>
        <p:txBody>
          <a:bodyPr/>
          <a:lstStyle>
            <a:lvl1pPr>
              <a:defRPr sz="2200"/>
            </a:lvl1p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44450"/>
            <a:ext cx="8382000" cy="784225"/>
          </a:xfrm>
          <a:prstGeom prst="rect">
            <a:avLst/>
          </a:prstGeom>
          <a:noFill/>
          <a:ln w="9525">
            <a:noFill/>
            <a:miter lim="800000"/>
            <a:headEnd/>
            <a:tailEnd/>
          </a:ln>
        </p:spPr>
        <p:txBody>
          <a:bodyPr vert="horz" wrap="square" lIns="45720" tIns="0" rIns="45720" bIns="0" numCol="1" anchor="b" anchorCtr="0" compatLnSpc="1">
            <a:prstTxWarp prst="textNoShape">
              <a:avLst/>
            </a:prstTxWarp>
          </a:bodyPr>
          <a:lstStyle/>
          <a:p>
            <a:pPr lvl="0"/>
            <a:r>
              <a:rPr lang="en-US" smtClean="0"/>
              <a:t>Title 1</a:t>
            </a:r>
          </a:p>
        </p:txBody>
      </p:sp>
      <p:sp>
        <p:nvSpPr>
          <p:cNvPr id="1027" name="Rectangle 3"/>
          <p:cNvSpPr>
            <a:spLocks noGrp="1" noChangeArrowheads="1"/>
          </p:cNvSpPr>
          <p:nvPr>
            <p:ph type="body" idx="1"/>
          </p:nvPr>
        </p:nvSpPr>
        <p:spPr bwMode="auto">
          <a:xfrm>
            <a:off x="381000" y="1263650"/>
            <a:ext cx="8382000" cy="5181600"/>
          </a:xfrm>
          <a:prstGeom prst="rect">
            <a:avLst/>
          </a:prstGeom>
          <a:noFill/>
          <a:ln w="9525">
            <a:noFill/>
            <a:miter lim="800000"/>
            <a:headEnd/>
            <a:tailEnd/>
          </a:ln>
        </p:spPr>
        <p:txBody>
          <a:bodyPr vert="horz" wrap="square" lIns="45720" tIns="45720" rIns="45720" bIns="45720" numCol="1" anchor="t" anchorCtr="0" compatLnSpc="1">
            <a:prstTxWarp prst="textNoShape">
              <a:avLst/>
            </a:prstTxWarp>
          </a:bodyPr>
          <a:lstStyle/>
          <a:p>
            <a:pPr lvl="0"/>
            <a:r>
              <a:rPr lang="en-US" smtClean="0"/>
              <a:t>A-point</a:t>
            </a:r>
          </a:p>
          <a:p>
            <a:pPr lvl="1"/>
            <a:r>
              <a:rPr lang="en-US" smtClean="0"/>
              <a:t>B-point</a:t>
            </a:r>
          </a:p>
          <a:p>
            <a:pPr lvl="2"/>
            <a:r>
              <a:rPr lang="en-US" smtClean="0"/>
              <a:t>C-point</a:t>
            </a:r>
          </a:p>
          <a:p>
            <a:pPr lvl="3"/>
            <a:r>
              <a:rPr lang="en-US" smtClean="0"/>
              <a:t>D-point</a:t>
            </a:r>
          </a:p>
          <a:p>
            <a:pPr lvl="4"/>
            <a:r>
              <a:rPr lang="en-US" smtClean="0"/>
              <a:t>E-point</a:t>
            </a:r>
          </a:p>
        </p:txBody>
      </p:sp>
      <p:sp>
        <p:nvSpPr>
          <p:cNvPr id="335882" name="Line 10"/>
          <p:cNvSpPr>
            <a:spLocks noChangeShapeType="1"/>
          </p:cNvSpPr>
          <p:nvPr/>
        </p:nvSpPr>
        <p:spPr bwMode="auto">
          <a:xfrm>
            <a:off x="0" y="882650"/>
            <a:ext cx="9140825" cy="0"/>
          </a:xfrm>
          <a:prstGeom prst="line">
            <a:avLst/>
          </a:prstGeom>
          <a:ln w="38100">
            <a:solidFill>
              <a:srgbClr val="800000"/>
            </a:solidFill>
            <a:headEnd/>
            <a:tailEnd/>
          </a:ln>
        </p:spPr>
        <p:style>
          <a:lnRef idx="1">
            <a:schemeClr val="accent5"/>
          </a:lnRef>
          <a:fillRef idx="0">
            <a:schemeClr val="accent5"/>
          </a:fillRef>
          <a:effectRef idx="0">
            <a:schemeClr val="accent5"/>
          </a:effectRef>
          <a:fontRef idx="minor">
            <a:schemeClr val="tx1"/>
          </a:fontRef>
        </p:style>
        <p:txBody>
          <a:bodyPr wrap="none" anchor="ctr"/>
          <a:lstStyle/>
          <a:p>
            <a:pPr algn="ctr" eaLnBrk="0" hangingPunct="0">
              <a:spcBef>
                <a:spcPct val="50000"/>
              </a:spcBef>
              <a:defRPr/>
            </a:pPr>
            <a:endParaRPr lang="en-US" sz="1200" b="0">
              <a:solidFill>
                <a:prstClr val="black"/>
              </a:solidFill>
            </a:endParaRPr>
          </a:p>
        </p:txBody>
      </p:sp>
    </p:spTree>
  </p:cSld>
  <p:clrMap bg1="lt1" tx1="dk1" bg2="lt2" tx2="dk2" accent1="accent1" accent2="accent2" accent3="accent3" accent4="accent4" accent5="accent5" accent6="accent6" hlink="hlink" folHlink="folHlink"/>
  <p:sldLayoutIdLst>
    <p:sldLayoutId id="2147483782" r:id="rId1"/>
    <p:sldLayoutId id="2147483781" r:id="rId2"/>
    <p:sldLayoutId id="2147483780" r:id="rId3"/>
    <p:sldLayoutId id="2147483779" r:id="rId4"/>
    <p:sldLayoutId id="2147483778" r:id="rId5"/>
    <p:sldLayoutId id="2147483777" r:id="rId6"/>
    <p:sldLayoutId id="2147483776" r:id="rId7"/>
    <p:sldLayoutId id="2147483775" r:id="rId8"/>
    <p:sldLayoutId id="2147483774" r:id="rId9"/>
    <p:sldLayoutId id="2147483773" r:id="rId10"/>
    <p:sldLayoutId id="2147483772" r:id="rId11"/>
    <p:sldLayoutId id="2147483783" r:id="rId12"/>
  </p:sldLayoutIdLst>
  <p:txStyles>
    <p:titleStyle>
      <a:lvl1pPr algn="l" rtl="0" eaLnBrk="0" fontAlgn="base" hangingPunct="0">
        <a:spcBef>
          <a:spcPct val="0"/>
        </a:spcBef>
        <a:spcAft>
          <a:spcPct val="0"/>
        </a:spcAft>
        <a:defRPr sz="2800" b="1">
          <a:solidFill>
            <a:schemeClr val="tx1"/>
          </a:solidFill>
          <a:latin typeface="+mj-lt"/>
          <a:ea typeface="MS PGothic" pitchFamily="34" charset="-128"/>
          <a:cs typeface="ＭＳ Ｐゴシック" pitchFamily="-65" charset="-128"/>
        </a:defRPr>
      </a:lvl1pPr>
      <a:lvl2pPr algn="l" rtl="0" eaLnBrk="0" fontAlgn="base" hangingPunct="0">
        <a:spcBef>
          <a:spcPct val="0"/>
        </a:spcBef>
        <a:spcAft>
          <a:spcPct val="0"/>
        </a:spcAft>
        <a:defRPr sz="2800" b="1">
          <a:solidFill>
            <a:schemeClr val="tx1"/>
          </a:solidFill>
          <a:latin typeface="Arial" charset="0"/>
          <a:ea typeface="MS PGothic" pitchFamily="34" charset="-128"/>
          <a:cs typeface="ＭＳ Ｐゴシック" pitchFamily="-65" charset="-128"/>
        </a:defRPr>
      </a:lvl2pPr>
      <a:lvl3pPr algn="l" rtl="0" eaLnBrk="0" fontAlgn="base" hangingPunct="0">
        <a:spcBef>
          <a:spcPct val="0"/>
        </a:spcBef>
        <a:spcAft>
          <a:spcPct val="0"/>
        </a:spcAft>
        <a:defRPr sz="2800" b="1">
          <a:solidFill>
            <a:schemeClr val="tx1"/>
          </a:solidFill>
          <a:latin typeface="Arial" charset="0"/>
          <a:ea typeface="MS PGothic" pitchFamily="34" charset="-128"/>
          <a:cs typeface="ＭＳ Ｐゴシック" pitchFamily="-65" charset="-128"/>
        </a:defRPr>
      </a:lvl3pPr>
      <a:lvl4pPr algn="l" rtl="0" eaLnBrk="0" fontAlgn="base" hangingPunct="0">
        <a:spcBef>
          <a:spcPct val="0"/>
        </a:spcBef>
        <a:spcAft>
          <a:spcPct val="0"/>
        </a:spcAft>
        <a:defRPr sz="2800" b="1">
          <a:solidFill>
            <a:schemeClr val="tx1"/>
          </a:solidFill>
          <a:latin typeface="Arial" charset="0"/>
          <a:ea typeface="MS PGothic" pitchFamily="34" charset="-128"/>
          <a:cs typeface="ＭＳ Ｐゴシック" pitchFamily="-65" charset="-128"/>
        </a:defRPr>
      </a:lvl4pPr>
      <a:lvl5pPr algn="l" rtl="0" eaLnBrk="0" fontAlgn="base" hangingPunct="0">
        <a:spcBef>
          <a:spcPct val="0"/>
        </a:spcBef>
        <a:spcAft>
          <a:spcPct val="0"/>
        </a:spcAft>
        <a:defRPr sz="2800" b="1">
          <a:solidFill>
            <a:schemeClr val="tx1"/>
          </a:solidFill>
          <a:latin typeface="Arial" charset="0"/>
          <a:ea typeface="MS PGothic" pitchFamily="34" charset="-128"/>
          <a:cs typeface="ＭＳ Ｐゴシック" pitchFamily="-65" charset="-128"/>
        </a:defRPr>
      </a:lvl5pPr>
      <a:lvl6pPr marL="457200" algn="l" rtl="0" eaLnBrk="0" fontAlgn="base" hangingPunct="0">
        <a:lnSpc>
          <a:spcPct val="120000"/>
        </a:lnSpc>
        <a:spcBef>
          <a:spcPct val="0"/>
        </a:spcBef>
        <a:spcAft>
          <a:spcPct val="0"/>
        </a:spcAft>
        <a:defRPr b="1">
          <a:solidFill>
            <a:schemeClr val="tx1"/>
          </a:solidFill>
          <a:latin typeface="Arial" charset="0"/>
        </a:defRPr>
      </a:lvl6pPr>
      <a:lvl7pPr marL="914400" algn="l" rtl="0" eaLnBrk="0" fontAlgn="base" hangingPunct="0">
        <a:lnSpc>
          <a:spcPct val="120000"/>
        </a:lnSpc>
        <a:spcBef>
          <a:spcPct val="0"/>
        </a:spcBef>
        <a:spcAft>
          <a:spcPct val="0"/>
        </a:spcAft>
        <a:defRPr b="1">
          <a:solidFill>
            <a:schemeClr val="tx1"/>
          </a:solidFill>
          <a:latin typeface="Arial" charset="0"/>
        </a:defRPr>
      </a:lvl7pPr>
      <a:lvl8pPr marL="1371600" algn="l" rtl="0" eaLnBrk="0" fontAlgn="base" hangingPunct="0">
        <a:lnSpc>
          <a:spcPct val="120000"/>
        </a:lnSpc>
        <a:spcBef>
          <a:spcPct val="0"/>
        </a:spcBef>
        <a:spcAft>
          <a:spcPct val="0"/>
        </a:spcAft>
        <a:defRPr b="1">
          <a:solidFill>
            <a:schemeClr val="tx1"/>
          </a:solidFill>
          <a:latin typeface="Arial" charset="0"/>
        </a:defRPr>
      </a:lvl8pPr>
      <a:lvl9pPr marL="1828800" algn="l" rtl="0" eaLnBrk="0" fontAlgn="base" hangingPunct="0">
        <a:lnSpc>
          <a:spcPct val="120000"/>
        </a:lnSpc>
        <a:spcBef>
          <a:spcPct val="0"/>
        </a:spcBef>
        <a:spcAft>
          <a:spcPct val="0"/>
        </a:spcAft>
        <a:defRPr b="1">
          <a:solidFill>
            <a:schemeClr val="tx1"/>
          </a:solidFill>
          <a:latin typeface="Arial" charset="0"/>
        </a:defRPr>
      </a:lvl9pPr>
    </p:titleStyle>
    <p:bodyStyle>
      <a:lvl1pPr marL="342900" indent="-342900" algn="l" defTabSz="684213" rtl="0" eaLnBrk="0" fontAlgn="base" hangingPunct="0">
        <a:spcBef>
          <a:spcPct val="20000"/>
        </a:spcBef>
        <a:spcAft>
          <a:spcPct val="0"/>
        </a:spcAft>
        <a:buSzPct val="25000"/>
        <a:buFont typeface="Wingdings" pitchFamily="2" charset="2"/>
        <a:buChar char=" "/>
        <a:defRPr>
          <a:solidFill>
            <a:schemeClr val="tx1"/>
          </a:solidFill>
          <a:latin typeface="+mn-lt"/>
          <a:ea typeface="MS PGothic" pitchFamily="34" charset="-128"/>
          <a:cs typeface="ＭＳ Ｐゴシック" pitchFamily="-65" charset="-128"/>
        </a:defRPr>
      </a:lvl1pPr>
      <a:lvl2pPr marL="342900" indent="-228600" algn="l" defTabSz="684213" rtl="0" eaLnBrk="0" fontAlgn="base" hangingPunct="0">
        <a:spcBef>
          <a:spcPct val="20000"/>
        </a:spcBef>
        <a:spcAft>
          <a:spcPct val="0"/>
        </a:spcAft>
        <a:buSzPct val="65000"/>
        <a:buFont typeface="Wingdings" pitchFamily="2" charset="2"/>
        <a:buChar char="l"/>
        <a:defRPr>
          <a:solidFill>
            <a:schemeClr val="tx1"/>
          </a:solidFill>
          <a:latin typeface="+mn-lt"/>
          <a:ea typeface="MS PGothic" pitchFamily="34" charset="-128"/>
          <a:cs typeface="ＭＳ Ｐゴシック"/>
        </a:defRPr>
      </a:lvl2pPr>
      <a:lvl3pPr marL="685800" indent="-228600" algn="l" defTabSz="684213" rtl="0" eaLnBrk="0" fontAlgn="base" hangingPunct="0">
        <a:spcBef>
          <a:spcPct val="20000"/>
        </a:spcBef>
        <a:spcAft>
          <a:spcPct val="0"/>
        </a:spcAft>
        <a:buSzPct val="100000"/>
        <a:buChar char="–"/>
        <a:defRPr>
          <a:solidFill>
            <a:schemeClr val="tx1"/>
          </a:solidFill>
          <a:latin typeface="+mn-lt"/>
          <a:ea typeface="MS PGothic" pitchFamily="34" charset="-128"/>
          <a:cs typeface="ＭＳ Ｐゴシック"/>
        </a:defRPr>
      </a:lvl3pPr>
      <a:lvl4pPr marL="1028700" indent="-228600" algn="l" defTabSz="684213" rtl="0" eaLnBrk="0" fontAlgn="base" hangingPunct="0">
        <a:spcBef>
          <a:spcPct val="20000"/>
        </a:spcBef>
        <a:spcAft>
          <a:spcPct val="0"/>
        </a:spcAft>
        <a:buSzPct val="55000"/>
        <a:buFont typeface="Wingdings" pitchFamily="2" charset="2"/>
        <a:buChar char="¡"/>
        <a:defRPr sz="1600">
          <a:solidFill>
            <a:schemeClr val="tx1"/>
          </a:solidFill>
          <a:latin typeface="+mn-lt"/>
          <a:ea typeface="MS PGothic" pitchFamily="34" charset="-128"/>
          <a:cs typeface="ＭＳ Ｐゴシック"/>
        </a:defRPr>
      </a:lvl4pPr>
      <a:lvl5pPr marL="1371600" indent="-228600" algn="l" defTabSz="684213" rtl="0" eaLnBrk="0" fontAlgn="base" hangingPunct="0">
        <a:spcBef>
          <a:spcPct val="20000"/>
        </a:spcBef>
        <a:spcAft>
          <a:spcPct val="0"/>
        </a:spcAft>
        <a:buSzPct val="100000"/>
        <a:buChar char="–"/>
        <a:defRPr sz="1600">
          <a:solidFill>
            <a:schemeClr val="tx1"/>
          </a:solidFill>
          <a:latin typeface="+mn-lt"/>
          <a:ea typeface="MS PGothic" pitchFamily="34" charset="-128"/>
          <a:cs typeface="ＭＳ Ｐゴシック"/>
        </a:defRPr>
      </a:lvl5pPr>
      <a:lvl6pPr marL="1828800" indent="-228600" algn="l" defTabSz="684213" rtl="0" eaLnBrk="0" fontAlgn="base" hangingPunct="0">
        <a:spcBef>
          <a:spcPct val="20000"/>
        </a:spcBef>
        <a:spcAft>
          <a:spcPct val="0"/>
        </a:spcAft>
        <a:buSzPct val="100000"/>
        <a:buChar char="–"/>
        <a:defRPr sz="1600">
          <a:solidFill>
            <a:schemeClr val="tx1"/>
          </a:solidFill>
          <a:latin typeface="+mn-lt"/>
        </a:defRPr>
      </a:lvl6pPr>
      <a:lvl7pPr marL="2286000" indent="-228600" algn="l" defTabSz="684213" rtl="0" eaLnBrk="0" fontAlgn="base" hangingPunct="0">
        <a:spcBef>
          <a:spcPct val="20000"/>
        </a:spcBef>
        <a:spcAft>
          <a:spcPct val="0"/>
        </a:spcAft>
        <a:buSzPct val="100000"/>
        <a:buChar char="–"/>
        <a:defRPr sz="1600">
          <a:solidFill>
            <a:schemeClr val="tx1"/>
          </a:solidFill>
          <a:latin typeface="+mn-lt"/>
        </a:defRPr>
      </a:lvl7pPr>
      <a:lvl8pPr marL="2743200" indent="-228600" algn="l" defTabSz="684213" rtl="0" eaLnBrk="0" fontAlgn="base" hangingPunct="0">
        <a:spcBef>
          <a:spcPct val="20000"/>
        </a:spcBef>
        <a:spcAft>
          <a:spcPct val="0"/>
        </a:spcAft>
        <a:buSzPct val="100000"/>
        <a:buChar char="–"/>
        <a:defRPr sz="1600">
          <a:solidFill>
            <a:schemeClr val="tx1"/>
          </a:solidFill>
          <a:latin typeface="+mn-lt"/>
        </a:defRPr>
      </a:lvl8pPr>
      <a:lvl9pPr marL="3200400" indent="-228600" algn="l" defTabSz="684213" rtl="0" eaLnBrk="0" fontAlgn="base" hangingPunct="0">
        <a:spcBef>
          <a:spcPct val="20000"/>
        </a:spcBef>
        <a:spcAft>
          <a:spcPct val="0"/>
        </a:spcAft>
        <a:buSzPct val="10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3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6386"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6F93DA82-6E09-4F7B-B2F3-AD4389808D00}" type="slidenum">
              <a:rPr lang="en-US" sz="1400" b="0"/>
              <a:pPr algn="r"/>
              <a:t>1</a:t>
            </a:fld>
            <a:endParaRPr lang="en-US" sz="1400" b="0"/>
          </a:p>
        </p:txBody>
      </p:sp>
      <p:sp>
        <p:nvSpPr>
          <p:cNvPr id="16388" name="Rectangle 2"/>
          <p:cNvSpPr>
            <a:spLocks noChangeArrowheads="1"/>
          </p:cNvSpPr>
          <p:nvPr/>
        </p:nvSpPr>
        <p:spPr bwMode="auto">
          <a:xfrm>
            <a:off x="1143000" y="1371600"/>
            <a:ext cx="8001000" cy="2057400"/>
          </a:xfrm>
          <a:prstGeom prst="rect">
            <a:avLst/>
          </a:prstGeom>
          <a:noFill/>
          <a:ln w="9525">
            <a:noFill/>
            <a:miter lim="800000"/>
            <a:headEnd/>
            <a:tailEnd/>
          </a:ln>
        </p:spPr>
        <p:txBody>
          <a:bodyPr anchor="b"/>
          <a:lstStyle/>
          <a:p>
            <a:pPr eaLnBrk="0" hangingPunct="0"/>
            <a:r>
              <a:rPr lang="en-US" sz="3200">
                <a:latin typeface="Arial" charset="0"/>
                <a:ea typeface="MS PGothic" pitchFamily="34" charset="-128"/>
                <a:cs typeface="Arial" charset="0"/>
              </a:rPr>
              <a:t>Lecture 6</a:t>
            </a:r>
            <a:br>
              <a:rPr lang="en-US" sz="3200">
                <a:latin typeface="Arial" charset="0"/>
                <a:ea typeface="MS PGothic" pitchFamily="34" charset="-128"/>
                <a:cs typeface="Arial" charset="0"/>
              </a:rPr>
            </a:br>
            <a:r>
              <a:rPr lang="en-US" sz="3200">
                <a:latin typeface="Arial" charset="0"/>
                <a:ea typeface="MS PGothic" pitchFamily="34" charset="-128"/>
                <a:cs typeface="Arial" charset="0"/>
              </a:rPr>
              <a:t/>
            </a:r>
            <a:br>
              <a:rPr lang="en-US" sz="3200">
                <a:latin typeface="Arial" charset="0"/>
                <a:ea typeface="MS PGothic" pitchFamily="34" charset="-128"/>
                <a:cs typeface="Arial" charset="0"/>
              </a:rPr>
            </a:br>
            <a:r>
              <a:rPr lang="en-US" sz="3200">
                <a:latin typeface="Arial" charset="0"/>
                <a:ea typeface="MS PGothic" pitchFamily="34" charset="-128"/>
                <a:cs typeface="Arial" charset="0"/>
              </a:rPr>
              <a:t>Conjoint Analysis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306388" y="158750"/>
            <a:ext cx="8382000" cy="593725"/>
          </a:xfrm>
        </p:spPr>
        <p:txBody>
          <a:bodyPr/>
          <a:lstStyle/>
          <a:p>
            <a:r>
              <a:rPr lang="en-US" sz="2800" smtClean="0"/>
              <a:t>How to Learn What Is Important?</a:t>
            </a:r>
          </a:p>
        </p:txBody>
      </p:sp>
      <p:sp>
        <p:nvSpPr>
          <p:cNvPr id="23554" name="Rectangle 3"/>
          <p:cNvSpPr>
            <a:spLocks noGrp="1" noChangeArrowheads="1"/>
          </p:cNvSpPr>
          <p:nvPr>
            <p:ph type="body" idx="1"/>
          </p:nvPr>
        </p:nvSpPr>
        <p:spPr/>
        <p:txBody>
          <a:bodyPr/>
          <a:lstStyle/>
          <a:p>
            <a:r>
              <a:rPr lang="en-US" sz="2800" smtClean="0"/>
              <a:t>Ask Direct Questions about importances</a:t>
            </a:r>
            <a:br>
              <a:rPr lang="en-US" sz="2800" smtClean="0"/>
            </a:br>
            <a:endParaRPr lang="en-US" sz="2800" smtClean="0"/>
          </a:p>
          <a:p>
            <a:pPr lvl="1"/>
            <a:r>
              <a:rPr lang="en-US" sz="2400" smtClean="0"/>
              <a:t>How important is it that you get the &lt;&lt;brand, interest rate, annual fee, credit limit&gt;&gt; that you want?</a:t>
            </a:r>
          </a:p>
          <a:p>
            <a:endParaRPr lang="en-US" sz="2800" smtClean="0"/>
          </a:p>
        </p:txBody>
      </p:sp>
      <p:sp>
        <p:nvSpPr>
          <p:cNvPr id="23556"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23557"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3946F91A-6374-4F0E-B439-994BD760C2BE}" type="slidenum">
              <a:rPr lang="en-US" sz="1400" b="0"/>
              <a:pPr algn="r"/>
              <a:t>10</a:t>
            </a:fld>
            <a:endParaRPr lang="en-US" sz="1400" b="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p:cNvSpPr>
            <a:spLocks noGrp="1" noChangeArrowheads="1"/>
          </p:cNvSpPr>
          <p:nvPr>
            <p:ph type="title"/>
          </p:nvPr>
        </p:nvSpPr>
        <p:spPr>
          <a:xfrm>
            <a:off x="306388" y="158750"/>
            <a:ext cx="8382000" cy="593725"/>
          </a:xfrm>
        </p:spPr>
        <p:txBody>
          <a:bodyPr/>
          <a:lstStyle/>
          <a:p>
            <a:r>
              <a:rPr lang="en-US" sz="2800" smtClean="0"/>
              <a:t>Stated Importances</a:t>
            </a:r>
          </a:p>
        </p:txBody>
      </p:sp>
      <p:sp>
        <p:nvSpPr>
          <p:cNvPr id="66564" name="Rectangle 3"/>
          <p:cNvSpPr>
            <a:spLocks noGrp="1" noChangeArrowheads="1"/>
          </p:cNvSpPr>
          <p:nvPr>
            <p:ph type="body" idx="1"/>
          </p:nvPr>
        </p:nvSpPr>
        <p:spPr/>
        <p:txBody>
          <a:bodyPr/>
          <a:lstStyle/>
          <a:p>
            <a:r>
              <a:rPr lang="en-US" sz="2400" smtClean="0"/>
              <a:t>Importance Ratings often have low discrimination:</a:t>
            </a:r>
          </a:p>
        </p:txBody>
      </p:sp>
      <p:graphicFrame>
        <p:nvGraphicFramePr>
          <p:cNvPr id="66562" name="Object 2"/>
          <p:cNvGraphicFramePr>
            <a:graphicFrameLocks noChangeAspect="1"/>
          </p:cNvGraphicFramePr>
          <p:nvPr/>
        </p:nvGraphicFramePr>
        <p:xfrm>
          <a:off x="1524000" y="2590800"/>
          <a:ext cx="6097588" cy="4068763"/>
        </p:xfrm>
        <a:graphic>
          <a:graphicData uri="http://schemas.openxmlformats.org/presentationml/2006/ole">
            <p:oleObj spid="_x0000_s66562" name="Chart" r:id="rId3" imgW="6095872" imgH="4067265" progId="MSGraph.Chart.8">
              <p:embed followColorScheme="full"/>
            </p:oleObj>
          </a:graphicData>
        </a:graphic>
      </p:graphicFrame>
      <p:sp>
        <p:nvSpPr>
          <p:cNvPr id="66566"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66567"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80A5BCEB-F941-43CE-943A-9D3FF0F83CD8}" type="slidenum">
              <a:rPr lang="en-US" sz="1400" b="0"/>
              <a:pPr algn="r"/>
              <a:t>11</a:t>
            </a:fld>
            <a:endParaRPr lang="en-US" sz="1400" b="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Grp="1" noChangeArrowheads="1"/>
          </p:cNvSpPr>
          <p:nvPr>
            <p:ph type="title"/>
          </p:nvPr>
        </p:nvSpPr>
        <p:spPr>
          <a:xfrm>
            <a:off x="306388" y="158750"/>
            <a:ext cx="8382000" cy="593725"/>
          </a:xfrm>
        </p:spPr>
        <p:txBody>
          <a:bodyPr/>
          <a:lstStyle/>
          <a:p>
            <a:r>
              <a:rPr lang="en-US" sz="2800" smtClean="0"/>
              <a:t>Stated Importances</a:t>
            </a:r>
          </a:p>
        </p:txBody>
      </p:sp>
      <p:sp>
        <p:nvSpPr>
          <p:cNvPr id="104450" name="Rectangle 3"/>
          <p:cNvSpPr>
            <a:spLocks noGrp="1" noChangeArrowheads="1"/>
          </p:cNvSpPr>
          <p:nvPr>
            <p:ph type="body" idx="1"/>
          </p:nvPr>
        </p:nvSpPr>
        <p:spPr/>
        <p:txBody>
          <a:bodyPr/>
          <a:lstStyle/>
          <a:p>
            <a:r>
              <a:rPr lang="en-US" sz="2800" smtClean="0"/>
              <a:t>Answers often have ______________, with most answers falling in “very important” categories</a:t>
            </a:r>
            <a:br>
              <a:rPr lang="en-US" sz="2800" smtClean="0"/>
            </a:br>
            <a:endParaRPr lang="en-US" sz="2800" smtClean="0"/>
          </a:p>
          <a:p>
            <a:r>
              <a:rPr lang="en-US" sz="2800" smtClean="0"/>
              <a:t>Answers sometimes useful for segmenting market, but still not as actionable as could be</a:t>
            </a:r>
          </a:p>
        </p:txBody>
      </p:sp>
      <p:sp>
        <p:nvSpPr>
          <p:cNvPr id="104452"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04453"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5EA3F2C1-A54A-4077-89DB-6C124F4F5668}" type="slidenum">
              <a:rPr lang="en-US" sz="1400" b="0"/>
              <a:pPr algn="r"/>
              <a:t>12</a:t>
            </a:fld>
            <a:endParaRPr lang="en-US" sz="1400" b="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ChangeArrowheads="1"/>
          </p:cNvSpPr>
          <p:nvPr>
            <p:ph type="title"/>
          </p:nvPr>
        </p:nvSpPr>
        <p:spPr>
          <a:xfrm>
            <a:off x="306388" y="158750"/>
            <a:ext cx="8382000" cy="593725"/>
          </a:xfrm>
        </p:spPr>
        <p:txBody>
          <a:bodyPr/>
          <a:lstStyle/>
          <a:p>
            <a:r>
              <a:rPr lang="en-US" sz="2800" smtClean="0"/>
              <a:t>Self-Explicated, Multi-Attribute Models</a:t>
            </a:r>
          </a:p>
        </p:txBody>
      </p:sp>
      <p:sp>
        <p:nvSpPr>
          <p:cNvPr id="107522" name="Rectangle 3"/>
          <p:cNvSpPr>
            <a:spLocks noGrp="1" noChangeArrowheads="1"/>
          </p:cNvSpPr>
          <p:nvPr>
            <p:ph type="body" idx="1"/>
          </p:nvPr>
        </p:nvSpPr>
        <p:spPr/>
        <p:txBody>
          <a:bodyPr/>
          <a:lstStyle/>
          <a:p>
            <a:r>
              <a:rPr lang="en-US" sz="2400" smtClean="0"/>
              <a:t>Self-explicated models use a combination of the “Which brands do you prefer?” and “How important is brand?” questions  </a:t>
            </a:r>
            <a:br>
              <a:rPr lang="en-US" sz="2400" smtClean="0"/>
            </a:br>
            <a:endParaRPr lang="en-US" sz="2400" smtClean="0"/>
          </a:p>
          <a:p>
            <a:pPr lvl="1"/>
            <a:r>
              <a:rPr lang="en-US" sz="2000" smtClean="0"/>
              <a:t>For each attribute (brand, price, performance, etc.) respondents rate or rank the levels within that attribute</a:t>
            </a:r>
          </a:p>
          <a:p>
            <a:pPr lvl="1"/>
            <a:r>
              <a:rPr lang="en-US" sz="2000" smtClean="0"/>
              <a:t>Respondents rate an overall importance for the attribute, when considering the various levels involved</a:t>
            </a:r>
            <a:br>
              <a:rPr lang="en-US" sz="2000" smtClean="0"/>
            </a:br>
            <a:endParaRPr lang="en-US" sz="2000" smtClean="0"/>
          </a:p>
          <a:p>
            <a:r>
              <a:rPr lang="en-US" sz="2400" smtClean="0"/>
              <a:t>Preference scores (utilities) can be developed by combining the preferences for levels with the importance of the attribute overall</a:t>
            </a:r>
          </a:p>
        </p:txBody>
      </p:sp>
      <p:sp>
        <p:nvSpPr>
          <p:cNvPr id="107524"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07525"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7FF235F9-1DAA-4570-A6B8-60F0C2B69C6E}" type="slidenum">
              <a:rPr lang="en-US" sz="1400" b="0"/>
              <a:pPr algn="r"/>
              <a:t>13</a:t>
            </a:fld>
            <a:endParaRPr lang="en-US" sz="1400" b="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2"/>
          <p:cNvSpPr>
            <a:spLocks noGrp="1" noChangeArrowheads="1"/>
          </p:cNvSpPr>
          <p:nvPr>
            <p:ph type="title"/>
          </p:nvPr>
        </p:nvSpPr>
        <p:spPr>
          <a:xfrm>
            <a:off x="306388" y="158750"/>
            <a:ext cx="8382000" cy="593725"/>
          </a:xfrm>
        </p:spPr>
        <p:txBody>
          <a:bodyPr/>
          <a:lstStyle/>
          <a:p>
            <a:r>
              <a:rPr lang="en-US" sz="2800" smtClean="0"/>
              <a:t>Self-Explicated Models (continued)</a:t>
            </a:r>
          </a:p>
        </p:txBody>
      </p:sp>
      <p:sp>
        <p:nvSpPr>
          <p:cNvPr id="122882" name="Rectangle 3"/>
          <p:cNvSpPr>
            <a:spLocks noGrp="1" noChangeArrowheads="1"/>
          </p:cNvSpPr>
          <p:nvPr>
            <p:ph type="body" idx="1"/>
          </p:nvPr>
        </p:nvSpPr>
        <p:spPr/>
        <p:txBody>
          <a:bodyPr/>
          <a:lstStyle/>
          <a:p>
            <a:r>
              <a:rPr lang="en-US" sz="2400" smtClean="0"/>
              <a:t>Self-explicated models can be used to study many attributes and levels in a questionnaire</a:t>
            </a:r>
            <a:br>
              <a:rPr lang="en-US" sz="2400" smtClean="0"/>
            </a:br>
            <a:endParaRPr lang="en-US" sz="2400" smtClean="0"/>
          </a:p>
          <a:p>
            <a:r>
              <a:rPr lang="en-US" sz="2400" smtClean="0"/>
              <a:t>Some researchers refer to self-explicated models as “self-explicated conjoint,” but this is a ________ as no ________________ are involved</a:t>
            </a:r>
          </a:p>
          <a:p>
            <a:endParaRPr lang="en-US" sz="2400" smtClean="0"/>
          </a:p>
          <a:p>
            <a:r>
              <a:rPr lang="en-US" sz="2400" smtClean="0"/>
              <a:t>In certain cases, self-explicated models perform as well as conjoint analysis</a:t>
            </a:r>
          </a:p>
          <a:p>
            <a:endParaRPr lang="en-US" sz="2400" smtClean="0"/>
          </a:p>
          <a:p>
            <a:r>
              <a:rPr lang="en-US" sz="2400" smtClean="0"/>
              <a:t>Most researchers favor conjoint analysis or discrete choice modeling, when the project allows</a:t>
            </a:r>
          </a:p>
        </p:txBody>
      </p:sp>
      <p:sp>
        <p:nvSpPr>
          <p:cNvPr id="122884"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22885"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68D124CB-900C-4B1D-B87B-19DDE284FBE9}" type="slidenum">
              <a:rPr lang="en-US" sz="1400" b="0"/>
              <a:pPr algn="r"/>
              <a:t>14</a:t>
            </a:fld>
            <a:endParaRPr lang="en-US" sz="1400" b="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3"/>
          <p:cNvSpPr>
            <a:spLocks noGrp="1" noChangeArrowheads="1"/>
          </p:cNvSpPr>
          <p:nvPr>
            <p:ph type="body" idx="1"/>
          </p:nvPr>
        </p:nvSpPr>
        <p:spPr>
          <a:xfrm>
            <a:off x="1905000" y="2362200"/>
            <a:ext cx="6096000" cy="2286000"/>
          </a:xfrm>
        </p:spPr>
        <p:txBody>
          <a:bodyPr/>
          <a:lstStyle/>
          <a:p>
            <a:r>
              <a:rPr lang="en-US" sz="3200" b="1" smtClean="0"/>
              <a:t>Conjoint Analysis</a:t>
            </a:r>
          </a:p>
          <a:p>
            <a:endParaRPr lang="en-US" sz="3200" b="1" smtClean="0"/>
          </a:p>
        </p:txBody>
      </p:sp>
      <p:sp>
        <p:nvSpPr>
          <p:cNvPr id="128004"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28005"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76F20A68-3143-4315-84EC-B86D4B98E6E5}" type="slidenum">
              <a:rPr lang="en-US" sz="1400" b="0"/>
              <a:pPr algn="r"/>
              <a:t>15</a:t>
            </a:fld>
            <a:endParaRPr lang="en-US" sz="1400" b="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p:cNvSpPr>
            <a:spLocks noGrp="1" noChangeArrowheads="1"/>
          </p:cNvSpPr>
          <p:nvPr>
            <p:ph type="title"/>
          </p:nvPr>
        </p:nvSpPr>
        <p:spPr>
          <a:xfrm>
            <a:off x="381000" y="0"/>
            <a:ext cx="8458200" cy="762000"/>
          </a:xfrm>
        </p:spPr>
        <p:txBody>
          <a:bodyPr/>
          <a:lstStyle/>
          <a:p>
            <a:r>
              <a:rPr lang="en-US" sz="2800" smtClean="0"/>
              <a:t>How Does Conjoint Analysis Work?</a:t>
            </a:r>
          </a:p>
        </p:txBody>
      </p:sp>
      <p:sp>
        <p:nvSpPr>
          <p:cNvPr id="131074" name="Rectangle 3"/>
          <p:cNvSpPr>
            <a:spLocks noGrp="1" noChangeArrowheads="1"/>
          </p:cNvSpPr>
          <p:nvPr>
            <p:ph type="body" idx="1"/>
          </p:nvPr>
        </p:nvSpPr>
        <p:spPr>
          <a:xfrm>
            <a:off x="304800" y="1295400"/>
            <a:ext cx="8534400" cy="4171950"/>
          </a:xfrm>
        </p:spPr>
        <p:txBody>
          <a:bodyPr/>
          <a:lstStyle/>
          <a:p>
            <a:endParaRPr lang="en-US" smtClean="0"/>
          </a:p>
          <a:p>
            <a:r>
              <a:rPr lang="en-US" sz="2400" smtClean="0"/>
              <a:t>Vary the product features (independent variables) to build many (usually 12 or more) product concepts</a:t>
            </a:r>
            <a:br>
              <a:rPr lang="en-US" sz="2400" smtClean="0"/>
            </a:br>
            <a:endParaRPr lang="en-US" sz="2400" smtClean="0"/>
          </a:p>
          <a:p>
            <a:r>
              <a:rPr lang="en-US" sz="2400" smtClean="0"/>
              <a:t>Ask respondents to rate/rank those product concepts (dependent variable)</a:t>
            </a:r>
            <a:br>
              <a:rPr lang="en-US" sz="2400" smtClean="0"/>
            </a:br>
            <a:endParaRPr lang="en-US" sz="2400" smtClean="0"/>
          </a:p>
          <a:p>
            <a:r>
              <a:rPr lang="en-US" sz="2400" smtClean="0"/>
              <a:t>Based on the respondents’ evaluations of the product concepts, figure out how much unique value (utility) each of the features added</a:t>
            </a:r>
            <a:br>
              <a:rPr lang="en-US" sz="2400" smtClean="0"/>
            </a:br>
            <a:endParaRPr lang="en-US" sz="2400" smtClean="0"/>
          </a:p>
          <a:p>
            <a:r>
              <a:rPr lang="en-US" sz="2400" smtClean="0"/>
              <a:t>(Regress dependent variable on independent variables; betas equal part worth utilities.)</a:t>
            </a:r>
            <a:endParaRPr lang="en-US" sz="2800" smtClean="0"/>
          </a:p>
          <a:p>
            <a:endParaRPr lang="en-US" smtClean="0"/>
          </a:p>
          <a:p>
            <a:endParaRPr lang="en-US" smtClean="0"/>
          </a:p>
        </p:txBody>
      </p:sp>
      <p:sp>
        <p:nvSpPr>
          <p:cNvPr id="131076"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31077"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8B4EDAAE-232B-409E-9E90-719267288E55}" type="slidenum">
              <a:rPr lang="en-US" sz="1400" b="0"/>
              <a:pPr algn="r"/>
              <a:t>16</a:t>
            </a:fld>
            <a:endParaRPr lang="en-US" sz="1400" b="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a:xfrm>
            <a:off x="306388" y="158750"/>
            <a:ext cx="8382000" cy="593725"/>
          </a:xfrm>
        </p:spPr>
        <p:txBody>
          <a:bodyPr/>
          <a:lstStyle/>
          <a:p>
            <a:pPr>
              <a:spcBef>
                <a:spcPct val="20000"/>
              </a:spcBef>
              <a:buSzPct val="25000"/>
              <a:buFont typeface="Wingdings" pitchFamily="2" charset="2"/>
              <a:buChar char=" "/>
            </a:pPr>
            <a:r>
              <a:rPr lang="en-US" sz="2800" smtClean="0"/>
              <a:t>What’s So Good about Conjoint?</a:t>
            </a:r>
          </a:p>
        </p:txBody>
      </p:sp>
      <p:sp>
        <p:nvSpPr>
          <p:cNvPr id="72706" name="Rectangle 3"/>
          <p:cNvSpPr>
            <a:spLocks noGrp="1" noChangeArrowheads="1"/>
          </p:cNvSpPr>
          <p:nvPr>
            <p:ph type="body" idx="1"/>
          </p:nvPr>
        </p:nvSpPr>
        <p:spPr/>
        <p:txBody>
          <a:bodyPr/>
          <a:lstStyle/>
          <a:p>
            <a:r>
              <a:rPr lang="en-US" sz="2400" smtClean="0"/>
              <a:t>More realistic questions:</a:t>
            </a:r>
            <a:br>
              <a:rPr lang="en-US" sz="2400" smtClean="0"/>
            </a:br>
            <a:r>
              <a:rPr lang="en-US" sz="2400" smtClean="0"/>
              <a:t/>
            </a:r>
            <a:br>
              <a:rPr lang="en-US" sz="2400" smtClean="0"/>
            </a:br>
            <a:r>
              <a:rPr lang="en-US" sz="2400" smtClean="0"/>
              <a:t>                     </a:t>
            </a:r>
            <a:r>
              <a:rPr lang="en-US" sz="2400" b="1" smtClean="0">
                <a:solidFill>
                  <a:schemeClr val="tx2"/>
                </a:solidFill>
              </a:rPr>
              <a:t>Would you prefer . . .</a:t>
            </a:r>
            <a:r>
              <a:rPr lang="en-US" sz="2400" smtClean="0">
                <a:solidFill>
                  <a:schemeClr val="tx2"/>
                </a:solidFill>
              </a:rPr>
              <a:t/>
            </a:r>
            <a:br>
              <a:rPr lang="en-US" sz="2400" smtClean="0">
                <a:solidFill>
                  <a:schemeClr val="tx2"/>
                </a:solidFill>
              </a:rPr>
            </a:br>
            <a:r>
              <a:rPr lang="en-US" sz="2400" smtClean="0">
                <a:solidFill>
                  <a:schemeClr val="tx2"/>
                </a:solidFill>
              </a:rPr>
              <a:t/>
            </a:r>
            <a:br>
              <a:rPr lang="en-US" sz="2400" smtClean="0">
                <a:solidFill>
                  <a:schemeClr val="tx2"/>
                </a:solidFill>
              </a:rPr>
            </a:br>
            <a:r>
              <a:rPr lang="en-US" sz="2400" smtClean="0">
                <a:solidFill>
                  <a:schemeClr val="tx2"/>
                </a:solidFill>
              </a:rPr>
              <a:t>210 Horsepower           or            140 Horsepower</a:t>
            </a:r>
            <a:br>
              <a:rPr lang="en-US" sz="2400" smtClean="0">
                <a:solidFill>
                  <a:schemeClr val="tx2"/>
                </a:solidFill>
              </a:rPr>
            </a:br>
            <a:r>
              <a:rPr lang="en-US" sz="2400" smtClean="0">
                <a:solidFill>
                  <a:schemeClr val="tx2"/>
                </a:solidFill>
              </a:rPr>
              <a:t>17 MPG                                      28 MPG</a:t>
            </a:r>
            <a:r>
              <a:rPr lang="en-US" sz="2400" smtClean="0"/>
              <a:t> </a:t>
            </a:r>
            <a:br>
              <a:rPr lang="en-US" sz="2400" smtClean="0"/>
            </a:br>
            <a:endParaRPr lang="en-US" sz="2400" smtClean="0"/>
          </a:p>
          <a:p>
            <a:endParaRPr lang="en-US" sz="2400" smtClean="0"/>
          </a:p>
          <a:p>
            <a:r>
              <a:rPr lang="en-US" sz="2400" smtClean="0"/>
              <a:t>If choose left, you prefer Power.  If choose right, you prefer Fuel Economy</a:t>
            </a:r>
          </a:p>
          <a:p>
            <a:r>
              <a:rPr lang="en-US" sz="2400" smtClean="0"/>
              <a:t>Rather than ask directly whether you prefer Power over Fuel Economy, we present realistic tradeoff scenarios and infer preferences from your product choices</a:t>
            </a:r>
          </a:p>
        </p:txBody>
      </p:sp>
      <p:sp>
        <p:nvSpPr>
          <p:cNvPr id="72707" name="Rectangle 4"/>
          <p:cNvSpPr>
            <a:spLocks noChangeArrowheads="1"/>
          </p:cNvSpPr>
          <p:nvPr/>
        </p:nvSpPr>
        <p:spPr bwMode="auto">
          <a:xfrm>
            <a:off x="762000" y="2438400"/>
            <a:ext cx="6858000" cy="1524000"/>
          </a:xfrm>
          <a:prstGeom prst="rect">
            <a:avLst/>
          </a:prstGeom>
          <a:noFill/>
          <a:ln w="9525">
            <a:solidFill>
              <a:schemeClr val="tx1"/>
            </a:solidFill>
            <a:miter lim="800000"/>
            <a:headEnd/>
            <a:tailEnd/>
          </a:ln>
        </p:spPr>
        <p:txBody>
          <a:bodyPr wrap="none" anchor="ctr"/>
          <a:lstStyle/>
          <a:p>
            <a:pPr eaLnBrk="0" hangingPunct="0"/>
            <a:endParaRPr lang="en-US"/>
          </a:p>
        </p:txBody>
      </p:sp>
      <p:sp>
        <p:nvSpPr>
          <p:cNvPr id="72709"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72710"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04849F4C-C2D9-4B59-9E51-F8477C7FC05D}" type="slidenum">
              <a:rPr lang="en-US" sz="1400" b="0"/>
              <a:pPr algn="r"/>
              <a:t>17</a:t>
            </a:fld>
            <a:endParaRPr lang="en-US" sz="1400" b="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a:xfrm>
            <a:off x="457200" y="0"/>
            <a:ext cx="7772400" cy="762000"/>
          </a:xfrm>
        </p:spPr>
        <p:txBody>
          <a:bodyPr/>
          <a:lstStyle/>
          <a:p>
            <a:r>
              <a:rPr lang="en-US" sz="2800" smtClean="0"/>
              <a:t>What’s So Good about Conjoint? (cont)</a:t>
            </a:r>
          </a:p>
        </p:txBody>
      </p:sp>
      <p:sp>
        <p:nvSpPr>
          <p:cNvPr id="73730" name="Rectangle 3"/>
          <p:cNvSpPr>
            <a:spLocks noGrp="1" noChangeArrowheads="1"/>
          </p:cNvSpPr>
          <p:nvPr>
            <p:ph type="body" idx="1"/>
          </p:nvPr>
        </p:nvSpPr>
        <p:spPr>
          <a:xfrm>
            <a:off x="457200" y="2686050"/>
            <a:ext cx="8178800" cy="4171950"/>
          </a:xfrm>
        </p:spPr>
        <p:txBody>
          <a:bodyPr/>
          <a:lstStyle/>
          <a:p>
            <a:r>
              <a:rPr lang="en-US" sz="2800" smtClean="0"/>
              <a:t>When respondents are forced to make difficult tradeoffs, we learn what they truly value</a:t>
            </a:r>
          </a:p>
          <a:p>
            <a:endParaRPr lang="en-US" sz="2800" smtClean="0"/>
          </a:p>
        </p:txBody>
      </p:sp>
      <p:sp>
        <p:nvSpPr>
          <p:cNvPr id="73732"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73733" name="TextBox 8"/>
          <p:cNvSpPr txBox="1">
            <a:spLocks noChangeArrowheads="1"/>
          </p:cNvSpPr>
          <p:nvPr/>
        </p:nvSpPr>
        <p:spPr bwMode="auto">
          <a:xfrm>
            <a:off x="3200400" y="67056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73734"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9F9DB5B6-0F7F-4FBA-97FA-827FD70EE521}" type="slidenum">
              <a:rPr lang="en-US" sz="1400" b="0"/>
              <a:pPr algn="r"/>
              <a:t>18</a:t>
            </a:fld>
            <a:endParaRPr lang="en-US" sz="1400" b="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r>
              <a:rPr lang="en-US" sz="1200">
                <a:solidFill>
                  <a:schemeClr val="tx1">
                    <a:tint val="75000"/>
                  </a:schemeClr>
                </a:solidFill>
                <a:latin typeface="+mn-lt"/>
              </a:rPr>
              <a:t>ME Conjoint Analysis 2006 - </a:t>
            </a:r>
            <a:fld id="{9633DAE0-EB0F-40BA-A6FE-BBBF82083600}" type="slidenum">
              <a:rPr lang="en-US" sz="1200">
                <a:solidFill>
                  <a:schemeClr val="tx1">
                    <a:tint val="75000"/>
                  </a:schemeClr>
                </a:solidFill>
                <a:latin typeface="+mn-lt"/>
              </a:rPr>
              <a:pPr algn="r" fontAlgn="auto">
                <a:spcBef>
                  <a:spcPts val="0"/>
                </a:spcBef>
                <a:spcAft>
                  <a:spcPts val="0"/>
                </a:spcAft>
                <a:defRPr/>
              </a:pPr>
              <a:t>19</a:t>
            </a:fld>
            <a:endParaRPr lang="en-US" sz="1200">
              <a:solidFill>
                <a:schemeClr val="tx1">
                  <a:tint val="75000"/>
                </a:schemeClr>
              </a:solidFill>
              <a:latin typeface="+mn-lt"/>
            </a:endParaRPr>
          </a:p>
        </p:txBody>
      </p:sp>
      <p:sp>
        <p:nvSpPr>
          <p:cNvPr id="162819" name="Rectangle 2"/>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endParaRPr lang="en-CA">
              <a:latin typeface="Arial" charset="0"/>
            </a:endParaRPr>
          </a:p>
        </p:txBody>
      </p:sp>
      <p:sp>
        <p:nvSpPr>
          <p:cNvPr id="162820" name="Rectangle 3"/>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endParaRPr lang="en-CA">
              <a:latin typeface="Arial" charset="0"/>
            </a:endParaRPr>
          </a:p>
        </p:txBody>
      </p:sp>
      <p:sp>
        <p:nvSpPr>
          <p:cNvPr id="162821" name="Rectangle 4"/>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endParaRPr lang="en-CA">
              <a:latin typeface="Arial" charset="0"/>
            </a:endParaRPr>
          </a:p>
        </p:txBody>
      </p:sp>
      <p:sp>
        <p:nvSpPr>
          <p:cNvPr id="162822" name="Rectangle 5"/>
          <p:cNvSpPr>
            <a:spLocks noChangeArrowheads="1"/>
          </p:cNvSpPr>
          <p:nvPr/>
        </p:nvSpPr>
        <p:spPr bwMode="auto">
          <a:xfrm>
            <a:off x="914400" y="1905000"/>
            <a:ext cx="7899400" cy="4168775"/>
          </a:xfrm>
          <a:prstGeom prst="rect">
            <a:avLst/>
          </a:prstGeom>
          <a:noFill/>
          <a:ln w="9525">
            <a:noFill/>
            <a:miter lim="800000"/>
            <a:headEnd/>
            <a:tailEnd/>
          </a:ln>
        </p:spPr>
        <p:txBody>
          <a:bodyPr lIns="92075" tIns="46038" rIns="92075" bIns="46038"/>
          <a:lstStyle/>
          <a:p>
            <a:pPr marL="2093913" indent="-1998663">
              <a:tabLst>
                <a:tab pos="1143000" algn="l"/>
              </a:tabLst>
            </a:pPr>
            <a:r>
              <a:rPr lang="en-US">
                <a:solidFill>
                  <a:srgbClr val="A50021"/>
                </a:solidFill>
                <a:latin typeface="Arial" charset="0"/>
              </a:rPr>
              <a:t>Stage 1	</a:t>
            </a:r>
            <a:r>
              <a:rPr lang="en-US">
                <a:latin typeface="Arial" charset="0"/>
              </a:rPr>
              <a:t>—Designing the conjoint study:</a:t>
            </a:r>
          </a:p>
          <a:p>
            <a:pPr marL="2093913" indent="-1998663">
              <a:tabLst>
                <a:tab pos="1143000" algn="l"/>
              </a:tabLst>
            </a:pPr>
            <a:r>
              <a:rPr lang="en-US" sz="2000">
                <a:latin typeface="Arial" charset="0"/>
              </a:rPr>
              <a:t>	</a:t>
            </a:r>
            <a:r>
              <a:rPr lang="en-US">
                <a:latin typeface="Arial" charset="0"/>
              </a:rPr>
              <a:t>Step 1.1:	Select attributes relevant to the product or service category,</a:t>
            </a:r>
          </a:p>
          <a:p>
            <a:pPr marL="2093913" indent="-1998663">
              <a:tabLst>
                <a:tab pos="1143000" algn="l"/>
              </a:tabLst>
            </a:pPr>
            <a:r>
              <a:rPr lang="en-US">
                <a:latin typeface="Arial" charset="0"/>
              </a:rPr>
              <a:t>	Step 1.2:	Select levels for each attribute, and</a:t>
            </a:r>
          </a:p>
          <a:p>
            <a:pPr marL="2093913" indent="-1998663">
              <a:spcAft>
                <a:spcPct val="75000"/>
              </a:spcAft>
              <a:tabLst>
                <a:tab pos="1143000" algn="l"/>
              </a:tabLst>
            </a:pPr>
            <a:r>
              <a:rPr lang="en-US">
                <a:latin typeface="Arial" charset="0"/>
              </a:rPr>
              <a:t>	Step 1.3:	Develop the product bundles to be evaluated.</a:t>
            </a:r>
          </a:p>
          <a:p>
            <a:pPr marL="2093913" indent="-1998663">
              <a:tabLst>
                <a:tab pos="1143000" algn="l"/>
              </a:tabLst>
            </a:pPr>
            <a:r>
              <a:rPr lang="en-US">
                <a:solidFill>
                  <a:srgbClr val="A50021"/>
                </a:solidFill>
                <a:latin typeface="Arial" charset="0"/>
              </a:rPr>
              <a:t>Stage 2	</a:t>
            </a:r>
            <a:r>
              <a:rPr lang="en-US">
                <a:latin typeface="Arial" charset="0"/>
              </a:rPr>
              <a:t>—Obtaining data from a sample of respondents:</a:t>
            </a:r>
          </a:p>
          <a:p>
            <a:pPr marL="2093913" indent="-1998663">
              <a:tabLst>
                <a:tab pos="1143000" algn="l"/>
              </a:tabLst>
            </a:pPr>
            <a:r>
              <a:rPr lang="en-US">
                <a:latin typeface="Arial" charset="0"/>
              </a:rPr>
              <a:t>	Step 2.1:	Design a data-collection procedure, and</a:t>
            </a:r>
          </a:p>
          <a:p>
            <a:pPr marL="2093913" indent="-1998663">
              <a:spcAft>
                <a:spcPct val="75000"/>
              </a:spcAft>
              <a:tabLst>
                <a:tab pos="1143000" algn="l"/>
              </a:tabLst>
            </a:pPr>
            <a:r>
              <a:rPr lang="en-US">
                <a:latin typeface="Arial" charset="0"/>
              </a:rPr>
              <a:t>	Step 2.2:	Select a computation method for obtaining part-worth functions.</a:t>
            </a:r>
          </a:p>
          <a:p>
            <a:pPr marL="2093913" indent="-1998663">
              <a:tabLst>
                <a:tab pos="1143000" algn="l"/>
              </a:tabLst>
            </a:pPr>
            <a:r>
              <a:rPr lang="en-US">
                <a:solidFill>
                  <a:srgbClr val="A50021"/>
                </a:solidFill>
                <a:latin typeface="Arial" charset="0"/>
              </a:rPr>
              <a:t>Stage 3	</a:t>
            </a:r>
            <a:r>
              <a:rPr lang="en-US">
                <a:latin typeface="Arial" charset="0"/>
              </a:rPr>
              <a:t>—Evaluating product design options:</a:t>
            </a:r>
          </a:p>
          <a:p>
            <a:pPr marL="2093913" indent="-1998663">
              <a:tabLst>
                <a:tab pos="1143000" algn="l"/>
              </a:tabLst>
            </a:pPr>
            <a:r>
              <a:rPr lang="en-US">
                <a:latin typeface="Arial" charset="0"/>
              </a:rPr>
              <a:t>	Step 3.1:	Segment customers based on their part-worth functions,</a:t>
            </a:r>
          </a:p>
          <a:p>
            <a:pPr marL="2093913" indent="-1998663">
              <a:tabLst>
                <a:tab pos="1143000" algn="l"/>
              </a:tabLst>
            </a:pPr>
            <a:r>
              <a:rPr lang="en-US">
                <a:latin typeface="Arial" charset="0"/>
              </a:rPr>
              <a:t>	Step 3.2:	Design market simulations, and</a:t>
            </a:r>
          </a:p>
          <a:p>
            <a:pPr marL="2093913" indent="-1998663">
              <a:tabLst>
                <a:tab pos="1143000" algn="l"/>
              </a:tabLst>
            </a:pPr>
            <a:r>
              <a:rPr lang="en-US">
                <a:latin typeface="Arial" charset="0"/>
              </a:rPr>
              <a:t>	Step 3.3:	Select choice rule.</a:t>
            </a:r>
          </a:p>
        </p:txBody>
      </p:sp>
      <p:sp>
        <p:nvSpPr>
          <p:cNvPr id="162823" name="Rectangle 6"/>
          <p:cNvSpPr>
            <a:spLocks noGrp="1" noChangeArrowheads="1"/>
          </p:cNvSpPr>
          <p:nvPr>
            <p:ph type="title" idx="4294967295"/>
          </p:nvPr>
        </p:nvSpPr>
        <p:spPr/>
        <p:txBody>
          <a:bodyPr anchor="ctr"/>
          <a:lstStyle/>
          <a:p>
            <a:pPr eaLnBrk="1" hangingPunct="1"/>
            <a:r>
              <a:rPr lang="en-US" smtClean="0"/>
              <a:t>Conjoint Study Process</a:t>
            </a:r>
          </a:p>
        </p:txBody>
      </p:sp>
      <p:sp>
        <p:nvSpPr>
          <p:cNvPr id="162824"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185768EF-D314-4206-B707-9128438DAA84}" type="slidenum">
              <a:rPr lang="en-US" sz="1400" b="0"/>
              <a:pPr algn="r"/>
              <a:t>19</a:t>
            </a:fld>
            <a:endParaRPr lang="en-US" sz="1400" b="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idx="4294967295"/>
          </p:nvPr>
        </p:nvSpPr>
        <p:spPr>
          <a:xfrm>
            <a:off x="306388" y="158750"/>
            <a:ext cx="8382000" cy="593725"/>
          </a:xfrm>
        </p:spPr>
        <p:txBody>
          <a:bodyPr/>
          <a:lstStyle/>
          <a:p>
            <a:r>
              <a:rPr lang="en-US" smtClean="0"/>
              <a:t>What is Conjoint Analysis?</a:t>
            </a:r>
          </a:p>
        </p:txBody>
      </p:sp>
      <p:sp>
        <p:nvSpPr>
          <p:cNvPr id="150531" name="Rectangle 3"/>
          <p:cNvSpPr>
            <a:spLocks noGrp="1" noChangeArrowheads="1"/>
          </p:cNvSpPr>
          <p:nvPr>
            <p:ph type="body" idx="4294967295"/>
          </p:nvPr>
        </p:nvSpPr>
        <p:spPr>
          <a:xfrm>
            <a:off x="609600" y="1752600"/>
            <a:ext cx="8178800" cy="4171950"/>
          </a:xfrm>
        </p:spPr>
        <p:txBody>
          <a:bodyPr/>
          <a:lstStyle/>
          <a:p>
            <a:r>
              <a:rPr lang="en-US" sz="2800" smtClean="0"/>
              <a:t>Research technique developed in early 70s</a:t>
            </a:r>
            <a:br>
              <a:rPr lang="en-US" sz="2800" smtClean="0"/>
            </a:br>
            <a:endParaRPr lang="en-US" sz="2800" smtClean="0"/>
          </a:p>
          <a:p>
            <a:r>
              <a:rPr lang="en-US" sz="2800" smtClean="0"/>
              <a:t>Dictionary definition-- “Conjoint: Joined together, combined.”</a:t>
            </a:r>
            <a:br>
              <a:rPr lang="en-US" sz="2800" smtClean="0"/>
            </a:br>
            <a:endParaRPr lang="en-US" sz="2800" smtClean="0"/>
          </a:p>
          <a:p>
            <a:r>
              <a:rPr lang="en-US" sz="2800" smtClean="0"/>
              <a:t> Marketer’s catch-phrase-- “Features </a:t>
            </a:r>
            <a:r>
              <a:rPr lang="en-US" sz="2800" b="1" smtClean="0"/>
              <a:t>CON</a:t>
            </a:r>
            <a:r>
              <a:rPr lang="en-US" sz="2800" smtClean="0"/>
              <a:t>sidered </a:t>
            </a:r>
            <a:r>
              <a:rPr lang="en-US" sz="2800" b="1" smtClean="0"/>
              <a:t>JOINT</a:t>
            </a:r>
            <a:r>
              <a:rPr lang="en-US" sz="2800" smtClean="0"/>
              <a:t>ly”</a:t>
            </a:r>
          </a:p>
          <a:p>
            <a:endParaRPr lang="en-US" sz="2800" smtClean="0"/>
          </a:p>
        </p:txBody>
      </p:sp>
      <p:sp>
        <p:nvSpPr>
          <p:cNvPr id="150532"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50533"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C3AE4D8D-D544-4532-909D-E09B08F971C1}" type="slidenum">
              <a:rPr lang="en-US" sz="1400" b="0"/>
              <a:pPr algn="r"/>
              <a:t>2</a:t>
            </a:fld>
            <a:endParaRPr lang="en-US" sz="1400" b="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381000" y="44450"/>
            <a:ext cx="8382000" cy="784225"/>
          </a:xfrm>
        </p:spPr>
        <p:txBody>
          <a:bodyPr/>
          <a:lstStyle/>
          <a:p>
            <a:endParaRPr lang="en-US" sz="2800" smtClean="0"/>
          </a:p>
        </p:txBody>
      </p:sp>
      <p:sp>
        <p:nvSpPr>
          <p:cNvPr id="168963" name="Rectangle 3"/>
          <p:cNvSpPr>
            <a:spLocks noGrp="1" noChangeArrowheads="1"/>
          </p:cNvSpPr>
          <p:nvPr>
            <p:ph type="body" idx="1"/>
          </p:nvPr>
        </p:nvSpPr>
        <p:spPr>
          <a:xfrm>
            <a:off x="457200" y="2209800"/>
            <a:ext cx="8382000" cy="2514600"/>
          </a:xfrm>
        </p:spPr>
        <p:txBody>
          <a:bodyPr/>
          <a:lstStyle/>
          <a:p>
            <a:r>
              <a:rPr lang="en-US" sz="3200" b="1" smtClean="0"/>
              <a:t>State 1 – Design the Conjoint Study</a:t>
            </a:r>
          </a:p>
        </p:txBody>
      </p:sp>
      <p:sp>
        <p:nvSpPr>
          <p:cNvPr id="168964"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68965"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6A6283C2-E1BC-4CAC-B51A-757CCCC7745D}" type="slidenum">
              <a:rPr lang="en-US" sz="1400" b="0"/>
              <a:pPr algn="r"/>
              <a:t>20</a:t>
            </a:fld>
            <a:endParaRPr lang="en-US" sz="1400" b="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p:cNvSpPr>
            <a:spLocks noGrp="1" noChangeArrowheads="1"/>
          </p:cNvSpPr>
          <p:nvPr>
            <p:ph type="body" idx="1"/>
          </p:nvPr>
        </p:nvSpPr>
        <p:spPr/>
        <p:txBody>
          <a:bodyPr/>
          <a:lstStyle/>
          <a:p>
            <a:r>
              <a:rPr lang="en-US" sz="2800" smtClean="0"/>
              <a:t>Attributes assumed to be independent (Brand, Speed, Color, Price, etc.)</a:t>
            </a:r>
            <a:br>
              <a:rPr lang="en-US" sz="2800" smtClean="0"/>
            </a:br>
            <a:endParaRPr lang="en-US" sz="2800" smtClean="0"/>
          </a:p>
          <a:p>
            <a:r>
              <a:rPr lang="en-US" sz="2800" smtClean="0"/>
              <a:t>Each attribute has varying degrees, or “levels”</a:t>
            </a:r>
            <a:r>
              <a:rPr lang="en-US" sz="2400" smtClean="0"/>
              <a:t/>
            </a:r>
            <a:br>
              <a:rPr lang="en-US" sz="2400" smtClean="0"/>
            </a:br>
            <a:endParaRPr lang="en-US" sz="2400" smtClean="0"/>
          </a:p>
          <a:p>
            <a:pPr lvl="1"/>
            <a:r>
              <a:rPr lang="en-US" sz="2000" smtClean="0"/>
              <a:t>Brand:  Coke, Pepsi, Sprite</a:t>
            </a:r>
          </a:p>
          <a:p>
            <a:pPr lvl="1"/>
            <a:r>
              <a:rPr lang="en-US" sz="2000" smtClean="0"/>
              <a:t>Speed:  5 pages per minute, 10 pages per minute</a:t>
            </a:r>
          </a:p>
          <a:p>
            <a:pPr lvl="1"/>
            <a:r>
              <a:rPr lang="en-US" sz="2000" smtClean="0"/>
              <a:t>Color: Red, Blue, Green, Black</a:t>
            </a:r>
            <a:br>
              <a:rPr lang="en-US" sz="2000" smtClean="0"/>
            </a:br>
            <a:endParaRPr lang="en-US" sz="2000" smtClean="0"/>
          </a:p>
          <a:p>
            <a:r>
              <a:rPr lang="en-US" sz="2400" smtClean="0"/>
              <a:t>Each level is assumed to be ________________ of the others (a product has one and only one level of that attribute)</a:t>
            </a:r>
          </a:p>
          <a:p>
            <a:endParaRPr lang="en-US" sz="2800" smtClean="0"/>
          </a:p>
        </p:txBody>
      </p:sp>
      <p:sp>
        <p:nvSpPr>
          <p:cNvPr id="74756"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74757"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301388EC-E9AC-47E1-B7D2-CA05D6E7E835}" type="slidenum">
              <a:rPr lang="en-US" sz="1400" b="0"/>
              <a:pPr algn="r"/>
              <a:t>21</a:t>
            </a:fld>
            <a:endParaRPr lang="en-US" sz="1400" b="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title"/>
          </p:nvPr>
        </p:nvSpPr>
        <p:spPr>
          <a:xfrm>
            <a:off x="381000" y="0"/>
            <a:ext cx="7772400" cy="762000"/>
          </a:xfrm>
        </p:spPr>
        <p:txBody>
          <a:bodyPr/>
          <a:lstStyle/>
          <a:p>
            <a:r>
              <a:rPr lang="en-US" sz="2800" smtClean="0"/>
              <a:t>Rules for Formulating Attribute Levels</a:t>
            </a:r>
          </a:p>
        </p:txBody>
      </p:sp>
      <p:sp>
        <p:nvSpPr>
          <p:cNvPr id="75778" name="Rectangle 3"/>
          <p:cNvSpPr>
            <a:spLocks noGrp="1" noChangeArrowheads="1"/>
          </p:cNvSpPr>
          <p:nvPr>
            <p:ph type="body" idx="1"/>
          </p:nvPr>
        </p:nvSpPr>
        <p:spPr/>
        <p:txBody>
          <a:bodyPr/>
          <a:lstStyle/>
          <a:p>
            <a:r>
              <a:rPr lang="en-US" sz="2800" smtClean="0"/>
              <a:t>Levels are assumed to be mutually exclusive</a:t>
            </a:r>
            <a:br>
              <a:rPr lang="en-US" sz="2800" smtClean="0"/>
            </a:br>
            <a:r>
              <a:rPr lang="en-US" sz="2800" smtClean="0"/>
              <a:t/>
            </a:r>
            <a:br>
              <a:rPr lang="en-US" sz="2800" smtClean="0"/>
            </a:br>
            <a:r>
              <a:rPr lang="en-US" sz="2800" smtClean="0"/>
              <a:t>Attribute: Add-on features</a:t>
            </a:r>
            <a:br>
              <a:rPr lang="en-US" sz="2800" smtClean="0"/>
            </a:br>
            <a:r>
              <a:rPr lang="en-US" sz="2800" smtClean="0"/>
              <a:t/>
            </a:r>
            <a:br>
              <a:rPr lang="en-US" sz="2800" smtClean="0"/>
            </a:br>
            <a:r>
              <a:rPr lang="en-US" sz="2800" smtClean="0"/>
              <a:t>level 1: Sunroof</a:t>
            </a:r>
            <a:br>
              <a:rPr lang="en-US" sz="2800" smtClean="0"/>
            </a:br>
            <a:r>
              <a:rPr lang="en-US" sz="2800" smtClean="0"/>
              <a:t>level 2: GPS System</a:t>
            </a:r>
            <a:br>
              <a:rPr lang="en-US" sz="2800" smtClean="0"/>
            </a:br>
            <a:r>
              <a:rPr lang="en-US" sz="2800" smtClean="0"/>
              <a:t>level 3: Video Screen</a:t>
            </a:r>
            <a:br>
              <a:rPr lang="en-US" sz="2800" smtClean="0"/>
            </a:br>
            <a:endParaRPr lang="en-US" sz="2800" smtClean="0"/>
          </a:p>
          <a:p>
            <a:pPr lvl="1"/>
            <a:r>
              <a:rPr lang="en-US" sz="2400" smtClean="0"/>
              <a:t>If define levels in this way, you cannot determine the value of providing two or three of these features at the same time</a:t>
            </a:r>
          </a:p>
        </p:txBody>
      </p:sp>
      <p:sp>
        <p:nvSpPr>
          <p:cNvPr id="75780"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75781"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8E93A66F-17D6-4431-88F4-31421BE5B565}" type="slidenum">
              <a:rPr lang="en-US" sz="1400" b="0"/>
              <a:pPr algn="r"/>
              <a:t>22</a:t>
            </a:fld>
            <a:endParaRPr lang="en-US" sz="1400" b="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a:xfrm>
            <a:off x="381000" y="0"/>
            <a:ext cx="7772400" cy="762000"/>
          </a:xfrm>
        </p:spPr>
        <p:txBody>
          <a:bodyPr/>
          <a:lstStyle/>
          <a:p>
            <a:r>
              <a:rPr lang="en-US" sz="2800" smtClean="0"/>
              <a:t>Rules for Formulating Attribute Levels</a:t>
            </a:r>
          </a:p>
        </p:txBody>
      </p:sp>
      <p:sp>
        <p:nvSpPr>
          <p:cNvPr id="76802" name="Rectangle 3"/>
          <p:cNvSpPr>
            <a:spLocks noGrp="1" noChangeArrowheads="1"/>
          </p:cNvSpPr>
          <p:nvPr>
            <p:ph type="body" idx="1"/>
          </p:nvPr>
        </p:nvSpPr>
        <p:spPr/>
        <p:txBody>
          <a:bodyPr/>
          <a:lstStyle/>
          <a:p>
            <a:r>
              <a:rPr lang="en-US" sz="2800" smtClean="0"/>
              <a:t>Levels should have ________________ meaning</a:t>
            </a:r>
            <a:r>
              <a:rPr lang="en-US" sz="2400" smtClean="0"/>
              <a:t/>
            </a:r>
            <a:br>
              <a:rPr lang="en-US" sz="2400" smtClean="0"/>
            </a:br>
            <a:r>
              <a:rPr lang="en-US" sz="2400" smtClean="0"/>
              <a:t/>
            </a:r>
            <a:br>
              <a:rPr lang="en-US" sz="2400" smtClean="0"/>
            </a:br>
            <a:r>
              <a:rPr lang="en-US" sz="2400" smtClean="0"/>
              <a:t>“Very expensive”   vs.   “Costs $575”</a:t>
            </a:r>
            <a:br>
              <a:rPr lang="en-US" sz="2400" smtClean="0"/>
            </a:br>
            <a:r>
              <a:rPr lang="en-US" sz="2400" smtClean="0"/>
              <a:t/>
            </a:r>
            <a:br>
              <a:rPr lang="en-US" sz="2400" smtClean="0"/>
            </a:br>
            <a:r>
              <a:rPr lang="en-US" sz="2400" smtClean="0"/>
              <a:t>“Weight: 5 to 7 kilos”  vs.  “Weight 6 kilos”</a:t>
            </a:r>
          </a:p>
          <a:p>
            <a:endParaRPr lang="en-US" sz="2800" smtClean="0"/>
          </a:p>
          <a:p>
            <a:pPr lvl="1"/>
            <a:r>
              <a:rPr lang="en-US" sz="2400" smtClean="0"/>
              <a:t>One description leaves meaning up to individual interpretation, while the other does not</a:t>
            </a:r>
            <a:endParaRPr lang="en-US" smtClean="0"/>
          </a:p>
        </p:txBody>
      </p:sp>
      <p:sp>
        <p:nvSpPr>
          <p:cNvPr id="76804"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76805"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7B8DED8E-4072-4769-9F65-E50D1E406868}" type="slidenum">
              <a:rPr lang="en-US" sz="1400" b="0"/>
              <a:pPr algn="r"/>
              <a:t>23</a:t>
            </a:fld>
            <a:endParaRPr lang="en-US" sz="1400" b="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p:nvPr>
        </p:nvSpPr>
        <p:spPr>
          <a:xfrm>
            <a:off x="381000" y="0"/>
            <a:ext cx="7772400" cy="762000"/>
          </a:xfrm>
        </p:spPr>
        <p:txBody>
          <a:bodyPr/>
          <a:lstStyle/>
          <a:p>
            <a:r>
              <a:rPr lang="en-US" sz="2800" smtClean="0"/>
              <a:t>Rules for Formulating Attribute Levels</a:t>
            </a:r>
          </a:p>
        </p:txBody>
      </p:sp>
      <p:sp>
        <p:nvSpPr>
          <p:cNvPr id="77826" name="Rectangle 3"/>
          <p:cNvSpPr>
            <a:spLocks noGrp="1" noChangeArrowheads="1"/>
          </p:cNvSpPr>
          <p:nvPr>
            <p:ph type="body" idx="1"/>
          </p:nvPr>
        </p:nvSpPr>
        <p:spPr/>
        <p:txBody>
          <a:bodyPr/>
          <a:lstStyle/>
          <a:p>
            <a:r>
              <a:rPr lang="en-US" sz="2800" smtClean="0"/>
              <a:t>Don’t include too many levels for any one attribute</a:t>
            </a:r>
          </a:p>
          <a:p>
            <a:endParaRPr lang="en-US" sz="2800" smtClean="0"/>
          </a:p>
          <a:p>
            <a:pPr lvl="1"/>
            <a:r>
              <a:rPr lang="en-US" sz="2400" smtClean="0"/>
              <a:t>The usual number is about 3 to 5 levels per attribute</a:t>
            </a:r>
          </a:p>
          <a:p>
            <a:pPr lvl="1"/>
            <a:r>
              <a:rPr lang="en-US" sz="2400" smtClean="0"/>
              <a:t>The temptation (for example) is to include many, many levels of price, so we can estimate people’s preferences for each</a:t>
            </a:r>
          </a:p>
          <a:p>
            <a:pPr lvl="1"/>
            <a:r>
              <a:rPr lang="en-US" sz="2400" smtClean="0"/>
              <a:t>But, you spread your precious observations across more parameters to be estimated, resulting in noisier (less precise) measurement of ALL price levels</a:t>
            </a:r>
          </a:p>
          <a:p>
            <a:pPr lvl="1"/>
            <a:r>
              <a:rPr lang="en-US" sz="2400" smtClean="0"/>
              <a:t>Also, needs to beware of “________________”</a:t>
            </a:r>
          </a:p>
        </p:txBody>
      </p:sp>
      <p:sp>
        <p:nvSpPr>
          <p:cNvPr id="77829"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77830"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84A94EA5-4756-436D-9722-80308EF1DE59}" type="slidenum">
              <a:rPr lang="en-US" sz="1400" b="0"/>
              <a:pPr algn="r"/>
              <a:t>24</a:t>
            </a:fld>
            <a:endParaRPr lang="en-US" sz="1400" b="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body" idx="4294967295"/>
          </p:nvPr>
        </p:nvSpPr>
        <p:spPr>
          <a:xfrm>
            <a:off x="914400" y="1905000"/>
            <a:ext cx="3190875" cy="919163"/>
          </a:xfrm>
        </p:spPr>
        <p:txBody>
          <a:bodyPr lIns="90488" tIns="44450" rIns="90488" bIns="44450"/>
          <a:lstStyle/>
          <a:p>
            <a:pPr marL="231775" indent="-231775" eaLnBrk="1" hangingPunct="1">
              <a:spcBef>
                <a:spcPct val="10000"/>
              </a:spcBef>
              <a:buFont typeface="Wingdings" pitchFamily="2" charset="2"/>
              <a:buChar char="§"/>
            </a:pPr>
            <a:r>
              <a:rPr lang="en-US" b="1" smtClean="0"/>
              <a:t>Type of crust (3 types)</a:t>
            </a:r>
          </a:p>
          <a:p>
            <a:pPr marL="231775" indent="-231775" eaLnBrk="1" hangingPunct="1">
              <a:spcBef>
                <a:spcPct val="10000"/>
              </a:spcBef>
              <a:buFont typeface="Wingdings" pitchFamily="2" charset="2"/>
              <a:buChar char="§"/>
            </a:pPr>
            <a:r>
              <a:rPr lang="en-US" b="1" smtClean="0"/>
              <a:t>Type of cheese (3 types)</a:t>
            </a:r>
          </a:p>
          <a:p>
            <a:pPr marL="231775" indent="-231775" eaLnBrk="1" hangingPunct="1">
              <a:spcBef>
                <a:spcPct val="10000"/>
              </a:spcBef>
              <a:buFont typeface="Wingdings" pitchFamily="2" charset="2"/>
              <a:buChar char="§"/>
            </a:pPr>
            <a:r>
              <a:rPr lang="en-US" b="1" smtClean="0"/>
              <a:t>Price (3 levels)</a:t>
            </a:r>
          </a:p>
        </p:txBody>
      </p:sp>
      <p:sp>
        <p:nvSpPr>
          <p:cNvPr id="176131" name="Rectangle 3"/>
          <p:cNvSpPr>
            <a:spLocks noChangeArrowheads="1"/>
          </p:cNvSpPr>
          <p:nvPr/>
        </p:nvSpPr>
        <p:spPr bwMode="auto">
          <a:xfrm>
            <a:off x="822325" y="1450975"/>
            <a:ext cx="1519238" cy="454025"/>
          </a:xfrm>
          <a:prstGeom prst="rect">
            <a:avLst/>
          </a:prstGeom>
          <a:noFill/>
          <a:ln w="9525">
            <a:noFill/>
            <a:miter lim="800000"/>
            <a:headEnd/>
            <a:tailEnd/>
          </a:ln>
        </p:spPr>
        <p:txBody>
          <a:bodyPr wrap="none" lIns="90488" tIns="44450" rIns="90488" bIns="44450">
            <a:spAutoFit/>
          </a:bodyPr>
          <a:lstStyle/>
          <a:p>
            <a:r>
              <a:rPr lang="en-US" u="sng">
                <a:solidFill>
                  <a:srgbClr val="A50021"/>
                </a:solidFill>
                <a:latin typeface="Arial" charset="0"/>
              </a:rPr>
              <a:t>Attributes</a:t>
            </a:r>
          </a:p>
        </p:txBody>
      </p:sp>
      <p:sp>
        <p:nvSpPr>
          <p:cNvPr id="176132" name="Rectangle 4"/>
          <p:cNvSpPr>
            <a:spLocks noChangeArrowheads="1"/>
          </p:cNvSpPr>
          <p:nvPr/>
        </p:nvSpPr>
        <p:spPr bwMode="auto">
          <a:xfrm>
            <a:off x="4140200" y="1962150"/>
            <a:ext cx="3575050" cy="1009650"/>
          </a:xfrm>
          <a:prstGeom prst="rect">
            <a:avLst/>
          </a:prstGeom>
          <a:noFill/>
          <a:ln w="9525">
            <a:noFill/>
            <a:miter lim="800000"/>
            <a:headEnd/>
            <a:tailEnd/>
          </a:ln>
        </p:spPr>
        <p:txBody>
          <a:bodyPr lIns="90488" tIns="44450" rIns="90488" bIns="44450"/>
          <a:lstStyle/>
          <a:p>
            <a:pPr marL="231775" indent="-231775">
              <a:lnSpc>
                <a:spcPct val="90000"/>
              </a:lnSpc>
              <a:spcBef>
                <a:spcPct val="10000"/>
              </a:spcBef>
              <a:buClr>
                <a:srgbClr val="A50021"/>
              </a:buClr>
              <a:buFont typeface="Wingdings" pitchFamily="2" charset="2"/>
              <a:buChar char="§"/>
            </a:pPr>
            <a:r>
              <a:rPr lang="en-US">
                <a:latin typeface="Arial" charset="0"/>
              </a:rPr>
              <a:t>Topping (4 varieties)</a:t>
            </a:r>
          </a:p>
          <a:p>
            <a:pPr marL="231775" indent="-231775">
              <a:lnSpc>
                <a:spcPct val="90000"/>
              </a:lnSpc>
              <a:spcBef>
                <a:spcPct val="10000"/>
              </a:spcBef>
              <a:buClr>
                <a:srgbClr val="A50021"/>
              </a:buClr>
              <a:buFont typeface="Wingdings" pitchFamily="2" charset="2"/>
              <a:buChar char="§"/>
            </a:pPr>
            <a:r>
              <a:rPr lang="en-US">
                <a:latin typeface="Arial" charset="0"/>
              </a:rPr>
              <a:t>Amount of cheese (2 levels)</a:t>
            </a:r>
          </a:p>
        </p:txBody>
      </p:sp>
      <p:sp>
        <p:nvSpPr>
          <p:cNvPr id="176133" name="Rectangle 5"/>
          <p:cNvSpPr>
            <a:spLocks noChangeArrowheads="1"/>
          </p:cNvSpPr>
          <p:nvPr/>
        </p:nvSpPr>
        <p:spPr bwMode="auto">
          <a:xfrm>
            <a:off x="787400" y="4114800"/>
            <a:ext cx="3378200" cy="914400"/>
          </a:xfrm>
          <a:prstGeom prst="rect">
            <a:avLst/>
          </a:prstGeom>
          <a:noFill/>
          <a:ln w="9525">
            <a:noFill/>
            <a:miter lim="800000"/>
            <a:headEnd/>
            <a:tailEnd/>
          </a:ln>
        </p:spPr>
        <p:txBody>
          <a:bodyPr wrap="none" anchor="ctr"/>
          <a:lstStyle/>
          <a:p>
            <a:endParaRPr lang="en-CA">
              <a:latin typeface="Arial" charset="0"/>
            </a:endParaRPr>
          </a:p>
        </p:txBody>
      </p:sp>
      <p:sp>
        <p:nvSpPr>
          <p:cNvPr id="176134" name="Rectangle 6"/>
          <p:cNvSpPr>
            <a:spLocks noChangeArrowheads="1"/>
          </p:cNvSpPr>
          <p:nvPr/>
        </p:nvSpPr>
        <p:spPr bwMode="auto">
          <a:xfrm>
            <a:off x="4140200" y="4114800"/>
            <a:ext cx="4191000" cy="1428750"/>
          </a:xfrm>
          <a:prstGeom prst="rect">
            <a:avLst/>
          </a:prstGeom>
          <a:noFill/>
          <a:ln w="9525">
            <a:noFill/>
            <a:miter lim="800000"/>
            <a:headEnd/>
            <a:tailEnd/>
          </a:ln>
        </p:spPr>
        <p:txBody>
          <a:bodyPr wrap="none" anchor="ctr"/>
          <a:lstStyle/>
          <a:p>
            <a:endParaRPr lang="en-CA">
              <a:latin typeface="Arial" charset="0"/>
            </a:endParaRPr>
          </a:p>
        </p:txBody>
      </p:sp>
      <p:sp>
        <p:nvSpPr>
          <p:cNvPr id="176135" name="Rectangle 7"/>
          <p:cNvSpPr>
            <a:spLocks noChangeArrowheads="1"/>
          </p:cNvSpPr>
          <p:nvPr/>
        </p:nvSpPr>
        <p:spPr bwMode="auto">
          <a:xfrm>
            <a:off x="547688" y="6038850"/>
            <a:ext cx="8143875" cy="363538"/>
          </a:xfrm>
          <a:prstGeom prst="rect">
            <a:avLst/>
          </a:prstGeom>
          <a:noFill/>
          <a:ln w="9525">
            <a:noFill/>
            <a:miter lim="800000"/>
            <a:headEnd/>
            <a:tailEnd/>
          </a:ln>
        </p:spPr>
        <p:txBody>
          <a:bodyPr lIns="90488" tIns="44450" rIns="90488" bIns="44450">
            <a:spAutoFit/>
          </a:bodyPr>
          <a:lstStyle/>
          <a:p>
            <a:r>
              <a:rPr lang="en-US">
                <a:latin typeface="Arial" charset="0"/>
              </a:rPr>
              <a:t>A total of 216 (3x4x3x2x3) different pizzas can be developed from these options!</a:t>
            </a:r>
          </a:p>
        </p:txBody>
      </p:sp>
      <p:sp>
        <p:nvSpPr>
          <p:cNvPr id="176136" name="Rectangle 8"/>
          <p:cNvSpPr>
            <a:spLocks noChangeArrowheads="1"/>
          </p:cNvSpPr>
          <p:nvPr/>
        </p:nvSpPr>
        <p:spPr bwMode="auto">
          <a:xfrm>
            <a:off x="1003300" y="2879725"/>
            <a:ext cx="927100" cy="454025"/>
          </a:xfrm>
          <a:prstGeom prst="rect">
            <a:avLst/>
          </a:prstGeom>
          <a:noFill/>
          <a:ln w="9525">
            <a:noFill/>
            <a:miter lim="800000"/>
            <a:headEnd/>
            <a:tailEnd/>
          </a:ln>
        </p:spPr>
        <p:txBody>
          <a:bodyPr wrap="none" lIns="90488" tIns="44450" rIns="90488" bIns="44450">
            <a:spAutoFit/>
          </a:bodyPr>
          <a:lstStyle/>
          <a:p>
            <a:r>
              <a:rPr lang="en-US" u="sng">
                <a:solidFill>
                  <a:srgbClr val="A50021"/>
                </a:solidFill>
                <a:latin typeface="Arial" charset="0"/>
              </a:rPr>
              <a:t>Crust</a:t>
            </a:r>
          </a:p>
        </p:txBody>
      </p:sp>
      <p:sp>
        <p:nvSpPr>
          <p:cNvPr id="176137" name="Rectangle 9"/>
          <p:cNvSpPr>
            <a:spLocks noChangeArrowheads="1"/>
          </p:cNvSpPr>
          <p:nvPr/>
        </p:nvSpPr>
        <p:spPr bwMode="auto">
          <a:xfrm>
            <a:off x="3105150" y="2841625"/>
            <a:ext cx="1295400" cy="454025"/>
          </a:xfrm>
          <a:prstGeom prst="rect">
            <a:avLst/>
          </a:prstGeom>
          <a:noFill/>
          <a:ln w="9525">
            <a:noFill/>
            <a:miter lim="800000"/>
            <a:headEnd/>
            <a:tailEnd/>
          </a:ln>
        </p:spPr>
        <p:txBody>
          <a:bodyPr lIns="90488" tIns="44450" rIns="90488" bIns="44450">
            <a:spAutoFit/>
          </a:bodyPr>
          <a:lstStyle/>
          <a:p>
            <a:r>
              <a:rPr lang="en-US" u="sng">
                <a:solidFill>
                  <a:srgbClr val="A50021"/>
                </a:solidFill>
                <a:latin typeface="Arial" charset="0"/>
              </a:rPr>
              <a:t>Topping</a:t>
            </a:r>
          </a:p>
        </p:txBody>
      </p:sp>
      <p:sp>
        <p:nvSpPr>
          <p:cNvPr id="176138" name="Rectangle 10"/>
          <p:cNvSpPr>
            <a:spLocks noChangeArrowheads="1"/>
          </p:cNvSpPr>
          <p:nvPr/>
        </p:nvSpPr>
        <p:spPr bwMode="auto">
          <a:xfrm>
            <a:off x="5286375" y="2803525"/>
            <a:ext cx="2076450" cy="454025"/>
          </a:xfrm>
          <a:prstGeom prst="rect">
            <a:avLst/>
          </a:prstGeom>
          <a:noFill/>
          <a:ln w="9525">
            <a:noFill/>
            <a:miter lim="800000"/>
            <a:headEnd/>
            <a:tailEnd/>
          </a:ln>
        </p:spPr>
        <p:txBody>
          <a:bodyPr wrap="none" lIns="90488" tIns="44450" rIns="90488" bIns="44450">
            <a:spAutoFit/>
          </a:bodyPr>
          <a:lstStyle/>
          <a:p>
            <a:r>
              <a:rPr lang="en-US" u="sng">
                <a:solidFill>
                  <a:srgbClr val="A50021"/>
                </a:solidFill>
                <a:latin typeface="Arial" charset="0"/>
              </a:rPr>
              <a:t>Type of cheese</a:t>
            </a:r>
          </a:p>
        </p:txBody>
      </p:sp>
      <p:sp>
        <p:nvSpPr>
          <p:cNvPr id="176139" name="Rectangle 11"/>
          <p:cNvSpPr>
            <a:spLocks noChangeArrowheads="1"/>
          </p:cNvSpPr>
          <p:nvPr/>
        </p:nvSpPr>
        <p:spPr bwMode="auto">
          <a:xfrm>
            <a:off x="1122363" y="3427413"/>
            <a:ext cx="688975" cy="822325"/>
          </a:xfrm>
          <a:prstGeom prst="rect">
            <a:avLst/>
          </a:prstGeom>
          <a:noFill/>
          <a:ln w="9525">
            <a:noFill/>
            <a:miter lim="800000"/>
            <a:headEnd/>
            <a:tailEnd/>
          </a:ln>
        </p:spPr>
        <p:txBody>
          <a:bodyPr wrap="none" lIns="90488" tIns="44450" rIns="90488" bIns="44450">
            <a:spAutoFit/>
          </a:bodyPr>
          <a:lstStyle/>
          <a:p>
            <a:r>
              <a:rPr lang="en-US" sz="1600">
                <a:latin typeface="Arial" charset="0"/>
              </a:rPr>
              <a:t>Pan</a:t>
            </a:r>
          </a:p>
          <a:p>
            <a:r>
              <a:rPr lang="en-US" sz="1600">
                <a:latin typeface="Arial" charset="0"/>
              </a:rPr>
              <a:t>Thin</a:t>
            </a:r>
          </a:p>
          <a:p>
            <a:r>
              <a:rPr lang="en-US" sz="1600">
                <a:latin typeface="Arial" charset="0"/>
              </a:rPr>
              <a:t>Thick</a:t>
            </a:r>
          </a:p>
        </p:txBody>
      </p:sp>
      <p:sp>
        <p:nvSpPr>
          <p:cNvPr id="176140" name="Rectangle 12"/>
          <p:cNvSpPr>
            <a:spLocks noChangeArrowheads="1"/>
          </p:cNvSpPr>
          <p:nvPr/>
        </p:nvSpPr>
        <p:spPr bwMode="auto">
          <a:xfrm>
            <a:off x="3292475" y="3351213"/>
            <a:ext cx="1073150" cy="1066800"/>
          </a:xfrm>
          <a:prstGeom prst="rect">
            <a:avLst/>
          </a:prstGeom>
          <a:noFill/>
          <a:ln w="9525">
            <a:noFill/>
            <a:miter lim="800000"/>
            <a:headEnd/>
            <a:tailEnd/>
          </a:ln>
        </p:spPr>
        <p:txBody>
          <a:bodyPr wrap="none" lIns="90488" tIns="44450" rIns="90488" bIns="44450">
            <a:spAutoFit/>
          </a:bodyPr>
          <a:lstStyle/>
          <a:p>
            <a:r>
              <a:rPr lang="en-US" sz="1600">
                <a:latin typeface="Arial" charset="0"/>
              </a:rPr>
              <a:t>Pineapple</a:t>
            </a:r>
          </a:p>
          <a:p>
            <a:r>
              <a:rPr lang="en-US" sz="1600">
                <a:latin typeface="Arial" charset="0"/>
              </a:rPr>
              <a:t>Veggie</a:t>
            </a:r>
          </a:p>
          <a:p>
            <a:r>
              <a:rPr lang="en-US" sz="1600">
                <a:latin typeface="Arial" charset="0"/>
              </a:rPr>
              <a:t>Sausage</a:t>
            </a:r>
          </a:p>
          <a:p>
            <a:r>
              <a:rPr lang="en-US" sz="1600">
                <a:latin typeface="Arial" charset="0"/>
              </a:rPr>
              <a:t>Pepperoni</a:t>
            </a:r>
          </a:p>
        </p:txBody>
      </p:sp>
      <p:sp>
        <p:nvSpPr>
          <p:cNvPr id="176141" name="Rectangle 13"/>
          <p:cNvSpPr>
            <a:spLocks noChangeArrowheads="1"/>
          </p:cNvSpPr>
          <p:nvPr/>
        </p:nvSpPr>
        <p:spPr bwMode="auto">
          <a:xfrm>
            <a:off x="5538788" y="3351213"/>
            <a:ext cx="1339850" cy="822325"/>
          </a:xfrm>
          <a:prstGeom prst="rect">
            <a:avLst/>
          </a:prstGeom>
          <a:noFill/>
          <a:ln w="9525">
            <a:noFill/>
            <a:miter lim="800000"/>
            <a:headEnd/>
            <a:tailEnd/>
          </a:ln>
        </p:spPr>
        <p:txBody>
          <a:bodyPr wrap="none" lIns="90488" tIns="44450" rIns="90488" bIns="44450">
            <a:spAutoFit/>
          </a:bodyPr>
          <a:lstStyle/>
          <a:p>
            <a:r>
              <a:rPr lang="en-US" sz="1600">
                <a:latin typeface="Arial" charset="0"/>
              </a:rPr>
              <a:t>Romano</a:t>
            </a:r>
          </a:p>
          <a:p>
            <a:r>
              <a:rPr lang="en-US" sz="1600">
                <a:latin typeface="Arial" charset="0"/>
              </a:rPr>
              <a:t>Mixed cheese</a:t>
            </a:r>
          </a:p>
          <a:p>
            <a:r>
              <a:rPr lang="en-US" sz="1600">
                <a:latin typeface="Arial" charset="0"/>
              </a:rPr>
              <a:t>Mozzeralla</a:t>
            </a:r>
          </a:p>
        </p:txBody>
      </p:sp>
      <p:sp>
        <p:nvSpPr>
          <p:cNvPr id="176142" name="Rectangle 14"/>
          <p:cNvSpPr>
            <a:spLocks noChangeArrowheads="1"/>
          </p:cNvSpPr>
          <p:nvPr/>
        </p:nvSpPr>
        <p:spPr bwMode="auto">
          <a:xfrm>
            <a:off x="1004888" y="4460875"/>
            <a:ext cx="2484437" cy="454025"/>
          </a:xfrm>
          <a:prstGeom prst="rect">
            <a:avLst/>
          </a:prstGeom>
          <a:noFill/>
          <a:ln w="9525">
            <a:noFill/>
            <a:miter lim="800000"/>
            <a:headEnd/>
            <a:tailEnd/>
          </a:ln>
        </p:spPr>
        <p:txBody>
          <a:bodyPr wrap="none" lIns="90488" tIns="44450" rIns="90488" bIns="44450">
            <a:spAutoFit/>
          </a:bodyPr>
          <a:lstStyle/>
          <a:p>
            <a:r>
              <a:rPr lang="en-US" u="sng">
                <a:solidFill>
                  <a:srgbClr val="A50021"/>
                </a:solidFill>
                <a:latin typeface="Arial" charset="0"/>
              </a:rPr>
              <a:t>Amount of cheese</a:t>
            </a:r>
          </a:p>
        </p:txBody>
      </p:sp>
      <p:sp>
        <p:nvSpPr>
          <p:cNvPr id="176143" name="Rectangle 15"/>
          <p:cNvSpPr>
            <a:spLocks noChangeArrowheads="1"/>
          </p:cNvSpPr>
          <p:nvPr/>
        </p:nvSpPr>
        <p:spPr bwMode="auto">
          <a:xfrm>
            <a:off x="4543425" y="4441825"/>
            <a:ext cx="855663" cy="454025"/>
          </a:xfrm>
          <a:prstGeom prst="rect">
            <a:avLst/>
          </a:prstGeom>
          <a:noFill/>
          <a:ln w="9525">
            <a:noFill/>
            <a:miter lim="800000"/>
            <a:headEnd/>
            <a:tailEnd/>
          </a:ln>
        </p:spPr>
        <p:txBody>
          <a:bodyPr wrap="none" lIns="90488" tIns="44450" rIns="90488" bIns="44450">
            <a:spAutoFit/>
          </a:bodyPr>
          <a:lstStyle/>
          <a:p>
            <a:r>
              <a:rPr lang="en-US" u="sng">
                <a:solidFill>
                  <a:srgbClr val="A50021"/>
                </a:solidFill>
                <a:latin typeface="Arial" charset="0"/>
              </a:rPr>
              <a:t>Price</a:t>
            </a:r>
          </a:p>
        </p:txBody>
      </p:sp>
      <p:sp>
        <p:nvSpPr>
          <p:cNvPr id="176144" name="Rectangle 16"/>
          <p:cNvSpPr>
            <a:spLocks noChangeArrowheads="1"/>
          </p:cNvSpPr>
          <p:nvPr/>
        </p:nvSpPr>
        <p:spPr bwMode="auto">
          <a:xfrm>
            <a:off x="1809750" y="4951413"/>
            <a:ext cx="633413" cy="577850"/>
          </a:xfrm>
          <a:prstGeom prst="rect">
            <a:avLst/>
          </a:prstGeom>
          <a:noFill/>
          <a:ln w="9525">
            <a:noFill/>
            <a:miter lim="800000"/>
            <a:headEnd/>
            <a:tailEnd/>
          </a:ln>
        </p:spPr>
        <p:txBody>
          <a:bodyPr wrap="none" lIns="90488" tIns="44450" rIns="90488" bIns="44450">
            <a:spAutoFit/>
          </a:bodyPr>
          <a:lstStyle/>
          <a:p>
            <a:r>
              <a:rPr lang="en-US" sz="1600">
                <a:latin typeface="Arial" charset="0"/>
              </a:rPr>
              <a:t>2 Oz.</a:t>
            </a:r>
          </a:p>
          <a:p>
            <a:r>
              <a:rPr lang="en-US" sz="1600">
                <a:latin typeface="Arial" charset="0"/>
              </a:rPr>
              <a:t>6 Oz.</a:t>
            </a:r>
          </a:p>
        </p:txBody>
      </p:sp>
      <p:sp>
        <p:nvSpPr>
          <p:cNvPr id="176145" name="Rectangle 17"/>
          <p:cNvSpPr>
            <a:spLocks noChangeArrowheads="1"/>
          </p:cNvSpPr>
          <p:nvPr/>
        </p:nvSpPr>
        <p:spPr bwMode="auto">
          <a:xfrm>
            <a:off x="4652963" y="4932363"/>
            <a:ext cx="638175" cy="822325"/>
          </a:xfrm>
          <a:prstGeom prst="rect">
            <a:avLst/>
          </a:prstGeom>
          <a:noFill/>
          <a:ln w="9525">
            <a:noFill/>
            <a:miter lim="800000"/>
            <a:headEnd/>
            <a:tailEnd/>
          </a:ln>
        </p:spPr>
        <p:txBody>
          <a:bodyPr wrap="none" lIns="90488" tIns="44450" rIns="90488" bIns="44450">
            <a:spAutoFit/>
          </a:bodyPr>
          <a:lstStyle/>
          <a:p>
            <a:r>
              <a:rPr lang="en-US" sz="1600">
                <a:latin typeface="Arial" charset="0"/>
              </a:rPr>
              <a:t>$9.99</a:t>
            </a:r>
          </a:p>
          <a:p>
            <a:r>
              <a:rPr lang="en-US" sz="1600">
                <a:latin typeface="Arial" charset="0"/>
              </a:rPr>
              <a:t>$8.99</a:t>
            </a:r>
          </a:p>
          <a:p>
            <a:r>
              <a:rPr lang="en-US" sz="1600">
                <a:latin typeface="Arial" charset="0"/>
              </a:rPr>
              <a:t>$7.99</a:t>
            </a:r>
          </a:p>
        </p:txBody>
      </p:sp>
      <p:sp>
        <p:nvSpPr>
          <p:cNvPr id="176146" name="Rectangle 18"/>
          <p:cNvSpPr>
            <a:spLocks noChangeArrowheads="1"/>
          </p:cNvSpPr>
          <p:nvPr/>
        </p:nvSpPr>
        <p:spPr bwMode="auto">
          <a:xfrm>
            <a:off x="990600" y="228600"/>
            <a:ext cx="7143750" cy="914400"/>
          </a:xfrm>
          <a:prstGeom prst="rect">
            <a:avLst/>
          </a:prstGeom>
          <a:noFill/>
          <a:ln w="9525">
            <a:noFill/>
            <a:miter lim="800000"/>
            <a:headEnd/>
            <a:tailEnd/>
          </a:ln>
        </p:spPr>
        <p:txBody>
          <a:bodyPr lIns="92075" tIns="46038" rIns="92075" bIns="46038" anchor="ctr"/>
          <a:lstStyle/>
          <a:p>
            <a:pPr>
              <a:lnSpc>
                <a:spcPct val="90000"/>
              </a:lnSpc>
              <a:spcBef>
                <a:spcPct val="10000"/>
              </a:spcBef>
              <a:spcAft>
                <a:spcPct val="10000"/>
              </a:spcAft>
            </a:pPr>
            <a:r>
              <a:rPr lang="en-US" sz="2800">
                <a:latin typeface="Arial" charset="0"/>
                <a:ea typeface="MS PGothic" pitchFamily="34" charset="-128"/>
              </a:rPr>
              <a:t>Designing a Frozen Pizza</a:t>
            </a:r>
          </a:p>
        </p:txBody>
      </p:sp>
      <p:sp>
        <p:nvSpPr>
          <p:cNvPr id="176147" name="Rectangle 19"/>
          <p:cNvSpPr>
            <a:spLocks noChangeArrowheads="1"/>
          </p:cNvSpPr>
          <p:nvPr/>
        </p:nvSpPr>
        <p:spPr bwMode="auto">
          <a:xfrm>
            <a:off x="5562600" y="5029200"/>
            <a:ext cx="3429000" cy="822325"/>
          </a:xfrm>
          <a:prstGeom prst="rect">
            <a:avLst/>
          </a:prstGeom>
          <a:noFill/>
          <a:ln w="9525">
            <a:noFill/>
            <a:miter lim="800000"/>
            <a:headEnd/>
            <a:tailEnd/>
          </a:ln>
        </p:spPr>
        <p:txBody>
          <a:bodyPr lIns="90488" tIns="44450" rIns="90488" bIns="44450">
            <a:spAutoFit/>
          </a:bodyPr>
          <a:lstStyle/>
          <a:p>
            <a:r>
              <a:rPr lang="en-US" sz="1600" u="sng">
                <a:latin typeface="Arial" charset="0"/>
              </a:rPr>
              <a:t>Note</a:t>
            </a:r>
            <a:r>
              <a:rPr lang="en-US" sz="1600">
                <a:latin typeface="Arial" charset="0"/>
              </a:rPr>
              <a:t>: The example in the book also has a 4 oz option for amount of cheese. </a:t>
            </a:r>
          </a:p>
        </p:txBody>
      </p:sp>
      <p:pic>
        <p:nvPicPr>
          <p:cNvPr id="176148" name="Picture 20" descr="pizza"/>
          <p:cNvPicPr>
            <a:picLocks noChangeAspect="1" noChangeArrowheads="1"/>
          </p:cNvPicPr>
          <p:nvPr/>
        </p:nvPicPr>
        <p:blipFill>
          <a:blip r:embed="rId3"/>
          <a:srcRect/>
          <a:stretch>
            <a:fillRect/>
          </a:stretch>
        </p:blipFill>
        <p:spPr bwMode="auto">
          <a:xfrm>
            <a:off x="6096000" y="304800"/>
            <a:ext cx="1371600" cy="984250"/>
          </a:xfrm>
          <a:prstGeom prst="rect">
            <a:avLst/>
          </a:prstGeom>
          <a:noFill/>
          <a:ln w="9525">
            <a:noFill/>
            <a:miter lim="800000"/>
            <a:headEnd/>
            <a:tailEnd/>
          </a:ln>
        </p:spPr>
      </p:pic>
      <p:sp>
        <p:nvSpPr>
          <p:cNvPr id="176149"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76150"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3AB9D71D-6DE4-42BC-91B2-998639F53BD4}" type="slidenum">
              <a:rPr lang="en-US" sz="1400" b="0"/>
              <a:pPr algn="r"/>
              <a:t>25</a:t>
            </a:fld>
            <a:endParaRPr lang="en-US" sz="1400" b="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381000" y="44450"/>
            <a:ext cx="8382000" cy="784225"/>
          </a:xfrm>
        </p:spPr>
        <p:txBody>
          <a:bodyPr/>
          <a:lstStyle/>
          <a:p>
            <a:endParaRPr lang="en-US" sz="2800" smtClean="0"/>
          </a:p>
        </p:txBody>
      </p:sp>
      <p:sp>
        <p:nvSpPr>
          <p:cNvPr id="169987" name="Rectangle 3"/>
          <p:cNvSpPr>
            <a:spLocks noGrp="1" noChangeArrowheads="1"/>
          </p:cNvSpPr>
          <p:nvPr>
            <p:ph type="body" idx="1"/>
          </p:nvPr>
        </p:nvSpPr>
        <p:spPr>
          <a:xfrm>
            <a:off x="457200" y="2209800"/>
            <a:ext cx="8382000" cy="2514600"/>
          </a:xfrm>
        </p:spPr>
        <p:txBody>
          <a:bodyPr/>
          <a:lstStyle/>
          <a:p>
            <a:r>
              <a:rPr lang="en-US" sz="3200" b="1" smtClean="0"/>
              <a:t>State 2 – Obtain Data from A Sample of Respondents</a:t>
            </a:r>
          </a:p>
        </p:txBody>
      </p:sp>
      <p:sp>
        <p:nvSpPr>
          <p:cNvPr id="169988"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69989"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2BFF9517-0F05-4B5B-A45C-B0F860041914}" type="slidenum">
              <a:rPr lang="en-US" sz="1400" b="0"/>
              <a:pPr algn="r"/>
              <a:t>26</a:t>
            </a:fld>
            <a:endParaRPr lang="en-US" sz="1400" b="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itle 1"/>
          <p:cNvSpPr>
            <a:spLocks noGrp="1"/>
          </p:cNvSpPr>
          <p:nvPr>
            <p:ph type="title" idx="4294967295"/>
          </p:nvPr>
        </p:nvSpPr>
        <p:spPr/>
        <p:txBody>
          <a:bodyPr anchor="ctr"/>
          <a:lstStyle/>
          <a:p>
            <a:pPr eaLnBrk="1" hangingPunct="1"/>
            <a:endParaRPr lang="en-CA" smtClean="0"/>
          </a:p>
        </p:txBody>
      </p:sp>
      <p:sp>
        <p:nvSpPr>
          <p:cNvPr id="174083" name="Content Placeholder 2"/>
          <p:cNvSpPr>
            <a:spLocks noGrp="1"/>
          </p:cNvSpPr>
          <p:nvPr>
            <p:ph idx="4294967295"/>
          </p:nvPr>
        </p:nvSpPr>
        <p:spPr/>
        <p:txBody>
          <a:bodyPr/>
          <a:lstStyle/>
          <a:p>
            <a:pPr eaLnBrk="1" hangingPunct="1"/>
            <a:r>
              <a:rPr lang="en-CA" sz="3200" smtClean="0"/>
              <a:t>Methods of Obtaining Data from respondents</a:t>
            </a:r>
          </a:p>
          <a:p>
            <a:pPr eaLnBrk="1" hangingPunct="1"/>
            <a:endParaRPr lang="en-CA" sz="3200" smtClean="0"/>
          </a:p>
          <a:p>
            <a:pPr lvl="1" eaLnBrk="1" hangingPunct="1"/>
            <a:r>
              <a:rPr lang="en-CA" sz="2800" smtClean="0"/>
              <a:t>Pair-wise evaluation</a:t>
            </a:r>
          </a:p>
          <a:p>
            <a:pPr lvl="1" eaLnBrk="1" hangingPunct="1"/>
            <a:r>
              <a:rPr lang="en-CA" sz="2800" smtClean="0"/>
              <a:t>Rank-ordering product bundles</a:t>
            </a:r>
          </a:p>
          <a:p>
            <a:pPr lvl="1" eaLnBrk="1" hangingPunct="1"/>
            <a:r>
              <a:rPr lang="en-CA" sz="2800" smtClean="0"/>
              <a:t>Evaluating products on a rating scale</a:t>
            </a:r>
          </a:p>
          <a:p>
            <a:pPr lvl="1" eaLnBrk="1" hangingPunct="1"/>
            <a:endParaRPr lang="en-CA" sz="2800" smtClean="0"/>
          </a:p>
        </p:txBody>
      </p:sp>
      <p:sp>
        <p:nvSpPr>
          <p:cNvPr id="174084"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74085"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31438E69-D670-433F-9905-888317FF6587}" type="slidenum">
              <a:rPr lang="en-US" sz="1400" b="0"/>
              <a:pPr algn="r"/>
              <a:t>27</a:t>
            </a:fld>
            <a:endParaRPr lang="en-US" sz="1400" b="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586" name="Object 2"/>
          <p:cNvGraphicFramePr>
            <a:graphicFrameLocks noChangeAspect="1"/>
          </p:cNvGraphicFramePr>
          <p:nvPr/>
        </p:nvGraphicFramePr>
        <p:xfrm>
          <a:off x="-536575" y="2147888"/>
          <a:ext cx="8910638" cy="3279775"/>
        </p:xfrm>
        <a:graphic>
          <a:graphicData uri="http://schemas.openxmlformats.org/presentationml/2006/ole">
            <p:oleObj spid="_x0000_s67586" name="Document" r:id="rId4" imgW="6035760" imgH="2207160" progId="Word.Document.8">
              <p:embed/>
            </p:oleObj>
          </a:graphicData>
        </a:graphic>
      </p:graphicFrame>
      <p:sp>
        <p:nvSpPr>
          <p:cNvPr id="67588" name="Rectangle 3"/>
          <p:cNvSpPr>
            <a:spLocks noGrp="1" noChangeArrowheads="1"/>
          </p:cNvSpPr>
          <p:nvPr>
            <p:ph type="title" idx="4294967295"/>
          </p:nvPr>
        </p:nvSpPr>
        <p:spPr/>
        <p:txBody>
          <a:bodyPr anchor="ctr"/>
          <a:lstStyle/>
          <a:p>
            <a:pPr eaLnBrk="1" hangingPunct="1"/>
            <a:r>
              <a:rPr lang="en-US" smtClean="0"/>
              <a:t>Example: Design Frozen Pizza</a:t>
            </a:r>
          </a:p>
        </p:txBody>
      </p:sp>
      <p:sp>
        <p:nvSpPr>
          <p:cNvPr id="67590"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67591"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A28628AB-30F2-4018-98A7-D41515FD7F91}" type="slidenum">
              <a:rPr lang="en-US" sz="1400" b="0"/>
              <a:pPr algn="r"/>
              <a:t>28</a:t>
            </a:fld>
            <a:endParaRPr lang="en-US" sz="1400" b="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2"/>
          <p:cNvSpPr>
            <a:spLocks noGrp="1" noChangeArrowheads="1"/>
          </p:cNvSpPr>
          <p:nvPr>
            <p:ph type="title" idx="4294967295"/>
          </p:nvPr>
        </p:nvSpPr>
        <p:spPr/>
        <p:txBody>
          <a:bodyPr anchor="ctr"/>
          <a:lstStyle/>
          <a:p>
            <a:r>
              <a:rPr lang="en-US" smtClean="0"/>
              <a:t>Preference Data for Frozen Pizzas </a:t>
            </a:r>
          </a:p>
        </p:txBody>
      </p:sp>
      <p:graphicFrame>
        <p:nvGraphicFramePr>
          <p:cNvPr id="68610" name="Object 2"/>
          <p:cNvGraphicFramePr>
            <a:graphicFrameLocks noGrp="1" noChangeAspect="1"/>
          </p:cNvGraphicFramePr>
          <p:nvPr>
            <p:ph type="body" idx="4294967295"/>
          </p:nvPr>
        </p:nvGraphicFramePr>
        <p:xfrm>
          <a:off x="-407988" y="2206625"/>
          <a:ext cx="8815388" cy="3206750"/>
        </p:xfrm>
        <a:graphic>
          <a:graphicData uri="http://schemas.openxmlformats.org/presentationml/2006/ole">
            <p:oleObj spid="_x0000_s68610" name="Document" r:id="rId4" imgW="6124680" imgH="2207160" progId="Word.Document.8">
              <p:embed/>
            </p:oleObj>
          </a:graphicData>
        </a:graphic>
      </p:graphicFrame>
      <p:sp>
        <p:nvSpPr>
          <p:cNvPr id="68614"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68615"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F04B933A-7BD4-4618-8D98-41A3D3D5C329}" type="slidenum">
              <a:rPr lang="en-US" sz="1400" b="0"/>
              <a:pPr algn="r"/>
              <a:t>29</a:t>
            </a:fld>
            <a:endParaRPr lang="en-US" sz="1400" b="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idx="4294967295"/>
          </p:nvPr>
        </p:nvSpPr>
        <p:spPr>
          <a:xfrm>
            <a:off x="306388" y="158750"/>
            <a:ext cx="8382000" cy="593725"/>
          </a:xfrm>
        </p:spPr>
        <p:txBody>
          <a:bodyPr/>
          <a:lstStyle/>
          <a:p>
            <a:r>
              <a:rPr lang="en-US" smtClean="0"/>
              <a:t>Demand Side of Equation</a:t>
            </a:r>
          </a:p>
        </p:txBody>
      </p:sp>
      <p:sp>
        <p:nvSpPr>
          <p:cNvPr id="158723" name="Rectangle 3"/>
          <p:cNvSpPr>
            <a:spLocks noGrp="1" noChangeArrowheads="1"/>
          </p:cNvSpPr>
          <p:nvPr>
            <p:ph type="body" idx="4294967295"/>
          </p:nvPr>
        </p:nvSpPr>
        <p:spPr/>
        <p:txBody>
          <a:bodyPr/>
          <a:lstStyle/>
          <a:p>
            <a:r>
              <a:rPr lang="en-US" sz="2800" smtClean="0"/>
              <a:t>Typical market research role is to focus first on demand side of the equation</a:t>
            </a:r>
            <a:br>
              <a:rPr lang="en-US" sz="2800" smtClean="0"/>
            </a:br>
            <a:endParaRPr lang="en-US" sz="2800" smtClean="0"/>
          </a:p>
          <a:p>
            <a:r>
              <a:rPr lang="en-US" sz="2800" smtClean="0"/>
              <a:t>After figuring out what buyers want, next assess whether it can be built/provided in a cost- effective manner</a:t>
            </a:r>
          </a:p>
          <a:p>
            <a:endParaRPr lang="en-US" sz="2800" smtClean="0"/>
          </a:p>
          <a:p>
            <a:r>
              <a:rPr lang="en-US" sz="2800" smtClean="0"/>
              <a:t>Measures how buyers value components of a product/service bundle </a:t>
            </a:r>
            <a:br>
              <a:rPr lang="en-US" sz="2800" smtClean="0"/>
            </a:br>
            <a:endParaRPr lang="en-US" sz="2800" smtClean="0"/>
          </a:p>
          <a:p>
            <a:pPr algn="ctr"/>
            <a:endParaRPr lang="en-US" smtClean="0"/>
          </a:p>
        </p:txBody>
      </p:sp>
      <p:sp>
        <p:nvSpPr>
          <p:cNvPr id="158724"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58726"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963A3641-6B42-4EEB-ABF4-1F6AA15AA48E}" type="slidenum">
              <a:rPr lang="en-US" sz="1400" b="0"/>
              <a:pPr algn="r"/>
              <a:t>3</a:t>
            </a:fld>
            <a:endParaRPr lang="en-US" sz="1400" b="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idx="4294967295"/>
          </p:nvPr>
        </p:nvSpPr>
        <p:spPr>
          <a:xfrm>
            <a:off x="762000" y="0"/>
            <a:ext cx="8382000" cy="784225"/>
          </a:xfrm>
        </p:spPr>
        <p:txBody>
          <a:bodyPr anchor="ctr"/>
          <a:lstStyle/>
          <a:p>
            <a:pPr eaLnBrk="1" hangingPunct="1"/>
            <a:r>
              <a:rPr lang="en-US" smtClean="0"/>
              <a:t>Designing a Frozen Pizza Example Ratings Data</a:t>
            </a:r>
          </a:p>
        </p:txBody>
      </p:sp>
      <p:pic>
        <p:nvPicPr>
          <p:cNvPr id="113667" name="Picture 3"/>
          <p:cNvPicPr>
            <a:picLocks noChangeAspect="1" noChangeArrowheads="1"/>
          </p:cNvPicPr>
          <p:nvPr/>
        </p:nvPicPr>
        <p:blipFill>
          <a:blip r:embed="rId3"/>
          <a:srcRect/>
          <a:stretch>
            <a:fillRect/>
          </a:stretch>
        </p:blipFill>
        <p:spPr bwMode="auto">
          <a:xfrm>
            <a:off x="838200" y="990600"/>
            <a:ext cx="6553200" cy="5535613"/>
          </a:xfrm>
          <a:prstGeom prst="rect">
            <a:avLst/>
          </a:prstGeom>
          <a:noFill/>
          <a:ln w="9525">
            <a:noFill/>
            <a:miter lim="800000"/>
            <a:headEnd/>
            <a:tailEnd/>
          </a:ln>
        </p:spPr>
      </p:pic>
      <p:pic>
        <p:nvPicPr>
          <p:cNvPr id="113668" name="Picture 4" descr="pizza"/>
          <p:cNvPicPr>
            <a:picLocks noChangeAspect="1" noChangeArrowheads="1"/>
          </p:cNvPicPr>
          <p:nvPr/>
        </p:nvPicPr>
        <p:blipFill>
          <a:blip r:embed="rId4"/>
          <a:srcRect/>
          <a:stretch>
            <a:fillRect/>
          </a:stretch>
        </p:blipFill>
        <p:spPr bwMode="auto">
          <a:xfrm>
            <a:off x="7162800" y="762000"/>
            <a:ext cx="1371600" cy="984250"/>
          </a:xfrm>
          <a:prstGeom prst="rect">
            <a:avLst/>
          </a:prstGeom>
          <a:noFill/>
          <a:ln w="9525">
            <a:noFill/>
            <a:miter lim="800000"/>
            <a:headEnd/>
            <a:tailEnd/>
          </a:ln>
        </p:spPr>
      </p:pic>
      <p:sp>
        <p:nvSpPr>
          <p:cNvPr id="113670"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13671"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62C44150-D836-44D0-9516-45E34FEF7EE5}" type="slidenum">
              <a:rPr lang="en-US" sz="1400" b="0"/>
              <a:pPr algn="r"/>
              <a:t>30</a:t>
            </a:fld>
            <a:endParaRPr lang="en-US" sz="1400" b="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381000" y="44450"/>
            <a:ext cx="8382000" cy="784225"/>
          </a:xfrm>
        </p:spPr>
        <p:txBody>
          <a:bodyPr/>
          <a:lstStyle/>
          <a:p>
            <a:endParaRPr lang="en-US" sz="2800" smtClean="0"/>
          </a:p>
        </p:txBody>
      </p:sp>
      <p:sp>
        <p:nvSpPr>
          <p:cNvPr id="173059" name="Rectangle 3"/>
          <p:cNvSpPr>
            <a:spLocks noGrp="1" noChangeArrowheads="1"/>
          </p:cNvSpPr>
          <p:nvPr>
            <p:ph type="body" idx="1"/>
          </p:nvPr>
        </p:nvSpPr>
        <p:spPr>
          <a:xfrm>
            <a:off x="457200" y="2209800"/>
            <a:ext cx="8382000" cy="2514600"/>
          </a:xfrm>
        </p:spPr>
        <p:txBody>
          <a:bodyPr/>
          <a:lstStyle/>
          <a:p>
            <a:r>
              <a:rPr lang="en-US" sz="3200" b="1" smtClean="0"/>
              <a:t>State 3 – Evaluate Product Design Options</a:t>
            </a:r>
          </a:p>
        </p:txBody>
      </p:sp>
      <p:sp>
        <p:nvSpPr>
          <p:cNvPr id="173060"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73061"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248F15DA-A5C0-4EBD-9B7E-051E748080F6}" type="slidenum">
              <a:rPr lang="en-US" sz="1400" b="0"/>
              <a:pPr algn="r"/>
              <a:t>31</a:t>
            </a:fld>
            <a:endParaRPr lang="en-US" sz="1400" b="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ChangeArrowheads="1"/>
          </p:cNvSpPr>
          <p:nvPr/>
        </p:nvSpPr>
        <p:spPr bwMode="auto">
          <a:xfrm>
            <a:off x="2514600" y="1752600"/>
            <a:ext cx="2951163" cy="579438"/>
          </a:xfrm>
          <a:prstGeom prst="rect">
            <a:avLst/>
          </a:prstGeom>
          <a:noFill/>
          <a:ln w="9525">
            <a:noFill/>
            <a:miter lim="800000"/>
            <a:headEnd/>
            <a:tailEnd/>
          </a:ln>
        </p:spPr>
        <p:txBody>
          <a:bodyPr wrap="none" lIns="92075" tIns="46038" rIns="92075" bIns="46038">
            <a:spAutoFit/>
          </a:bodyPr>
          <a:lstStyle/>
          <a:p>
            <a:r>
              <a:rPr lang="en-US" sz="3200">
                <a:latin typeface="Arial" charset="0"/>
              </a:rPr>
              <a:t>U(P) = </a:t>
            </a:r>
            <a:r>
              <a:rPr lang="en-US" sz="3200">
                <a:latin typeface="Symbol" pitchFamily="18" charset="2"/>
              </a:rPr>
              <a:t>S  S </a:t>
            </a:r>
            <a:r>
              <a:rPr lang="en-US" sz="3200">
                <a:latin typeface="Arial" charset="0"/>
              </a:rPr>
              <a:t>a</a:t>
            </a:r>
            <a:r>
              <a:rPr lang="en-US" sz="3200" baseline="-25000">
                <a:latin typeface="Arial" charset="0"/>
              </a:rPr>
              <a:t>ij</a:t>
            </a:r>
            <a:r>
              <a:rPr lang="en-US" sz="3200">
                <a:latin typeface="Arial" charset="0"/>
              </a:rPr>
              <a:t>x</a:t>
            </a:r>
            <a:r>
              <a:rPr lang="en-US" sz="3200" baseline="-25000">
                <a:latin typeface="Arial" charset="0"/>
              </a:rPr>
              <a:t>ij</a:t>
            </a:r>
          </a:p>
        </p:txBody>
      </p:sp>
      <p:sp>
        <p:nvSpPr>
          <p:cNvPr id="115715" name="Rectangle 3"/>
          <p:cNvSpPr>
            <a:spLocks noChangeArrowheads="1"/>
          </p:cNvSpPr>
          <p:nvPr/>
        </p:nvSpPr>
        <p:spPr bwMode="auto">
          <a:xfrm>
            <a:off x="3810000" y="1524000"/>
            <a:ext cx="325438" cy="396875"/>
          </a:xfrm>
          <a:prstGeom prst="rect">
            <a:avLst/>
          </a:prstGeom>
          <a:noFill/>
          <a:ln w="9525">
            <a:noFill/>
            <a:miter lim="800000"/>
            <a:headEnd/>
            <a:tailEnd/>
          </a:ln>
        </p:spPr>
        <p:txBody>
          <a:bodyPr wrap="none" lIns="92075" tIns="46038" rIns="92075" bIns="46038">
            <a:spAutoFit/>
          </a:bodyPr>
          <a:lstStyle/>
          <a:p>
            <a:r>
              <a:rPr lang="en-US" sz="2000">
                <a:latin typeface="Arial" charset="0"/>
              </a:rPr>
              <a:t>k</a:t>
            </a:r>
            <a:endParaRPr lang="en-US">
              <a:latin typeface="Arial" charset="0"/>
            </a:endParaRPr>
          </a:p>
        </p:txBody>
      </p:sp>
      <p:sp>
        <p:nvSpPr>
          <p:cNvPr id="115716" name="Rectangle 4"/>
          <p:cNvSpPr>
            <a:spLocks noChangeArrowheads="1"/>
          </p:cNvSpPr>
          <p:nvPr/>
        </p:nvSpPr>
        <p:spPr bwMode="auto">
          <a:xfrm>
            <a:off x="4267200" y="2209800"/>
            <a:ext cx="390525" cy="274638"/>
          </a:xfrm>
          <a:prstGeom prst="rect">
            <a:avLst/>
          </a:prstGeom>
          <a:noFill/>
          <a:ln w="9525">
            <a:noFill/>
            <a:miter lim="800000"/>
            <a:headEnd/>
            <a:tailEnd/>
          </a:ln>
        </p:spPr>
        <p:txBody>
          <a:bodyPr wrap="none" lIns="92075" tIns="46038" rIns="92075" bIns="46038">
            <a:spAutoFit/>
          </a:bodyPr>
          <a:lstStyle/>
          <a:p>
            <a:r>
              <a:rPr lang="en-US" sz="1200">
                <a:latin typeface="Arial" charset="0"/>
              </a:rPr>
              <a:t>i=1</a:t>
            </a:r>
          </a:p>
        </p:txBody>
      </p:sp>
      <p:sp>
        <p:nvSpPr>
          <p:cNvPr id="115717" name="Rectangle 5"/>
          <p:cNvSpPr>
            <a:spLocks noChangeArrowheads="1"/>
          </p:cNvSpPr>
          <p:nvPr/>
        </p:nvSpPr>
        <p:spPr bwMode="auto">
          <a:xfrm>
            <a:off x="4267200" y="1524000"/>
            <a:ext cx="395288" cy="396875"/>
          </a:xfrm>
          <a:prstGeom prst="rect">
            <a:avLst/>
          </a:prstGeom>
          <a:noFill/>
          <a:ln w="9525">
            <a:noFill/>
            <a:miter lim="800000"/>
            <a:headEnd/>
            <a:tailEnd/>
          </a:ln>
        </p:spPr>
        <p:txBody>
          <a:bodyPr wrap="none" lIns="92075" tIns="46038" rIns="92075" bIns="46038">
            <a:spAutoFit/>
          </a:bodyPr>
          <a:lstStyle/>
          <a:p>
            <a:r>
              <a:rPr lang="en-US" sz="2000">
                <a:latin typeface="Arial" charset="0"/>
              </a:rPr>
              <a:t>m</a:t>
            </a:r>
            <a:endParaRPr lang="en-US">
              <a:latin typeface="Arial" charset="0"/>
            </a:endParaRPr>
          </a:p>
        </p:txBody>
      </p:sp>
      <p:sp>
        <p:nvSpPr>
          <p:cNvPr id="115718" name="Rectangle 6"/>
          <p:cNvSpPr>
            <a:spLocks noChangeArrowheads="1"/>
          </p:cNvSpPr>
          <p:nvPr/>
        </p:nvSpPr>
        <p:spPr bwMode="auto">
          <a:xfrm>
            <a:off x="3810000" y="2209800"/>
            <a:ext cx="398463" cy="274638"/>
          </a:xfrm>
          <a:prstGeom prst="rect">
            <a:avLst/>
          </a:prstGeom>
          <a:noFill/>
          <a:ln w="9525">
            <a:noFill/>
            <a:miter lim="800000"/>
            <a:headEnd/>
            <a:tailEnd/>
          </a:ln>
        </p:spPr>
        <p:txBody>
          <a:bodyPr wrap="none" lIns="92075" tIns="46038" rIns="92075" bIns="46038">
            <a:spAutoFit/>
          </a:bodyPr>
          <a:lstStyle/>
          <a:p>
            <a:r>
              <a:rPr lang="en-US" sz="1200">
                <a:latin typeface="Arial" charset="0"/>
              </a:rPr>
              <a:t>j=1</a:t>
            </a:r>
          </a:p>
        </p:txBody>
      </p:sp>
      <p:sp>
        <p:nvSpPr>
          <p:cNvPr id="115719" name="Rectangle 7"/>
          <p:cNvSpPr>
            <a:spLocks noChangeArrowheads="1"/>
          </p:cNvSpPr>
          <p:nvPr/>
        </p:nvSpPr>
        <p:spPr bwMode="auto">
          <a:xfrm>
            <a:off x="1066800" y="2836863"/>
            <a:ext cx="7132638" cy="3043237"/>
          </a:xfrm>
          <a:prstGeom prst="rect">
            <a:avLst/>
          </a:prstGeom>
          <a:noFill/>
          <a:ln w="9525">
            <a:noFill/>
            <a:miter lim="800000"/>
            <a:headEnd/>
            <a:tailEnd/>
          </a:ln>
        </p:spPr>
        <p:txBody>
          <a:bodyPr lIns="92075" tIns="46038" rIns="92075" bIns="46038">
            <a:spAutoFit/>
          </a:bodyPr>
          <a:lstStyle/>
          <a:p>
            <a:pPr marL="914400" indent="-914400">
              <a:spcBef>
                <a:spcPct val="55000"/>
              </a:spcBef>
              <a:tabLst>
                <a:tab pos="914400" algn="l"/>
              </a:tabLst>
            </a:pPr>
            <a:r>
              <a:rPr lang="en-US">
                <a:latin typeface="Arial" charset="0"/>
              </a:rPr>
              <a:t>P:	A particular product/concept of interest</a:t>
            </a:r>
          </a:p>
          <a:p>
            <a:pPr marL="914400" indent="-914400">
              <a:spcBef>
                <a:spcPct val="55000"/>
              </a:spcBef>
              <a:tabLst>
                <a:tab pos="914400" algn="l"/>
              </a:tabLst>
            </a:pPr>
            <a:r>
              <a:rPr lang="en-US">
                <a:latin typeface="Arial" charset="0"/>
              </a:rPr>
              <a:t>U(P):	The utility associated with product P</a:t>
            </a:r>
          </a:p>
          <a:p>
            <a:pPr marL="914400" indent="-914400">
              <a:spcBef>
                <a:spcPct val="55000"/>
              </a:spcBef>
              <a:tabLst>
                <a:tab pos="914400" algn="l"/>
              </a:tabLst>
            </a:pPr>
            <a:r>
              <a:rPr lang="en-US">
                <a:latin typeface="Arial" charset="0"/>
              </a:rPr>
              <a:t>a</a:t>
            </a:r>
            <a:r>
              <a:rPr lang="en-US" baseline="-25000">
                <a:latin typeface="Arial" charset="0"/>
              </a:rPr>
              <a:t>ij</a:t>
            </a:r>
            <a:r>
              <a:rPr lang="en-US">
                <a:latin typeface="Arial" charset="0"/>
              </a:rPr>
              <a:t>:	Utility associated with the jth level (j = 1, 2, 3...k</a:t>
            </a:r>
            <a:r>
              <a:rPr lang="en-US" baseline="-25000">
                <a:latin typeface="Arial" charset="0"/>
              </a:rPr>
              <a:t>j</a:t>
            </a:r>
            <a:r>
              <a:rPr lang="en-US">
                <a:latin typeface="Arial" charset="0"/>
              </a:rPr>
              <a:t>) on the ith attribute</a:t>
            </a:r>
          </a:p>
          <a:p>
            <a:pPr marL="914400" indent="-914400">
              <a:spcBef>
                <a:spcPct val="55000"/>
              </a:spcBef>
              <a:tabLst>
                <a:tab pos="914400" algn="l"/>
              </a:tabLst>
            </a:pPr>
            <a:r>
              <a:rPr lang="en-US">
                <a:latin typeface="Arial" charset="0"/>
              </a:rPr>
              <a:t>k</a:t>
            </a:r>
            <a:r>
              <a:rPr lang="en-US" baseline="-25000">
                <a:latin typeface="Arial" charset="0"/>
              </a:rPr>
              <a:t>j</a:t>
            </a:r>
            <a:r>
              <a:rPr lang="en-US">
                <a:latin typeface="Arial" charset="0"/>
              </a:rPr>
              <a:t>:	Number of levels of attribute i</a:t>
            </a:r>
          </a:p>
          <a:p>
            <a:pPr marL="914400" indent="-914400">
              <a:spcBef>
                <a:spcPct val="55000"/>
              </a:spcBef>
              <a:tabLst>
                <a:tab pos="914400" algn="l"/>
              </a:tabLst>
            </a:pPr>
            <a:r>
              <a:rPr lang="en-US">
                <a:latin typeface="Arial" charset="0"/>
              </a:rPr>
              <a:t>m:	Number of attributes</a:t>
            </a:r>
          </a:p>
          <a:p>
            <a:pPr marL="914400" indent="-914400">
              <a:spcBef>
                <a:spcPct val="55000"/>
              </a:spcBef>
              <a:tabLst>
                <a:tab pos="914400" algn="l"/>
              </a:tabLst>
            </a:pPr>
            <a:r>
              <a:rPr lang="en-US">
                <a:latin typeface="Arial" charset="0"/>
              </a:rPr>
              <a:t>x</a:t>
            </a:r>
            <a:r>
              <a:rPr lang="en-US" baseline="-25000">
                <a:latin typeface="Arial" charset="0"/>
              </a:rPr>
              <a:t>ij</a:t>
            </a:r>
            <a:r>
              <a:rPr lang="en-US">
                <a:latin typeface="Arial" charset="0"/>
              </a:rPr>
              <a:t>:	1 if the jth level of the ith attribute is present in product P, 0 otherwise	</a:t>
            </a:r>
          </a:p>
        </p:txBody>
      </p:sp>
      <p:sp>
        <p:nvSpPr>
          <p:cNvPr id="115720" name="Rectangle 8"/>
          <p:cNvSpPr>
            <a:spLocks noGrp="1" noChangeArrowheads="1"/>
          </p:cNvSpPr>
          <p:nvPr>
            <p:ph type="title" idx="4294967295"/>
          </p:nvPr>
        </p:nvSpPr>
        <p:spPr/>
        <p:txBody>
          <a:bodyPr anchor="ctr"/>
          <a:lstStyle/>
          <a:p>
            <a:pPr eaLnBrk="1" hangingPunct="1"/>
            <a:r>
              <a:rPr lang="en-US" smtClean="0"/>
              <a:t>Conjoint Utility Computations</a:t>
            </a:r>
          </a:p>
        </p:txBody>
      </p:sp>
      <p:sp>
        <p:nvSpPr>
          <p:cNvPr id="115721" name="Text Box 9"/>
          <p:cNvSpPr txBox="1">
            <a:spLocks noChangeArrowheads="1"/>
          </p:cNvSpPr>
          <p:nvPr/>
        </p:nvSpPr>
        <p:spPr bwMode="auto">
          <a:xfrm>
            <a:off x="3962400" y="1600200"/>
            <a:ext cx="228600" cy="336550"/>
          </a:xfrm>
          <a:prstGeom prst="rect">
            <a:avLst/>
          </a:prstGeom>
          <a:noFill/>
          <a:ln w="9525">
            <a:noFill/>
            <a:miter lim="800000"/>
            <a:headEnd/>
            <a:tailEnd/>
          </a:ln>
        </p:spPr>
        <p:txBody>
          <a:bodyPr>
            <a:spAutoFit/>
          </a:bodyPr>
          <a:lstStyle/>
          <a:p>
            <a:pPr>
              <a:spcBef>
                <a:spcPct val="50000"/>
              </a:spcBef>
            </a:pPr>
            <a:r>
              <a:rPr lang="en-US" sz="1600">
                <a:latin typeface="Arial" charset="0"/>
                <a:cs typeface="Arial" charset="0"/>
              </a:rPr>
              <a:t>j</a:t>
            </a:r>
            <a:endParaRPr lang="en-US">
              <a:latin typeface="Arial" charset="0"/>
              <a:cs typeface="Arial" charset="0"/>
            </a:endParaRPr>
          </a:p>
        </p:txBody>
      </p:sp>
      <p:sp>
        <p:nvSpPr>
          <p:cNvPr id="115723"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15724"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0A4D4702-2ED0-4E1C-B9F0-9636FEF03C67}" type="slidenum">
              <a:rPr lang="en-US" sz="1400" b="0"/>
              <a:pPr algn="r"/>
              <a:t>32</a:t>
            </a:fld>
            <a:endParaRPr lang="en-US" sz="1400" b="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idx="4294967295"/>
          </p:nvPr>
        </p:nvSpPr>
        <p:spPr>
          <a:xfrm>
            <a:off x="762000" y="0"/>
            <a:ext cx="8382000" cy="784225"/>
          </a:xfrm>
        </p:spPr>
        <p:txBody>
          <a:bodyPr anchor="ctr"/>
          <a:lstStyle/>
          <a:p>
            <a:pPr eaLnBrk="1" hangingPunct="1"/>
            <a:r>
              <a:rPr lang="en-US" smtClean="0"/>
              <a:t>Utility Computation (Designing a Frozen Pizza)</a:t>
            </a:r>
          </a:p>
        </p:txBody>
      </p:sp>
      <p:grpSp>
        <p:nvGrpSpPr>
          <p:cNvPr id="117763" name="Group 3"/>
          <p:cNvGrpSpPr>
            <a:grpSpLocks/>
          </p:cNvGrpSpPr>
          <p:nvPr/>
        </p:nvGrpSpPr>
        <p:grpSpPr bwMode="auto">
          <a:xfrm>
            <a:off x="1447800" y="1447800"/>
            <a:ext cx="7213600" cy="3832225"/>
            <a:chOff x="640" y="1096"/>
            <a:chExt cx="4544" cy="2414"/>
          </a:xfrm>
        </p:grpSpPr>
        <p:sp>
          <p:nvSpPr>
            <p:cNvPr id="117766" name="Rectangle 4"/>
            <p:cNvSpPr>
              <a:spLocks noChangeArrowheads="1"/>
            </p:cNvSpPr>
            <p:nvPr/>
          </p:nvSpPr>
          <p:spPr bwMode="auto">
            <a:xfrm>
              <a:off x="640" y="1357"/>
              <a:ext cx="4544" cy="2153"/>
            </a:xfrm>
            <a:prstGeom prst="rect">
              <a:avLst/>
            </a:prstGeom>
            <a:noFill/>
            <a:ln w="9525">
              <a:noFill/>
              <a:miter lim="800000"/>
              <a:headEnd/>
              <a:tailEnd/>
            </a:ln>
          </p:spPr>
          <p:txBody>
            <a:bodyPr lIns="92075" tIns="46038" rIns="92075" bIns="46038">
              <a:spAutoFit/>
            </a:bodyPr>
            <a:lstStyle/>
            <a:p>
              <a:pPr>
                <a:tabLst>
                  <a:tab pos="1828800" algn="l"/>
                  <a:tab pos="3314700" algn="l"/>
                  <a:tab pos="4686300" algn="l"/>
                </a:tabLst>
              </a:pPr>
              <a:r>
                <a:rPr lang="en-US" sz="2000">
                  <a:solidFill>
                    <a:srgbClr val="1203C2"/>
                  </a:solidFill>
                  <a:latin typeface="Arial" charset="0"/>
                </a:rPr>
                <a:t> 	</a:t>
              </a:r>
              <a:r>
                <a:rPr lang="en-US" u="sng">
                  <a:latin typeface="Arial" charset="0"/>
                </a:rPr>
                <a:t>Cust 1</a:t>
              </a:r>
              <a:r>
                <a:rPr lang="en-US">
                  <a:latin typeface="Arial" charset="0"/>
                </a:rPr>
                <a:t>	  </a:t>
              </a:r>
              <a:r>
                <a:rPr lang="en-US" u="sng">
                  <a:latin typeface="Arial" charset="0"/>
                </a:rPr>
                <a:t>Cust 2</a:t>
              </a:r>
              <a:r>
                <a:rPr lang="en-US">
                  <a:latin typeface="Arial" charset="0"/>
                </a:rPr>
                <a:t>	 </a:t>
              </a:r>
              <a:r>
                <a:rPr lang="en-US" u="sng">
                  <a:latin typeface="Arial" charset="0"/>
                </a:rPr>
                <a:t>Cust 3</a:t>
              </a:r>
            </a:p>
            <a:p>
              <a:pPr>
                <a:tabLst>
                  <a:tab pos="1828800" algn="l"/>
                  <a:tab pos="3314700" algn="l"/>
                  <a:tab pos="4686300" algn="l"/>
                </a:tabLst>
              </a:pPr>
              <a:r>
                <a:rPr lang="en-US">
                  <a:latin typeface="Arial" charset="0"/>
                </a:rPr>
                <a:t>Base* 	     0	    45	   30  </a:t>
              </a:r>
            </a:p>
            <a:p>
              <a:pPr>
                <a:tabLst>
                  <a:tab pos="1828800" algn="l"/>
                  <a:tab pos="3314700" algn="l"/>
                  <a:tab pos="4686300" algn="l"/>
                </a:tabLst>
              </a:pPr>
              <a:r>
                <a:rPr lang="en-US">
                  <a:latin typeface="Arial" charset="0"/>
                </a:rPr>
                <a:t>Thin crust	   10	    -5	     0</a:t>
              </a:r>
            </a:p>
            <a:p>
              <a:pPr>
                <a:tabLst>
                  <a:tab pos="1828800" algn="l"/>
                  <a:tab pos="3314700" algn="l"/>
                  <a:tab pos="4686300" algn="l"/>
                </a:tabLst>
              </a:pPr>
              <a:r>
                <a:rPr lang="en-US">
                  <a:latin typeface="Arial" charset="0"/>
                </a:rPr>
                <a:t>Thick crust	   15	    10	     0</a:t>
              </a:r>
            </a:p>
            <a:p>
              <a:pPr>
                <a:tabLst>
                  <a:tab pos="1828800" algn="l"/>
                  <a:tab pos="3314700" algn="l"/>
                  <a:tab pos="4686300" algn="l"/>
                </a:tabLst>
              </a:pPr>
              <a:r>
                <a:rPr lang="en-US">
                  <a:latin typeface="Arial" charset="0"/>
                </a:rPr>
                <a:t>Veggie	   10	      0	   50  </a:t>
              </a:r>
            </a:p>
            <a:p>
              <a:pPr>
                <a:tabLst>
                  <a:tab pos="1828800" algn="l"/>
                  <a:tab pos="3314700" algn="l"/>
                  <a:tab pos="4686300" algn="l"/>
                </a:tabLst>
              </a:pPr>
              <a:r>
                <a:rPr lang="en-US">
                  <a:latin typeface="Arial" charset="0"/>
                </a:rPr>
                <a:t>Sausage	   25	      5	     0 </a:t>
              </a:r>
            </a:p>
            <a:p>
              <a:pPr>
                <a:tabLst>
                  <a:tab pos="1828800" algn="l"/>
                  <a:tab pos="3314700" algn="l"/>
                  <a:tab pos="4686300" algn="l"/>
                </a:tabLst>
              </a:pPr>
              <a:r>
                <a:rPr lang="en-US">
                  <a:latin typeface="Arial" charset="0"/>
                </a:rPr>
                <a:t>Pepperoni	   30	    20	     0</a:t>
              </a:r>
            </a:p>
            <a:p>
              <a:pPr>
                <a:tabLst>
                  <a:tab pos="1828800" algn="l"/>
                  <a:tab pos="3314700" algn="l"/>
                  <a:tab pos="4686300" algn="l"/>
                </a:tabLst>
              </a:pPr>
              <a:r>
                <a:rPr lang="en-US">
                  <a:latin typeface="Arial" charset="0"/>
                </a:rPr>
                <a:t>Mixed Cheese	     3	   -10	     0</a:t>
              </a:r>
            </a:p>
            <a:p>
              <a:pPr>
                <a:tabLst>
                  <a:tab pos="1828800" algn="l"/>
                  <a:tab pos="3314700" algn="l"/>
                  <a:tab pos="4686300" algn="l"/>
                </a:tabLst>
              </a:pPr>
              <a:r>
                <a:rPr lang="en-US">
                  <a:latin typeface="Arial" charset="0"/>
                </a:rPr>
                <a:t>Mozzarella	   10 	    10   	    -5	</a:t>
              </a:r>
            </a:p>
            <a:p>
              <a:pPr>
                <a:tabLst>
                  <a:tab pos="1828800" algn="l"/>
                  <a:tab pos="3314700" algn="l"/>
                  <a:tab pos="4686300" algn="l"/>
                </a:tabLst>
              </a:pPr>
              <a:r>
                <a:rPr lang="en-US">
                  <a:latin typeface="Arial" charset="0"/>
                </a:rPr>
                <a:t>6 oz	   10	    15	   -20</a:t>
              </a:r>
            </a:p>
            <a:p>
              <a:pPr>
                <a:tabLst>
                  <a:tab pos="1828800" algn="l"/>
                  <a:tab pos="3314700" algn="l"/>
                  <a:tab pos="4686300" algn="l"/>
                </a:tabLst>
              </a:pPr>
              <a:r>
                <a:rPr lang="en-US">
                  <a:latin typeface="Arial" charset="0"/>
                </a:rPr>
                <a:t>$ 8.99	   20	   -10	    10</a:t>
              </a:r>
            </a:p>
            <a:p>
              <a:pPr>
                <a:tabLst>
                  <a:tab pos="1828800" algn="l"/>
                  <a:tab pos="3314700" algn="l"/>
                  <a:tab pos="4686300" algn="l"/>
                </a:tabLst>
              </a:pPr>
              <a:r>
                <a:rPr lang="en-US">
                  <a:latin typeface="Arial" charset="0"/>
                </a:rPr>
                <a:t>$ 7.99	   35	     -5 	    20</a:t>
              </a:r>
            </a:p>
          </p:txBody>
        </p:sp>
        <p:sp>
          <p:nvSpPr>
            <p:cNvPr id="117767" name="Rectangle 5"/>
            <p:cNvSpPr>
              <a:spLocks noChangeArrowheads="1"/>
            </p:cNvSpPr>
            <p:nvPr/>
          </p:nvSpPr>
          <p:spPr bwMode="auto">
            <a:xfrm>
              <a:off x="2035" y="1096"/>
              <a:ext cx="1380" cy="250"/>
            </a:xfrm>
            <a:prstGeom prst="rect">
              <a:avLst/>
            </a:prstGeom>
            <a:noFill/>
            <a:ln w="9525">
              <a:noFill/>
              <a:miter lim="800000"/>
              <a:headEnd/>
              <a:tailEnd/>
            </a:ln>
          </p:spPr>
          <p:txBody>
            <a:bodyPr wrap="none" lIns="92075" tIns="46038" rIns="92075" bIns="46038">
              <a:spAutoFit/>
            </a:bodyPr>
            <a:lstStyle/>
            <a:p>
              <a:r>
                <a:rPr lang="en-US" sz="2000">
                  <a:latin typeface="Arial" charset="0"/>
                </a:rPr>
                <a:t>Customer’s Utility</a:t>
              </a:r>
              <a:endParaRPr lang="en-US" sz="2000">
                <a:solidFill>
                  <a:srgbClr val="1203C2"/>
                </a:solidFill>
                <a:latin typeface="Arial" charset="0"/>
              </a:endParaRPr>
            </a:p>
          </p:txBody>
        </p:sp>
      </p:grpSp>
      <p:pic>
        <p:nvPicPr>
          <p:cNvPr id="117765" name="Picture 7" descr="pizza"/>
          <p:cNvPicPr>
            <a:picLocks noChangeAspect="1" noChangeArrowheads="1"/>
          </p:cNvPicPr>
          <p:nvPr/>
        </p:nvPicPr>
        <p:blipFill>
          <a:blip r:embed="rId3"/>
          <a:srcRect/>
          <a:stretch>
            <a:fillRect/>
          </a:stretch>
        </p:blipFill>
        <p:spPr bwMode="auto">
          <a:xfrm>
            <a:off x="0" y="990600"/>
            <a:ext cx="1371600" cy="984250"/>
          </a:xfrm>
          <a:prstGeom prst="rect">
            <a:avLst/>
          </a:prstGeom>
          <a:noFill/>
          <a:ln w="9525">
            <a:noFill/>
            <a:miter lim="800000"/>
            <a:headEnd/>
            <a:tailEnd/>
          </a:ln>
        </p:spPr>
      </p:pic>
      <p:sp>
        <p:nvSpPr>
          <p:cNvPr id="117769"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17770"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6629451F-CEC0-4374-87DC-36129B998B0C}" type="slidenum">
              <a:rPr lang="en-US" sz="1400" b="0"/>
              <a:pPr algn="r"/>
              <a:t>33</a:t>
            </a:fld>
            <a:endParaRPr lang="en-US" sz="1400" b="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body" idx="4294967295"/>
          </p:nvPr>
        </p:nvSpPr>
        <p:spPr>
          <a:xfrm>
            <a:off x="1371600" y="1524000"/>
            <a:ext cx="6837363" cy="3879850"/>
          </a:xfrm>
        </p:spPr>
        <p:txBody>
          <a:bodyPr/>
          <a:lstStyle/>
          <a:p>
            <a:pPr marL="285750" indent="-285750" eaLnBrk="1" hangingPunct="1"/>
            <a:r>
              <a:rPr lang="en-US" sz="2400" smtClean="0"/>
              <a:t>Define the competitive set – this is the set of products from which customers in the target segment make their choices.  Some of them may be existing products and, others concepts being evaluated.  We denote this set of products as P</a:t>
            </a:r>
            <a:r>
              <a:rPr lang="en-US" sz="2400" baseline="-25000" smtClean="0"/>
              <a:t>1</a:t>
            </a:r>
            <a:r>
              <a:rPr lang="en-US" sz="2400" smtClean="0"/>
              <a:t>, P</a:t>
            </a:r>
            <a:r>
              <a:rPr lang="en-US" sz="2400" baseline="-25000" smtClean="0"/>
              <a:t>2</a:t>
            </a:r>
            <a:r>
              <a:rPr lang="en-US" sz="2400" smtClean="0"/>
              <a:t>,...P</a:t>
            </a:r>
            <a:r>
              <a:rPr lang="en-US" sz="2400" baseline="-25000" smtClean="0"/>
              <a:t>N</a:t>
            </a:r>
            <a:r>
              <a:rPr lang="en-US" sz="2400" smtClean="0"/>
              <a:t>. </a:t>
            </a:r>
          </a:p>
          <a:p>
            <a:pPr marL="285750" indent="-285750" eaLnBrk="1" hangingPunct="1"/>
            <a:endParaRPr lang="en-US" sz="2400" smtClean="0"/>
          </a:p>
          <a:p>
            <a:pPr marL="285750" indent="-285750" eaLnBrk="1" hangingPunct="1"/>
            <a:r>
              <a:rPr lang="en-US" sz="2400" smtClean="0"/>
              <a:t>Select Choice rule</a:t>
            </a:r>
          </a:p>
          <a:p>
            <a:pPr marL="685800" lvl="1" eaLnBrk="1" hangingPunct="1"/>
            <a:r>
              <a:rPr lang="en-US" sz="2400" smtClean="0"/>
              <a:t>Maximum utility rule</a:t>
            </a:r>
          </a:p>
          <a:p>
            <a:pPr marL="685800" lvl="1" eaLnBrk="1" hangingPunct="1"/>
            <a:r>
              <a:rPr lang="en-US" sz="2400" smtClean="0"/>
              <a:t>Share of preference rule</a:t>
            </a:r>
          </a:p>
          <a:p>
            <a:pPr marL="685800" lvl="1" eaLnBrk="1" hangingPunct="1"/>
            <a:r>
              <a:rPr lang="en-US" sz="2400" smtClean="0"/>
              <a:t>Logit choice rule</a:t>
            </a:r>
          </a:p>
        </p:txBody>
      </p:sp>
      <p:sp>
        <p:nvSpPr>
          <p:cNvPr id="119811" name="Rectangle 3"/>
          <p:cNvSpPr>
            <a:spLocks noGrp="1" noChangeArrowheads="1"/>
          </p:cNvSpPr>
          <p:nvPr>
            <p:ph type="title" idx="4294967295"/>
          </p:nvPr>
        </p:nvSpPr>
        <p:spPr/>
        <p:txBody>
          <a:bodyPr anchor="ctr"/>
          <a:lstStyle/>
          <a:p>
            <a:pPr eaLnBrk="1" hangingPunct="1"/>
            <a:r>
              <a:rPr lang="en-US" smtClean="0"/>
              <a:t>Market Share and Revenue Share Forecasts</a:t>
            </a:r>
          </a:p>
        </p:txBody>
      </p:sp>
      <p:sp>
        <p:nvSpPr>
          <p:cNvPr id="119813"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19814"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AF827466-35C7-4860-B278-F48D2C628F5D}" type="slidenum">
              <a:rPr lang="en-US" sz="1400" b="0"/>
              <a:pPr algn="r"/>
              <a:t>34</a:t>
            </a:fld>
            <a:endParaRPr lang="en-US" sz="1400" b="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2"/>
          <p:cNvSpPr>
            <a:spLocks noGrp="1" noChangeArrowheads="1"/>
          </p:cNvSpPr>
          <p:nvPr>
            <p:ph type="title" idx="4294967295"/>
          </p:nvPr>
        </p:nvSpPr>
        <p:spPr/>
        <p:txBody>
          <a:bodyPr anchor="ctr"/>
          <a:lstStyle/>
          <a:p>
            <a:pPr eaLnBrk="1" hangingPunct="1"/>
            <a:r>
              <a:rPr lang="en-US" smtClean="0"/>
              <a:t>Maximum Utility Rule (Example)</a:t>
            </a:r>
          </a:p>
        </p:txBody>
      </p:sp>
      <p:graphicFrame>
        <p:nvGraphicFramePr>
          <p:cNvPr id="69634" name="Object 2"/>
          <p:cNvGraphicFramePr>
            <a:graphicFrameLocks noGrp="1" noChangeAspect="1"/>
          </p:cNvGraphicFramePr>
          <p:nvPr>
            <p:ph type="body" idx="4294967295"/>
          </p:nvPr>
        </p:nvGraphicFramePr>
        <p:xfrm>
          <a:off x="1830388" y="3403600"/>
          <a:ext cx="6386512" cy="857250"/>
        </p:xfrm>
        <a:graphic>
          <a:graphicData uri="http://schemas.openxmlformats.org/presentationml/2006/ole">
            <p:oleObj spid="_x0000_s69634" name="Equation" r:id="rId4" imgW="4091760" imgH="545400" progId="Equation.3">
              <p:embed/>
            </p:oleObj>
          </a:graphicData>
        </a:graphic>
      </p:graphicFrame>
      <p:sp>
        <p:nvSpPr>
          <p:cNvPr id="69637" name="Rectangle 4"/>
          <p:cNvSpPr>
            <a:spLocks noChangeArrowheads="1"/>
          </p:cNvSpPr>
          <p:nvPr/>
        </p:nvSpPr>
        <p:spPr bwMode="auto">
          <a:xfrm>
            <a:off x="914400" y="1905000"/>
            <a:ext cx="7543800" cy="3370263"/>
          </a:xfrm>
          <a:prstGeom prst="rect">
            <a:avLst/>
          </a:prstGeom>
          <a:noFill/>
          <a:ln w="9525">
            <a:noFill/>
            <a:miter lim="800000"/>
            <a:headEnd/>
            <a:tailEnd/>
          </a:ln>
        </p:spPr>
        <p:txBody>
          <a:bodyPr lIns="92075" tIns="46038" rIns="92075" bIns="46038">
            <a:spAutoFit/>
          </a:bodyPr>
          <a:lstStyle/>
          <a:p>
            <a:pPr>
              <a:lnSpc>
                <a:spcPct val="90000"/>
              </a:lnSpc>
              <a:spcBef>
                <a:spcPct val="30000"/>
              </a:spcBef>
            </a:pPr>
            <a:r>
              <a:rPr lang="en-US" sz="2200">
                <a:latin typeface="Arial" charset="0"/>
              </a:rPr>
              <a:t>Under this choice rule, each customer selects the product that offers him/her the highest utility among the competing alternatives.  Market share for product P</a:t>
            </a:r>
            <a:r>
              <a:rPr lang="en-US" sz="2200" baseline="-25000">
                <a:latin typeface="Arial" charset="0"/>
              </a:rPr>
              <a:t>i</a:t>
            </a:r>
            <a:r>
              <a:rPr lang="en-US" sz="2200">
                <a:latin typeface="Arial" charset="0"/>
              </a:rPr>
              <a:t> is then given by:</a:t>
            </a:r>
          </a:p>
          <a:p>
            <a:pPr>
              <a:lnSpc>
                <a:spcPct val="90000"/>
              </a:lnSpc>
              <a:spcBef>
                <a:spcPct val="30000"/>
              </a:spcBef>
            </a:pPr>
            <a:endParaRPr lang="en-US" sz="2200">
              <a:latin typeface="Arial" charset="0"/>
            </a:endParaRPr>
          </a:p>
          <a:p>
            <a:pPr>
              <a:lnSpc>
                <a:spcPct val="90000"/>
              </a:lnSpc>
              <a:spcBef>
                <a:spcPct val="30000"/>
              </a:spcBef>
            </a:pPr>
            <a:endParaRPr lang="en-US" sz="2200">
              <a:latin typeface="Arial" charset="0"/>
            </a:endParaRPr>
          </a:p>
          <a:p>
            <a:pPr>
              <a:lnSpc>
                <a:spcPct val="90000"/>
              </a:lnSpc>
              <a:spcBef>
                <a:spcPct val="30000"/>
              </a:spcBef>
            </a:pPr>
            <a:endParaRPr lang="en-US" sz="2200">
              <a:latin typeface="Arial" charset="0"/>
            </a:endParaRPr>
          </a:p>
          <a:p>
            <a:pPr>
              <a:lnSpc>
                <a:spcPct val="90000"/>
              </a:lnSpc>
              <a:spcBef>
                <a:spcPct val="30000"/>
              </a:spcBef>
            </a:pPr>
            <a:r>
              <a:rPr lang="en-US">
                <a:latin typeface="Arial" charset="0"/>
              </a:rPr>
              <a:t>K is the number of consumers who participated in the study.</a:t>
            </a:r>
          </a:p>
          <a:p>
            <a:pPr>
              <a:lnSpc>
                <a:spcPct val="90000"/>
              </a:lnSpc>
              <a:spcBef>
                <a:spcPct val="30000"/>
              </a:spcBef>
            </a:pPr>
            <a:endParaRPr lang="en-US" sz="2200">
              <a:latin typeface="Arial" charset="0"/>
            </a:endParaRPr>
          </a:p>
        </p:txBody>
      </p:sp>
      <p:sp>
        <p:nvSpPr>
          <p:cNvPr id="69639"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69640"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B1A979B5-D9B7-4585-ACBD-FF611CEFB92B}" type="slidenum">
              <a:rPr lang="en-US" sz="1400" b="0"/>
              <a:pPr algn="r"/>
              <a:t>35</a:t>
            </a:fld>
            <a:endParaRPr lang="en-US" sz="1400" b="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idx="4294967295"/>
          </p:nvPr>
        </p:nvSpPr>
        <p:spPr/>
        <p:txBody>
          <a:bodyPr anchor="ctr"/>
          <a:lstStyle/>
          <a:p>
            <a:pPr eaLnBrk="1" hangingPunct="1"/>
            <a:r>
              <a:rPr lang="en-US" smtClean="0"/>
              <a:t>Other Choice Rules</a:t>
            </a:r>
          </a:p>
        </p:txBody>
      </p:sp>
      <p:sp>
        <p:nvSpPr>
          <p:cNvPr id="124931" name="Rectangle 3"/>
          <p:cNvSpPr>
            <a:spLocks noChangeArrowheads="1"/>
          </p:cNvSpPr>
          <p:nvPr/>
        </p:nvSpPr>
        <p:spPr bwMode="auto">
          <a:xfrm>
            <a:off x="914400" y="1905000"/>
            <a:ext cx="7543800" cy="3709988"/>
          </a:xfrm>
          <a:prstGeom prst="rect">
            <a:avLst/>
          </a:prstGeom>
          <a:noFill/>
          <a:ln w="9525">
            <a:noFill/>
            <a:miter lim="800000"/>
            <a:headEnd/>
            <a:tailEnd/>
          </a:ln>
        </p:spPr>
        <p:txBody>
          <a:bodyPr lIns="92075" tIns="46038" rIns="92075" bIns="46038">
            <a:spAutoFit/>
          </a:bodyPr>
          <a:lstStyle/>
          <a:p>
            <a:pPr>
              <a:lnSpc>
                <a:spcPct val="90000"/>
              </a:lnSpc>
              <a:spcBef>
                <a:spcPct val="30000"/>
              </a:spcBef>
            </a:pPr>
            <a:r>
              <a:rPr lang="en-US" sz="2200" u="sng">
                <a:latin typeface="Arial" charset="0"/>
              </a:rPr>
              <a:t>Share of utility rule</a:t>
            </a:r>
            <a:r>
              <a:rPr lang="en-US" sz="2200">
                <a:latin typeface="Arial" charset="0"/>
              </a:rPr>
              <a:t>: Under this choice rule, the consumer selects each product with a probability that is proportional to ________________ compared to ____________________ derived from all the products in the choice set.</a:t>
            </a:r>
          </a:p>
          <a:p>
            <a:pPr>
              <a:lnSpc>
                <a:spcPct val="90000"/>
              </a:lnSpc>
              <a:spcBef>
                <a:spcPct val="30000"/>
              </a:spcBef>
            </a:pPr>
            <a:endParaRPr lang="en-US" sz="2200">
              <a:latin typeface="Arial" charset="0"/>
            </a:endParaRPr>
          </a:p>
          <a:p>
            <a:pPr>
              <a:lnSpc>
                <a:spcPct val="90000"/>
              </a:lnSpc>
              <a:spcBef>
                <a:spcPct val="30000"/>
              </a:spcBef>
            </a:pPr>
            <a:endParaRPr lang="en-US" sz="2200">
              <a:latin typeface="Arial" charset="0"/>
            </a:endParaRPr>
          </a:p>
          <a:p>
            <a:pPr>
              <a:lnSpc>
                <a:spcPct val="90000"/>
              </a:lnSpc>
              <a:spcBef>
                <a:spcPct val="30000"/>
              </a:spcBef>
            </a:pPr>
            <a:r>
              <a:rPr lang="en-US" sz="2200" u="sng">
                <a:latin typeface="Arial" charset="0"/>
              </a:rPr>
              <a:t>Logit choice rule</a:t>
            </a:r>
            <a:r>
              <a:rPr lang="en-US" sz="2200">
                <a:latin typeface="Arial" charset="0"/>
              </a:rPr>
              <a:t>: This is similar to the share of utility rule, except that it gives larger weights to more preferred alternatives and smaller weights to less preferred alternatives.</a:t>
            </a:r>
          </a:p>
        </p:txBody>
      </p:sp>
      <p:sp>
        <p:nvSpPr>
          <p:cNvPr id="124933"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24934"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E119BB27-9D92-4C33-A139-C4F5FAF45771}" type="slidenum">
              <a:rPr lang="en-US" sz="1400" b="0"/>
              <a:pPr algn="r"/>
              <a:t>36</a:t>
            </a:fld>
            <a:endParaRPr lang="en-US" sz="1400" b="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2"/>
          <p:cNvSpPr>
            <a:spLocks noGrp="1" noChangeArrowheads="1"/>
          </p:cNvSpPr>
          <p:nvPr>
            <p:ph type="title" idx="4294967295"/>
          </p:nvPr>
        </p:nvSpPr>
        <p:spPr/>
        <p:txBody>
          <a:bodyPr anchor="ctr"/>
          <a:lstStyle/>
          <a:p>
            <a:pPr eaLnBrk="1" hangingPunct="1"/>
            <a:r>
              <a:rPr lang="en-US" smtClean="0"/>
              <a:t>Market Share Computation </a:t>
            </a:r>
            <a:br>
              <a:rPr lang="en-US" smtClean="0"/>
            </a:br>
            <a:r>
              <a:rPr lang="en-US" smtClean="0"/>
              <a:t>(Designing a Frozen Pizza)</a:t>
            </a:r>
          </a:p>
        </p:txBody>
      </p:sp>
      <p:sp>
        <p:nvSpPr>
          <p:cNvPr id="70661" name="Rectangle 3"/>
          <p:cNvSpPr>
            <a:spLocks noGrp="1" noChangeArrowheads="1"/>
          </p:cNvSpPr>
          <p:nvPr>
            <p:ph type="body" idx="4294967295"/>
          </p:nvPr>
        </p:nvSpPr>
        <p:spPr>
          <a:xfrm>
            <a:off x="1295400" y="1524000"/>
            <a:ext cx="6692900" cy="577850"/>
          </a:xfrm>
        </p:spPr>
        <p:txBody>
          <a:bodyPr/>
          <a:lstStyle/>
          <a:p>
            <a:pPr marL="285750" indent="-285750" eaLnBrk="1" hangingPunct="1"/>
            <a:r>
              <a:rPr lang="en-US" sz="2000" b="1" smtClean="0"/>
              <a:t>Consider a market with three customers and three products:</a:t>
            </a:r>
          </a:p>
        </p:txBody>
      </p:sp>
      <p:graphicFrame>
        <p:nvGraphicFramePr>
          <p:cNvPr id="70658" name="Object 2"/>
          <p:cNvGraphicFramePr>
            <a:graphicFrameLocks noGrp="1" noChangeAspect="1"/>
          </p:cNvGraphicFramePr>
          <p:nvPr>
            <p:ph idx="4294967295"/>
          </p:nvPr>
        </p:nvGraphicFramePr>
        <p:xfrm>
          <a:off x="533400" y="2743200"/>
          <a:ext cx="8077200" cy="1798638"/>
        </p:xfrm>
        <a:graphic>
          <a:graphicData uri="http://schemas.openxmlformats.org/presentationml/2006/ole">
            <p:oleObj spid="_x0000_s70658" name="Document" r:id="rId4" imgW="5551985" imgH="1283607" progId="Word.Document.8">
              <p:embed/>
            </p:oleObj>
          </a:graphicData>
        </a:graphic>
      </p:graphicFrame>
      <p:sp>
        <p:nvSpPr>
          <p:cNvPr id="70663"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70664"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1CFA69BD-4DE1-4610-8224-221F0EC86105}" type="slidenum">
              <a:rPr lang="en-US" sz="1400" b="0"/>
              <a:pPr algn="r"/>
              <a:t>37</a:t>
            </a:fld>
            <a:endParaRPr lang="en-US" sz="1400" b="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idx="4294967295"/>
          </p:nvPr>
        </p:nvSpPr>
        <p:spPr/>
        <p:txBody>
          <a:bodyPr anchor="ctr"/>
          <a:lstStyle/>
          <a:p>
            <a:pPr eaLnBrk="1" hangingPunct="1"/>
            <a:r>
              <a:rPr lang="en-US" smtClean="0"/>
              <a:t>Market Share Computation </a:t>
            </a:r>
            <a:br>
              <a:rPr lang="en-US" smtClean="0"/>
            </a:br>
            <a:r>
              <a:rPr lang="en-US" smtClean="0"/>
              <a:t>(Designing a Frozen Pizza)</a:t>
            </a:r>
          </a:p>
        </p:txBody>
      </p:sp>
      <p:sp>
        <p:nvSpPr>
          <p:cNvPr id="71685" name="Rectangle 3"/>
          <p:cNvSpPr>
            <a:spLocks noGrp="1" noChangeArrowheads="1"/>
          </p:cNvSpPr>
          <p:nvPr>
            <p:ph type="body" idx="4294967295"/>
          </p:nvPr>
        </p:nvSpPr>
        <p:spPr>
          <a:xfrm>
            <a:off x="1295400" y="1371600"/>
            <a:ext cx="6364288" cy="577850"/>
          </a:xfrm>
        </p:spPr>
        <p:txBody>
          <a:bodyPr/>
          <a:lstStyle/>
          <a:p>
            <a:pPr marL="285750" indent="-285750" eaLnBrk="1" hangingPunct="1">
              <a:buFont typeface="Wingdings" pitchFamily="2" charset="2"/>
              <a:buNone/>
            </a:pPr>
            <a:r>
              <a:rPr lang="en-US" b="1" smtClean="0"/>
              <a:t>Utility (Value) of each product for each customer.</a:t>
            </a:r>
          </a:p>
        </p:txBody>
      </p:sp>
      <p:graphicFrame>
        <p:nvGraphicFramePr>
          <p:cNvPr id="71682" name="Object 2"/>
          <p:cNvGraphicFramePr>
            <a:graphicFrameLocks noGrp="1" noChangeAspect="1"/>
          </p:cNvGraphicFramePr>
          <p:nvPr>
            <p:ph sz="half" idx="4294967295"/>
          </p:nvPr>
        </p:nvGraphicFramePr>
        <p:xfrm>
          <a:off x="685800" y="2286000"/>
          <a:ext cx="8229600" cy="1295400"/>
        </p:xfrm>
        <a:graphic>
          <a:graphicData uri="http://schemas.openxmlformats.org/presentationml/2006/ole">
            <p:oleObj spid="_x0000_s71682" name="Document" r:id="rId4" imgW="6137201" imgH="923778" progId="Word.Document.8">
              <p:embed/>
            </p:oleObj>
          </a:graphicData>
        </a:graphic>
      </p:graphicFrame>
      <p:sp>
        <p:nvSpPr>
          <p:cNvPr id="71686" name="Rectangle 5"/>
          <p:cNvSpPr>
            <a:spLocks noChangeArrowheads="1"/>
          </p:cNvSpPr>
          <p:nvPr/>
        </p:nvSpPr>
        <p:spPr bwMode="auto">
          <a:xfrm>
            <a:off x="914400" y="3886200"/>
            <a:ext cx="7137400" cy="2516188"/>
          </a:xfrm>
          <a:prstGeom prst="rect">
            <a:avLst/>
          </a:prstGeom>
          <a:noFill/>
          <a:ln w="9525">
            <a:noFill/>
            <a:miter lim="800000"/>
            <a:headEnd/>
            <a:tailEnd/>
          </a:ln>
        </p:spPr>
        <p:txBody>
          <a:bodyPr lIns="92075" tIns="46038" rIns="92075" bIns="46038"/>
          <a:lstStyle/>
          <a:p>
            <a:pPr>
              <a:spcAft>
                <a:spcPct val="50000"/>
              </a:spcAft>
              <a:buClr>
                <a:srgbClr val="A50021"/>
              </a:buClr>
              <a:buFont typeface="Wingdings" pitchFamily="2" charset="2"/>
              <a:buNone/>
            </a:pPr>
            <a:r>
              <a:rPr lang="en-US" sz="1600" u="sng">
                <a:latin typeface="Arial" charset="0"/>
              </a:rPr>
              <a:t>Maximum Utility Rule</a:t>
            </a:r>
            <a:r>
              <a:rPr lang="en-US" sz="1600">
                <a:latin typeface="Arial" charset="0"/>
              </a:rPr>
              <a:t>: If we assume customers will only buy the product with the highest utility, the market share for Meat Lover’s treat is 2/3 and for Veggie Delite is 1/3.</a:t>
            </a:r>
          </a:p>
          <a:p>
            <a:pPr>
              <a:spcAft>
                <a:spcPct val="50000"/>
              </a:spcAft>
              <a:buClr>
                <a:srgbClr val="A50021"/>
              </a:buClr>
              <a:buFont typeface="Wingdings" pitchFamily="2" charset="2"/>
              <a:buNone/>
            </a:pPr>
            <a:r>
              <a:rPr lang="en-US" sz="1600" u="sng">
                <a:latin typeface="Arial" charset="0"/>
              </a:rPr>
              <a:t>Share of preference rule</a:t>
            </a:r>
            <a:r>
              <a:rPr lang="en-US" sz="1600">
                <a:latin typeface="Arial" charset="0"/>
              </a:rPr>
              <a:t>: If we assume that each customer will buy each product in proportion to its utility relative to the other products, then market shares for the three products are:  Aloha Special (27.2%), Meat Lover’s Treat (27.9%) and Veggie Delite (44.9%).</a:t>
            </a:r>
          </a:p>
        </p:txBody>
      </p:sp>
      <p:sp>
        <p:nvSpPr>
          <p:cNvPr id="71688"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71689"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FB53F4B8-40E3-443B-AEAA-0A0E7A14A1AB}" type="slidenum">
              <a:rPr lang="en-US" sz="1400" b="0"/>
              <a:pPr algn="r"/>
              <a:t>38</a:t>
            </a:fld>
            <a:endParaRPr lang="en-US" sz="1400" b="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idx="4294967295"/>
          </p:nvPr>
        </p:nvSpPr>
        <p:spPr/>
        <p:txBody>
          <a:bodyPr anchor="ctr"/>
          <a:lstStyle/>
          <a:p>
            <a:pPr eaLnBrk="1" hangingPunct="1"/>
            <a:r>
              <a:rPr lang="en-US" smtClean="0"/>
              <a:t>Identifying Segments Based on</a:t>
            </a:r>
            <a:br>
              <a:rPr lang="en-US" smtClean="0"/>
            </a:br>
            <a:r>
              <a:rPr lang="en-US" smtClean="0"/>
              <a:t>Conjoint Part Worths</a:t>
            </a:r>
          </a:p>
        </p:txBody>
      </p:sp>
      <p:pic>
        <p:nvPicPr>
          <p:cNvPr id="133123" name="Picture 3"/>
          <p:cNvPicPr>
            <a:picLocks noChangeAspect="1" noChangeArrowheads="1"/>
          </p:cNvPicPr>
          <p:nvPr/>
        </p:nvPicPr>
        <p:blipFill>
          <a:blip r:embed="rId3"/>
          <a:srcRect/>
          <a:stretch>
            <a:fillRect/>
          </a:stretch>
        </p:blipFill>
        <p:spPr bwMode="auto">
          <a:xfrm>
            <a:off x="1219200" y="1676400"/>
            <a:ext cx="6629400" cy="4252913"/>
          </a:xfrm>
          <a:prstGeom prst="rect">
            <a:avLst/>
          </a:prstGeom>
          <a:noFill/>
          <a:ln w="9525">
            <a:noFill/>
            <a:miter lim="800000"/>
            <a:headEnd/>
            <a:tailEnd/>
          </a:ln>
        </p:spPr>
      </p:pic>
      <p:sp>
        <p:nvSpPr>
          <p:cNvPr id="133124" name="Oval 4"/>
          <p:cNvSpPr>
            <a:spLocks noChangeArrowheads="1"/>
          </p:cNvSpPr>
          <p:nvPr/>
        </p:nvSpPr>
        <p:spPr bwMode="auto">
          <a:xfrm>
            <a:off x="6858000" y="2057400"/>
            <a:ext cx="685800" cy="228600"/>
          </a:xfrm>
          <a:prstGeom prst="ellipse">
            <a:avLst/>
          </a:prstGeom>
          <a:solidFill>
            <a:srgbClr val="FFCC00">
              <a:alpha val="38823"/>
            </a:srgbClr>
          </a:solidFill>
          <a:ln w="12700">
            <a:solidFill>
              <a:srgbClr val="1203C2"/>
            </a:solidFill>
            <a:round/>
            <a:headEnd type="none" w="sm" len="sm"/>
            <a:tailEnd type="none" w="sm" len="sm"/>
          </a:ln>
        </p:spPr>
        <p:txBody>
          <a:bodyPr wrap="none" anchor="ctr"/>
          <a:lstStyle/>
          <a:p>
            <a:endParaRPr lang="en-CA">
              <a:latin typeface="Arial" charset="0"/>
            </a:endParaRPr>
          </a:p>
        </p:txBody>
      </p:sp>
      <p:sp>
        <p:nvSpPr>
          <p:cNvPr id="133125" name="Oval 6"/>
          <p:cNvSpPr>
            <a:spLocks noChangeArrowheads="1"/>
          </p:cNvSpPr>
          <p:nvPr/>
        </p:nvSpPr>
        <p:spPr bwMode="auto">
          <a:xfrm>
            <a:off x="5638800" y="3505200"/>
            <a:ext cx="685800" cy="228600"/>
          </a:xfrm>
          <a:prstGeom prst="ellipse">
            <a:avLst/>
          </a:prstGeom>
          <a:solidFill>
            <a:srgbClr val="FFCC00">
              <a:alpha val="38823"/>
            </a:srgbClr>
          </a:solidFill>
          <a:ln w="12700">
            <a:solidFill>
              <a:srgbClr val="1203C2"/>
            </a:solidFill>
            <a:round/>
            <a:headEnd type="none" w="sm" len="sm"/>
            <a:tailEnd type="none" w="sm" len="sm"/>
          </a:ln>
        </p:spPr>
        <p:txBody>
          <a:bodyPr wrap="none" anchor="ctr"/>
          <a:lstStyle/>
          <a:p>
            <a:endParaRPr lang="en-CA">
              <a:latin typeface="Arial" charset="0"/>
            </a:endParaRPr>
          </a:p>
        </p:txBody>
      </p:sp>
      <p:sp>
        <p:nvSpPr>
          <p:cNvPr id="133126" name="Oval 7"/>
          <p:cNvSpPr>
            <a:spLocks noChangeArrowheads="1"/>
          </p:cNvSpPr>
          <p:nvPr/>
        </p:nvSpPr>
        <p:spPr bwMode="auto">
          <a:xfrm>
            <a:off x="5638800" y="3733800"/>
            <a:ext cx="685800" cy="228600"/>
          </a:xfrm>
          <a:prstGeom prst="ellipse">
            <a:avLst/>
          </a:prstGeom>
          <a:solidFill>
            <a:srgbClr val="FFCC00">
              <a:alpha val="38823"/>
            </a:srgbClr>
          </a:solidFill>
          <a:ln w="12700">
            <a:solidFill>
              <a:srgbClr val="1203C2"/>
            </a:solidFill>
            <a:round/>
            <a:headEnd type="none" w="sm" len="sm"/>
            <a:tailEnd type="none" w="sm" len="sm"/>
          </a:ln>
        </p:spPr>
        <p:txBody>
          <a:bodyPr wrap="none" anchor="ctr"/>
          <a:lstStyle/>
          <a:p>
            <a:endParaRPr lang="en-CA">
              <a:latin typeface="Arial" charset="0"/>
            </a:endParaRPr>
          </a:p>
        </p:txBody>
      </p:sp>
      <p:sp>
        <p:nvSpPr>
          <p:cNvPr id="133127" name="Oval 8"/>
          <p:cNvSpPr>
            <a:spLocks noChangeArrowheads="1"/>
          </p:cNvSpPr>
          <p:nvPr/>
        </p:nvSpPr>
        <p:spPr bwMode="auto">
          <a:xfrm>
            <a:off x="6858000" y="4724400"/>
            <a:ext cx="685800" cy="228600"/>
          </a:xfrm>
          <a:prstGeom prst="ellipse">
            <a:avLst/>
          </a:prstGeom>
          <a:solidFill>
            <a:srgbClr val="FFCC00">
              <a:alpha val="38823"/>
            </a:srgbClr>
          </a:solidFill>
          <a:ln w="12700">
            <a:solidFill>
              <a:srgbClr val="1203C2"/>
            </a:solidFill>
            <a:round/>
            <a:headEnd type="none" w="sm" len="sm"/>
            <a:tailEnd type="none" w="sm" len="sm"/>
          </a:ln>
        </p:spPr>
        <p:txBody>
          <a:bodyPr wrap="none" anchor="ctr"/>
          <a:lstStyle/>
          <a:p>
            <a:endParaRPr lang="en-CA">
              <a:latin typeface="Arial" charset="0"/>
            </a:endParaRPr>
          </a:p>
        </p:txBody>
      </p:sp>
      <p:sp>
        <p:nvSpPr>
          <p:cNvPr id="133128" name="Oval 9"/>
          <p:cNvSpPr>
            <a:spLocks noChangeArrowheads="1"/>
          </p:cNvSpPr>
          <p:nvPr/>
        </p:nvSpPr>
        <p:spPr bwMode="auto">
          <a:xfrm>
            <a:off x="4419600" y="2514600"/>
            <a:ext cx="685800" cy="228600"/>
          </a:xfrm>
          <a:prstGeom prst="ellipse">
            <a:avLst/>
          </a:prstGeom>
          <a:solidFill>
            <a:srgbClr val="FFCC00">
              <a:alpha val="38823"/>
            </a:srgbClr>
          </a:solidFill>
          <a:ln w="12700">
            <a:solidFill>
              <a:srgbClr val="1203C2"/>
            </a:solidFill>
            <a:round/>
            <a:headEnd type="none" w="sm" len="sm"/>
            <a:tailEnd type="none" w="sm" len="sm"/>
          </a:ln>
        </p:spPr>
        <p:txBody>
          <a:bodyPr wrap="none" anchor="ctr"/>
          <a:lstStyle/>
          <a:p>
            <a:endParaRPr lang="en-CA">
              <a:latin typeface="Arial" charset="0"/>
            </a:endParaRPr>
          </a:p>
        </p:txBody>
      </p:sp>
      <p:sp>
        <p:nvSpPr>
          <p:cNvPr id="133129" name="Oval 10"/>
          <p:cNvSpPr>
            <a:spLocks noChangeArrowheads="1"/>
          </p:cNvSpPr>
          <p:nvPr/>
        </p:nvSpPr>
        <p:spPr bwMode="auto">
          <a:xfrm>
            <a:off x="4419600" y="4953000"/>
            <a:ext cx="685800" cy="228600"/>
          </a:xfrm>
          <a:prstGeom prst="ellipse">
            <a:avLst/>
          </a:prstGeom>
          <a:solidFill>
            <a:srgbClr val="FFCC00">
              <a:alpha val="38823"/>
            </a:srgbClr>
          </a:solidFill>
          <a:ln w="12700">
            <a:solidFill>
              <a:srgbClr val="1203C2"/>
            </a:solidFill>
            <a:round/>
            <a:headEnd type="none" w="sm" len="sm"/>
            <a:tailEnd type="none" w="sm" len="sm"/>
          </a:ln>
        </p:spPr>
        <p:txBody>
          <a:bodyPr wrap="none" anchor="ctr"/>
          <a:lstStyle/>
          <a:p>
            <a:endParaRPr lang="en-CA">
              <a:latin typeface="Arial" charset="0"/>
            </a:endParaRPr>
          </a:p>
        </p:txBody>
      </p:sp>
      <p:sp>
        <p:nvSpPr>
          <p:cNvPr id="133130" name="Oval 11"/>
          <p:cNvSpPr>
            <a:spLocks noChangeArrowheads="1"/>
          </p:cNvSpPr>
          <p:nvPr/>
        </p:nvSpPr>
        <p:spPr bwMode="auto">
          <a:xfrm>
            <a:off x="5638800" y="2286000"/>
            <a:ext cx="685800" cy="228600"/>
          </a:xfrm>
          <a:prstGeom prst="ellipse">
            <a:avLst/>
          </a:prstGeom>
          <a:solidFill>
            <a:srgbClr val="FFCC00">
              <a:alpha val="38823"/>
            </a:srgbClr>
          </a:solidFill>
          <a:ln w="12700">
            <a:solidFill>
              <a:srgbClr val="1203C2"/>
            </a:solidFill>
            <a:round/>
            <a:headEnd type="none" w="sm" len="sm"/>
            <a:tailEnd type="none" w="sm" len="sm"/>
          </a:ln>
        </p:spPr>
        <p:txBody>
          <a:bodyPr wrap="none" anchor="ctr"/>
          <a:lstStyle/>
          <a:p>
            <a:endParaRPr lang="en-CA">
              <a:latin typeface="Arial" charset="0"/>
            </a:endParaRPr>
          </a:p>
        </p:txBody>
      </p:sp>
      <p:sp>
        <p:nvSpPr>
          <p:cNvPr id="133132"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33133"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7D50E6C8-AB83-4531-B6DE-A82A39374A0F}" type="slidenum">
              <a:rPr lang="en-US" sz="1400" b="0"/>
              <a:pPr algn="r"/>
              <a:t>39</a:t>
            </a:fld>
            <a:endParaRPr lang="en-US" sz="1400" b="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533400" y="0"/>
            <a:ext cx="7772400" cy="762000"/>
          </a:xfrm>
        </p:spPr>
        <p:txBody>
          <a:bodyPr/>
          <a:lstStyle/>
          <a:p>
            <a:r>
              <a:rPr lang="en-US" sz="2800" smtClean="0"/>
              <a:t>Different Perspectives, Different Goals</a:t>
            </a:r>
          </a:p>
        </p:txBody>
      </p:sp>
      <p:sp>
        <p:nvSpPr>
          <p:cNvPr id="18434" name="Rectangle 3"/>
          <p:cNvSpPr>
            <a:spLocks noGrp="1" noChangeArrowheads="1"/>
          </p:cNvSpPr>
          <p:nvPr>
            <p:ph type="body" idx="1"/>
          </p:nvPr>
        </p:nvSpPr>
        <p:spPr>
          <a:xfrm>
            <a:off x="381000" y="1524000"/>
            <a:ext cx="8178800" cy="4171950"/>
          </a:xfrm>
        </p:spPr>
        <p:txBody>
          <a:bodyPr/>
          <a:lstStyle/>
          <a:p>
            <a:r>
              <a:rPr lang="en-US" sz="2800" smtClean="0"/>
              <a:t>Buyers want all of the most desirable features at lowest possible price</a:t>
            </a:r>
            <a:br>
              <a:rPr lang="en-US" sz="2800" smtClean="0"/>
            </a:br>
            <a:endParaRPr lang="en-US" sz="2800" smtClean="0"/>
          </a:p>
          <a:p>
            <a:r>
              <a:rPr lang="en-US" sz="2800" smtClean="0"/>
              <a:t>Sellers want to maximize profits by:</a:t>
            </a:r>
            <a:br>
              <a:rPr lang="en-US" sz="2800" smtClean="0"/>
            </a:br>
            <a:r>
              <a:rPr lang="en-US" sz="2800" smtClean="0"/>
              <a:t> </a:t>
            </a:r>
            <a:br>
              <a:rPr lang="en-US" sz="2800" smtClean="0"/>
            </a:br>
            <a:r>
              <a:rPr lang="en-US" sz="2400" smtClean="0"/>
              <a:t>1) minimizing costs of providing features </a:t>
            </a:r>
            <a:br>
              <a:rPr lang="en-US" sz="2400" smtClean="0"/>
            </a:br>
            <a:endParaRPr lang="en-US" sz="2400" smtClean="0"/>
          </a:p>
          <a:p>
            <a:r>
              <a:rPr lang="en-US" sz="2400" smtClean="0"/>
              <a:t>2) providing products that offer greater overall value than the competition</a:t>
            </a:r>
            <a:endParaRPr lang="en-US" sz="2800" smtClean="0"/>
          </a:p>
        </p:txBody>
      </p:sp>
      <p:sp>
        <p:nvSpPr>
          <p:cNvPr id="18436"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8437"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5F8EF849-73CC-4C73-8CA7-43A66B05E043}" type="slidenum">
              <a:rPr lang="en-US" sz="1400" b="0"/>
              <a:pPr algn="r"/>
              <a:t>4</a:t>
            </a:fld>
            <a:endParaRPr lang="en-US" sz="1400" b="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idx="4294967295"/>
          </p:nvPr>
        </p:nvSpPr>
        <p:spPr/>
        <p:txBody>
          <a:bodyPr anchor="ctr"/>
          <a:lstStyle/>
          <a:p>
            <a:pPr eaLnBrk="1" hangingPunct="1"/>
            <a:r>
              <a:rPr lang="en-US" smtClean="0"/>
              <a:t>Product Design for Specific Segments</a:t>
            </a:r>
          </a:p>
        </p:txBody>
      </p:sp>
      <p:sp>
        <p:nvSpPr>
          <p:cNvPr id="135171" name="Rectangle 3"/>
          <p:cNvSpPr>
            <a:spLocks noGrp="1" noChangeArrowheads="1"/>
          </p:cNvSpPr>
          <p:nvPr>
            <p:ph type="body" idx="4294967295"/>
          </p:nvPr>
        </p:nvSpPr>
        <p:spPr>
          <a:xfrm>
            <a:off x="1219200" y="1524000"/>
            <a:ext cx="6388100" cy="3471863"/>
          </a:xfrm>
        </p:spPr>
        <p:txBody>
          <a:bodyPr/>
          <a:lstStyle/>
          <a:p>
            <a:pPr eaLnBrk="1" hangingPunct="1"/>
            <a:r>
              <a:rPr lang="en-US" sz="2200" b="1" smtClean="0"/>
              <a:t>Design optimal product by segment </a:t>
            </a:r>
          </a:p>
          <a:p>
            <a:pPr lvl="1" eaLnBrk="1" hangingPunct="1"/>
            <a:r>
              <a:rPr lang="en-US" sz="2200" b="1" u="sng" smtClean="0"/>
              <a:t>Segment 1 (Value segment – 52% of the market)</a:t>
            </a:r>
            <a:r>
              <a:rPr lang="en-US" sz="2200" b="1" smtClean="0"/>
              <a:t>: A thick-crust pizza with 6 Oz mixed cheese and pineapple (or sausage) topping priced at $7.99.  This will get about 32% share and revenue index of around 100 (the same as the base product). </a:t>
            </a:r>
          </a:p>
          <a:p>
            <a:pPr lvl="1" eaLnBrk="1" hangingPunct="1"/>
            <a:r>
              <a:rPr lang="en-US" sz="2200" b="1" u="sng" smtClean="0"/>
              <a:t>Segment 3 (Premium segment  -- 27.5% of the market):</a:t>
            </a:r>
            <a:r>
              <a:rPr lang="en-US" sz="2200" b="1" smtClean="0"/>
              <a:t> A pan pizza with 2 Oz of Romano cheese and pepperoni or sausage topping priced at $9.99.  This will get 31% share of this segment and have revenue index of about 100.  </a:t>
            </a:r>
          </a:p>
          <a:p>
            <a:pPr eaLnBrk="1" hangingPunct="1">
              <a:buClr>
                <a:srgbClr val="060798"/>
              </a:buClr>
            </a:pPr>
            <a:endParaRPr lang="en-US" sz="2200" b="1" smtClean="0"/>
          </a:p>
        </p:txBody>
      </p:sp>
      <p:sp>
        <p:nvSpPr>
          <p:cNvPr id="135173"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35174"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C879C580-1435-49CE-94B4-39E2D3CAAABF}" type="slidenum">
              <a:rPr lang="en-US" sz="1400" b="0"/>
              <a:pPr algn="r"/>
              <a:t>40</a:t>
            </a:fld>
            <a:endParaRPr lang="en-US" sz="1400" b="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Title 1"/>
          <p:cNvSpPr>
            <a:spLocks noGrp="1"/>
          </p:cNvSpPr>
          <p:nvPr>
            <p:ph type="ctrTitle" idx="4294967295"/>
          </p:nvPr>
        </p:nvSpPr>
        <p:spPr>
          <a:xfrm>
            <a:off x="685800" y="2130425"/>
            <a:ext cx="7772400" cy="1470025"/>
          </a:xfrm>
        </p:spPr>
        <p:txBody>
          <a:bodyPr anchor="ctr"/>
          <a:lstStyle/>
          <a:p>
            <a:pPr eaLnBrk="1" hangingPunct="1"/>
            <a:r>
              <a:rPr lang="en-US" smtClean="0"/>
              <a:t>Next class: Price Levels and Policies</a:t>
            </a:r>
          </a:p>
        </p:txBody>
      </p:sp>
      <p:sp>
        <p:nvSpPr>
          <p:cNvPr id="137218" name="Subtitle 2"/>
          <p:cNvSpPr>
            <a:spLocks noGrp="1"/>
          </p:cNvSpPr>
          <p:nvPr>
            <p:ph type="subTitle" idx="4294967295"/>
          </p:nvPr>
        </p:nvSpPr>
        <p:spPr>
          <a:xfrm>
            <a:off x="2046288" y="4095750"/>
            <a:ext cx="6045200" cy="1593850"/>
          </a:xfrm>
        </p:spPr>
        <p:txBody>
          <a:bodyPr/>
          <a:lstStyle/>
          <a:p>
            <a:pPr marL="0" indent="0" algn="ctr" eaLnBrk="1" hangingPunct="1">
              <a:buFont typeface="Wingdings" pitchFamily="2" charset="2"/>
              <a:buNone/>
            </a:pPr>
            <a:endParaRPr lang="en-US" smtClean="0">
              <a:solidFill>
                <a:srgbClr val="898989"/>
              </a:solidFill>
            </a:endParaRPr>
          </a:p>
        </p:txBody>
      </p:sp>
      <p:sp>
        <p:nvSpPr>
          <p:cNvPr id="137220"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itle 1"/>
          <p:cNvSpPr>
            <a:spLocks noGrp="1"/>
          </p:cNvSpPr>
          <p:nvPr>
            <p:ph type="title" idx="4294967295"/>
          </p:nvPr>
        </p:nvSpPr>
        <p:spPr/>
        <p:txBody>
          <a:bodyPr anchor="ctr"/>
          <a:lstStyle/>
          <a:p>
            <a:pPr eaLnBrk="1" hangingPunct="1"/>
            <a:r>
              <a:rPr lang="en-US" smtClean="0"/>
              <a:t>A simple example</a:t>
            </a:r>
          </a:p>
        </p:txBody>
      </p:sp>
      <p:sp>
        <p:nvSpPr>
          <p:cNvPr id="152579" name="Content Placeholder 2"/>
          <p:cNvSpPr>
            <a:spLocks noGrp="1"/>
          </p:cNvSpPr>
          <p:nvPr>
            <p:ph idx="4294967295"/>
          </p:nvPr>
        </p:nvSpPr>
        <p:spPr/>
        <p:txBody>
          <a:bodyPr/>
          <a:lstStyle/>
          <a:p>
            <a:pPr eaLnBrk="1" hangingPunct="1"/>
            <a:r>
              <a:rPr lang="en-US" sz="2800" smtClean="0"/>
              <a:t>We want to market a new golf ball.</a:t>
            </a:r>
          </a:p>
          <a:p>
            <a:pPr eaLnBrk="1" hangingPunct="1"/>
            <a:r>
              <a:rPr lang="en-US" sz="2800" smtClean="0"/>
              <a:t>There are three important product features.</a:t>
            </a:r>
          </a:p>
          <a:p>
            <a:pPr eaLnBrk="1" hangingPunct="1"/>
            <a:endParaRPr lang="en-US" sz="2800" smtClean="0"/>
          </a:p>
          <a:p>
            <a:pPr lvl="1" eaLnBrk="1" hangingPunct="1"/>
            <a:r>
              <a:rPr lang="en-US" sz="2800" smtClean="0"/>
              <a:t>Average Driving Distance</a:t>
            </a:r>
          </a:p>
          <a:p>
            <a:pPr lvl="1" eaLnBrk="1" hangingPunct="1"/>
            <a:r>
              <a:rPr lang="en-US" sz="2800" smtClean="0"/>
              <a:t>Average Ball Life</a:t>
            </a:r>
          </a:p>
          <a:p>
            <a:pPr lvl="1" eaLnBrk="1" hangingPunct="1"/>
            <a:r>
              <a:rPr lang="en-US" sz="2800" smtClean="0"/>
              <a:t>Price</a:t>
            </a:r>
          </a:p>
          <a:p>
            <a:pPr lvl="1" eaLnBrk="1" hangingPunct="1">
              <a:buFont typeface="Wingdings" pitchFamily="2" charset="2"/>
              <a:buNone/>
            </a:pPr>
            <a:endParaRPr lang="en-US" sz="2800" smtClean="0"/>
          </a:p>
          <a:p>
            <a:pPr eaLnBrk="1" fontAlgn="t" hangingPunct="1"/>
            <a:endParaRPr lang="en-US" b="1" smtClean="0"/>
          </a:p>
          <a:p>
            <a:pPr eaLnBrk="1" fontAlgn="t" hangingPunct="1"/>
            <a:endParaRPr lang="en-US" b="1" smtClean="0"/>
          </a:p>
          <a:p>
            <a:pPr eaLnBrk="1" fontAlgn="t" hangingPunct="1"/>
            <a:endParaRPr lang="en-US" b="1" smtClean="0"/>
          </a:p>
          <a:p>
            <a:pPr eaLnBrk="1" fontAlgn="t" hangingPunct="1"/>
            <a:endParaRPr lang="en-US" smtClean="0"/>
          </a:p>
          <a:p>
            <a:pPr eaLnBrk="1" fontAlgn="t" hangingPunct="1"/>
            <a:endParaRPr lang="en-US" smtClean="0"/>
          </a:p>
          <a:p>
            <a:pPr eaLnBrk="1" fontAlgn="t" hangingPunct="1"/>
            <a:endParaRPr lang="en-US" smtClean="0"/>
          </a:p>
          <a:p>
            <a:pPr eaLnBrk="1" fontAlgn="t" hangingPunct="1"/>
            <a:endParaRPr lang="en-US" smtClean="0"/>
          </a:p>
          <a:p>
            <a:pPr eaLnBrk="1" fontAlgn="t" hangingPunct="1"/>
            <a:endParaRPr lang="en-US" smtClean="0"/>
          </a:p>
          <a:p>
            <a:pPr eaLnBrk="1" fontAlgn="t" hangingPunct="1"/>
            <a:endParaRPr lang="en-US" smtClean="0"/>
          </a:p>
          <a:p>
            <a:pPr eaLnBrk="1" fontAlgn="t" hangingPunct="1"/>
            <a:endParaRPr lang="en-US" smtClean="0"/>
          </a:p>
          <a:p>
            <a:pPr eaLnBrk="1" fontAlgn="t" hangingPunct="1"/>
            <a:endParaRPr lang="en-US" smtClean="0"/>
          </a:p>
          <a:p>
            <a:pPr eaLnBrk="1" fontAlgn="t" hangingPunct="1"/>
            <a:endParaRPr lang="en-US" smtClean="0"/>
          </a:p>
          <a:p>
            <a:pPr lvl="1" eaLnBrk="1" hangingPunct="1">
              <a:buFont typeface="Wingdings" pitchFamily="2" charset="2"/>
              <a:buNone/>
            </a:pPr>
            <a:endParaRPr lang="en-US" smtClean="0"/>
          </a:p>
        </p:txBody>
      </p:sp>
      <p:sp>
        <p:nvSpPr>
          <p:cNvPr id="152580"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52581"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FA11F7BB-8FB0-4AE6-9191-DBBA7E81AEC3}" type="slidenum">
              <a:rPr lang="en-US" sz="1400" b="0"/>
              <a:pPr algn="r"/>
              <a:t>5</a:t>
            </a:fld>
            <a:endParaRPr lang="en-US" sz="1400"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itle 1"/>
          <p:cNvSpPr>
            <a:spLocks noGrp="1"/>
          </p:cNvSpPr>
          <p:nvPr>
            <p:ph type="title" idx="4294967295"/>
          </p:nvPr>
        </p:nvSpPr>
        <p:spPr/>
        <p:txBody>
          <a:bodyPr anchor="ctr"/>
          <a:lstStyle/>
          <a:p>
            <a:pPr eaLnBrk="1" hangingPunct="1"/>
            <a:r>
              <a:rPr lang="en-US" smtClean="0"/>
              <a:t>Example: Golf Ball</a:t>
            </a:r>
          </a:p>
        </p:txBody>
      </p:sp>
      <p:graphicFrame>
        <p:nvGraphicFramePr>
          <p:cNvPr id="154627" name="Group 3"/>
          <p:cNvGraphicFramePr>
            <a:graphicFrameLocks noGrp="1"/>
          </p:cNvGraphicFramePr>
          <p:nvPr>
            <p:ph idx="4294967295"/>
          </p:nvPr>
        </p:nvGraphicFramePr>
        <p:xfrm>
          <a:off x="762000" y="1981200"/>
          <a:ext cx="7772400" cy="2187575"/>
        </p:xfrm>
        <a:graphic>
          <a:graphicData uri="http://schemas.openxmlformats.org/drawingml/2006/table">
            <a:tbl>
              <a:tblPr/>
              <a:tblGrid>
                <a:gridCol w="2590800"/>
                <a:gridCol w="2590800"/>
                <a:gridCol w="2590800"/>
              </a:tblGrid>
              <a:tr h="639763">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Tx/>
                        <a:buNone/>
                        <a:tabLst/>
                      </a:pPr>
                      <a:r>
                        <a:rPr kumimoji="0" lang="en-US" sz="2400" b="0" i="0" u="none" strike="noStrike" cap="none" normalizeH="0" baseline="0" smtClean="0">
                          <a:ln>
                            <a:noFill/>
                          </a:ln>
                          <a:solidFill>
                            <a:schemeClr val="tx1"/>
                          </a:solidFill>
                          <a:effectLst/>
                          <a:latin typeface="Tahoma" pitchFamily="34" charset="0"/>
                          <a:ea typeface="MS PGothic" pitchFamily="34" charset="-128"/>
                          <a:cs typeface="Arial" charset="0"/>
                        </a:rPr>
                        <a:t>Average Driving Distance</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Tx/>
                        <a:buNone/>
                        <a:tabLst/>
                      </a:pPr>
                      <a:r>
                        <a:rPr kumimoji="0" lang="en-US" sz="2400" b="0" i="0" u="none" strike="noStrike" cap="none" normalizeH="0" baseline="0" smtClean="0">
                          <a:ln>
                            <a:noFill/>
                          </a:ln>
                          <a:solidFill>
                            <a:schemeClr val="tx1"/>
                          </a:solidFill>
                          <a:effectLst/>
                          <a:latin typeface="Tahoma" pitchFamily="34" charset="0"/>
                          <a:ea typeface="MS PGothic" pitchFamily="34" charset="-128"/>
                          <a:cs typeface="Arial" charset="0"/>
                        </a:rPr>
                        <a:t>Average Ball Life</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Tx/>
                        <a:buNone/>
                        <a:tabLst/>
                      </a:pPr>
                      <a:r>
                        <a:rPr kumimoji="0" lang="en-US" sz="2400" b="0" i="0" u="none" strike="noStrike" cap="none" normalizeH="0" baseline="0" smtClean="0">
                          <a:ln>
                            <a:noFill/>
                          </a:ln>
                          <a:solidFill>
                            <a:schemeClr val="tx1"/>
                          </a:solidFill>
                          <a:effectLst/>
                          <a:latin typeface="Tahoma" pitchFamily="34" charset="0"/>
                          <a:ea typeface="MS PGothic" pitchFamily="34" charset="-128"/>
                          <a:cs typeface="Arial" charset="0"/>
                        </a:rPr>
                        <a:t>Price</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Tx/>
                        <a:buNone/>
                        <a:tabLst/>
                      </a:pPr>
                      <a:r>
                        <a:rPr kumimoji="0" lang="en-US" sz="2400" b="0" i="0" u="none" strike="noStrike" cap="none" normalizeH="0" baseline="0" smtClean="0">
                          <a:ln>
                            <a:noFill/>
                          </a:ln>
                          <a:solidFill>
                            <a:schemeClr val="tx1"/>
                          </a:solidFill>
                          <a:effectLst/>
                          <a:latin typeface="Tahoma" pitchFamily="34" charset="0"/>
                          <a:ea typeface="MS PGothic" pitchFamily="34" charset="-128"/>
                          <a:cs typeface="Arial" charset="0"/>
                        </a:rPr>
                        <a:t>275 yards</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Tx/>
                        <a:buNone/>
                        <a:tabLst/>
                      </a:pPr>
                      <a:r>
                        <a:rPr kumimoji="0" lang="en-US" sz="2400" b="0" i="0" u="none" strike="noStrike" cap="none" normalizeH="0" baseline="0" smtClean="0">
                          <a:ln>
                            <a:noFill/>
                          </a:ln>
                          <a:solidFill>
                            <a:schemeClr val="tx1"/>
                          </a:solidFill>
                          <a:effectLst/>
                          <a:latin typeface="Tahoma" pitchFamily="34" charset="0"/>
                          <a:ea typeface="MS PGothic" pitchFamily="34" charset="-128"/>
                          <a:cs typeface="Arial" charset="0"/>
                        </a:rPr>
                        <a:t>54 holes</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Tx/>
                        <a:buNone/>
                        <a:tabLst/>
                      </a:pPr>
                      <a:r>
                        <a:rPr kumimoji="0" lang="en-US" sz="2400" b="0" i="0" u="none" strike="noStrike" cap="none" normalizeH="0" baseline="0" smtClean="0">
                          <a:ln>
                            <a:noFill/>
                          </a:ln>
                          <a:solidFill>
                            <a:schemeClr val="tx1"/>
                          </a:solidFill>
                          <a:effectLst/>
                          <a:latin typeface="Tahoma" pitchFamily="34" charset="0"/>
                          <a:ea typeface="MS PGothic" pitchFamily="34" charset="-128"/>
                          <a:cs typeface="Arial" charset="0"/>
                        </a:rPr>
                        <a:t>$1.25</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Tx/>
                        <a:buNone/>
                        <a:tabLst/>
                      </a:pPr>
                      <a:r>
                        <a:rPr kumimoji="0" lang="en-US" sz="2400" b="0" i="0" u="none" strike="noStrike" cap="none" normalizeH="0" baseline="0" smtClean="0">
                          <a:ln>
                            <a:noFill/>
                          </a:ln>
                          <a:solidFill>
                            <a:schemeClr val="tx1"/>
                          </a:solidFill>
                          <a:effectLst/>
                          <a:latin typeface="Tahoma" pitchFamily="34" charset="0"/>
                          <a:ea typeface="MS PGothic" pitchFamily="34" charset="-128"/>
                          <a:cs typeface="Arial" charset="0"/>
                        </a:rPr>
                        <a:t>250 yards</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Tx/>
                        <a:buNone/>
                        <a:tabLst/>
                      </a:pPr>
                      <a:r>
                        <a:rPr kumimoji="0" lang="en-US" sz="2400" b="0" i="0" u="none" strike="noStrike" cap="none" normalizeH="0" baseline="0" smtClean="0">
                          <a:ln>
                            <a:noFill/>
                          </a:ln>
                          <a:solidFill>
                            <a:schemeClr val="tx1"/>
                          </a:solidFill>
                          <a:effectLst/>
                          <a:latin typeface="Tahoma" pitchFamily="34" charset="0"/>
                          <a:ea typeface="MS PGothic" pitchFamily="34" charset="-128"/>
                          <a:cs typeface="Arial" charset="0"/>
                        </a:rPr>
                        <a:t>36 holes</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Tx/>
                        <a:buNone/>
                        <a:tabLst/>
                      </a:pPr>
                      <a:r>
                        <a:rPr kumimoji="0" lang="en-US" sz="2400" b="0" i="0" u="none" strike="noStrike" cap="none" normalizeH="0" baseline="0" smtClean="0">
                          <a:ln>
                            <a:noFill/>
                          </a:ln>
                          <a:solidFill>
                            <a:schemeClr val="tx1"/>
                          </a:solidFill>
                          <a:effectLst/>
                          <a:latin typeface="Tahoma" pitchFamily="34" charset="0"/>
                          <a:ea typeface="MS PGothic" pitchFamily="34" charset="-128"/>
                          <a:cs typeface="Arial" charset="0"/>
                        </a:rPr>
                        <a:t>$1.50</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Tx/>
                        <a:buNone/>
                        <a:tabLst/>
                      </a:pPr>
                      <a:r>
                        <a:rPr kumimoji="0" lang="en-US" sz="2400" b="0" i="0" u="none" strike="noStrike" cap="none" normalizeH="0" baseline="0" smtClean="0">
                          <a:ln>
                            <a:noFill/>
                          </a:ln>
                          <a:solidFill>
                            <a:schemeClr val="tx1"/>
                          </a:solidFill>
                          <a:effectLst/>
                          <a:latin typeface="Tahoma" pitchFamily="34" charset="0"/>
                          <a:ea typeface="MS PGothic" pitchFamily="34" charset="-128"/>
                          <a:cs typeface="Arial" charset="0"/>
                        </a:rPr>
                        <a:t>225 yards</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Tx/>
                        <a:buNone/>
                        <a:tabLst/>
                      </a:pPr>
                      <a:r>
                        <a:rPr kumimoji="0" lang="en-US" sz="2400" b="0" i="0" u="none" strike="noStrike" cap="none" normalizeH="0" baseline="0" smtClean="0">
                          <a:ln>
                            <a:noFill/>
                          </a:ln>
                          <a:solidFill>
                            <a:schemeClr val="tx1"/>
                          </a:solidFill>
                          <a:effectLst/>
                          <a:latin typeface="Tahoma" pitchFamily="34" charset="0"/>
                          <a:ea typeface="MS PGothic" pitchFamily="34" charset="-128"/>
                          <a:cs typeface="Arial" charset="0"/>
                        </a:rPr>
                        <a:t>18 holes</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folHlink"/>
                        </a:buClr>
                        <a:buSzPct val="60000"/>
                        <a:buFontTx/>
                        <a:buNone/>
                        <a:tabLst/>
                      </a:pPr>
                      <a:r>
                        <a:rPr kumimoji="0" lang="en-US" sz="2400" b="0" i="0" u="none" strike="noStrike" cap="none" normalizeH="0" baseline="0" smtClean="0">
                          <a:ln>
                            <a:noFill/>
                          </a:ln>
                          <a:solidFill>
                            <a:schemeClr val="tx1"/>
                          </a:solidFill>
                          <a:effectLst/>
                          <a:latin typeface="Tahoma" pitchFamily="34" charset="0"/>
                          <a:ea typeface="MS PGothic" pitchFamily="34" charset="-128"/>
                          <a:cs typeface="Arial" charset="0"/>
                        </a:rPr>
                        <a:t>$1.75</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4649"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54650"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11D350D1-D6AD-47C4-8792-2A7EF3CE7978}" type="slidenum">
              <a:rPr lang="en-US" sz="1400" b="0"/>
              <a:pPr algn="r"/>
              <a:t>6</a:t>
            </a:fld>
            <a:endParaRPr lang="en-US" sz="1400" b="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Title 1"/>
          <p:cNvSpPr>
            <a:spLocks noGrp="1"/>
          </p:cNvSpPr>
          <p:nvPr>
            <p:ph type="title" idx="4294967295"/>
          </p:nvPr>
        </p:nvSpPr>
        <p:spPr/>
        <p:txBody>
          <a:bodyPr anchor="ctr"/>
          <a:lstStyle/>
          <a:p>
            <a:pPr eaLnBrk="1" hangingPunct="1"/>
            <a:endParaRPr lang="en-US" smtClean="0"/>
          </a:p>
        </p:txBody>
      </p:sp>
      <p:sp>
        <p:nvSpPr>
          <p:cNvPr id="156675" name="Content Placeholder 2"/>
          <p:cNvSpPr>
            <a:spLocks noGrp="1"/>
          </p:cNvSpPr>
          <p:nvPr>
            <p:ph idx="4294967295"/>
          </p:nvPr>
        </p:nvSpPr>
        <p:spPr/>
        <p:txBody>
          <a:bodyPr/>
          <a:lstStyle/>
          <a:p>
            <a:pPr eaLnBrk="1" hangingPunct="1">
              <a:lnSpc>
                <a:spcPct val="80000"/>
              </a:lnSpc>
            </a:pPr>
            <a:r>
              <a:rPr lang="en-US" sz="3000" smtClean="0"/>
              <a:t>Obviously, the “ideal” ball from consumers’ view is:</a:t>
            </a:r>
          </a:p>
          <a:p>
            <a:pPr lvl="1" eaLnBrk="1" hangingPunct="1">
              <a:lnSpc>
                <a:spcPct val="80000"/>
              </a:lnSpc>
            </a:pPr>
            <a:r>
              <a:rPr lang="en-US" sz="2600" smtClean="0"/>
              <a:t>Average Driving Distance: 275 yards</a:t>
            </a:r>
          </a:p>
          <a:p>
            <a:pPr lvl="1" eaLnBrk="1" hangingPunct="1">
              <a:lnSpc>
                <a:spcPct val="80000"/>
              </a:lnSpc>
            </a:pPr>
            <a:r>
              <a:rPr lang="en-US" sz="2600" smtClean="0"/>
              <a:t>Average Ball Life: 54 holes</a:t>
            </a:r>
          </a:p>
          <a:p>
            <a:pPr lvl="1" eaLnBrk="1" hangingPunct="1">
              <a:lnSpc>
                <a:spcPct val="80000"/>
              </a:lnSpc>
            </a:pPr>
            <a:r>
              <a:rPr lang="en-US" sz="2600" smtClean="0"/>
              <a:t>Price: $1.25</a:t>
            </a:r>
          </a:p>
          <a:p>
            <a:pPr eaLnBrk="1" hangingPunct="1">
              <a:lnSpc>
                <a:spcPct val="80000"/>
              </a:lnSpc>
            </a:pPr>
            <a:r>
              <a:rPr lang="en-US" sz="3000" smtClean="0"/>
              <a:t>The “ideal” ball from manufacturers’ view is:</a:t>
            </a:r>
          </a:p>
          <a:p>
            <a:pPr lvl="1" eaLnBrk="1" hangingPunct="1">
              <a:lnSpc>
                <a:spcPct val="80000"/>
              </a:lnSpc>
            </a:pPr>
            <a:r>
              <a:rPr lang="en-US" sz="2600" smtClean="0"/>
              <a:t>Average Driving Distance: 225 yards</a:t>
            </a:r>
          </a:p>
          <a:p>
            <a:pPr lvl="1" eaLnBrk="1" hangingPunct="1">
              <a:lnSpc>
                <a:spcPct val="80000"/>
              </a:lnSpc>
            </a:pPr>
            <a:r>
              <a:rPr lang="en-US" sz="2600" smtClean="0"/>
              <a:t>Average Ball Life: 18 holes</a:t>
            </a:r>
          </a:p>
          <a:p>
            <a:pPr lvl="1" eaLnBrk="1" hangingPunct="1">
              <a:lnSpc>
                <a:spcPct val="80000"/>
              </a:lnSpc>
            </a:pPr>
            <a:r>
              <a:rPr lang="en-US" sz="2600" smtClean="0"/>
              <a:t>Price: $1.75</a:t>
            </a:r>
          </a:p>
          <a:p>
            <a:pPr eaLnBrk="1" hangingPunct="1">
              <a:lnSpc>
                <a:spcPct val="80000"/>
              </a:lnSpc>
            </a:pPr>
            <a:r>
              <a:rPr lang="en-US" sz="3000" smtClean="0"/>
              <a:t>Lose money selling the first, but consumers won’t be happy with the second option.</a:t>
            </a:r>
          </a:p>
          <a:p>
            <a:pPr eaLnBrk="1" hangingPunct="1">
              <a:lnSpc>
                <a:spcPct val="80000"/>
              </a:lnSpc>
            </a:pPr>
            <a:endParaRPr lang="en-US" sz="3000" smtClean="0"/>
          </a:p>
        </p:txBody>
      </p:sp>
      <p:sp>
        <p:nvSpPr>
          <p:cNvPr id="156676"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156677"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C2772626-B2D3-46E9-8981-DB0173C52924}" type="slidenum">
              <a:rPr lang="en-US" sz="1400" b="0"/>
              <a:pPr algn="r"/>
              <a:t>7</a:t>
            </a:fld>
            <a:endParaRPr lang="en-US" sz="1400" b="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533400"/>
            <a:ext cx="7772400" cy="762000"/>
          </a:xfrm>
        </p:spPr>
        <p:txBody>
          <a:bodyPr>
            <a:normAutofit/>
          </a:bodyPr>
          <a:lstStyle/>
          <a:p>
            <a:r>
              <a:rPr lang="en-US" sz="2800" smtClean="0"/>
              <a:t>Breaking the Problem Down</a:t>
            </a:r>
            <a:br>
              <a:rPr lang="en-US" sz="2800" smtClean="0"/>
            </a:br>
            <a:endParaRPr lang="en-US" sz="2800" smtClean="0"/>
          </a:p>
        </p:txBody>
      </p:sp>
      <p:sp>
        <p:nvSpPr>
          <p:cNvPr id="21506" name="Rectangle 3"/>
          <p:cNvSpPr>
            <a:spLocks noGrp="1" noChangeArrowheads="1"/>
          </p:cNvSpPr>
          <p:nvPr>
            <p:ph type="body" idx="1"/>
          </p:nvPr>
        </p:nvSpPr>
        <p:spPr>
          <a:xfrm>
            <a:off x="457200" y="1676400"/>
            <a:ext cx="8178800" cy="4171950"/>
          </a:xfrm>
        </p:spPr>
        <p:txBody>
          <a:bodyPr/>
          <a:lstStyle/>
          <a:p>
            <a:r>
              <a:rPr lang="en-US" sz="2800" smtClean="0"/>
              <a:t>If we learn how buyers value the components of a product, we are in a better position to design those that improve profitability</a:t>
            </a:r>
          </a:p>
        </p:txBody>
      </p:sp>
      <p:sp>
        <p:nvSpPr>
          <p:cNvPr id="21508"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21509"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B31CECB7-ECA1-4A64-AB6C-EAAD16A496E4}" type="slidenum">
              <a:rPr lang="en-US" sz="1400" b="0"/>
              <a:pPr algn="r"/>
              <a:t>8</a:t>
            </a:fld>
            <a:endParaRPr lang="en-US" sz="1400" b="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306388" y="158750"/>
            <a:ext cx="8382000" cy="593725"/>
          </a:xfrm>
        </p:spPr>
        <p:txBody>
          <a:bodyPr/>
          <a:lstStyle/>
          <a:p>
            <a:r>
              <a:rPr lang="en-US" sz="2800" smtClean="0"/>
              <a:t>How to Learn What Customers Want?</a:t>
            </a:r>
          </a:p>
        </p:txBody>
      </p:sp>
      <p:sp>
        <p:nvSpPr>
          <p:cNvPr id="22530" name="Rectangle 3"/>
          <p:cNvSpPr>
            <a:spLocks noGrp="1" noChangeArrowheads="1"/>
          </p:cNvSpPr>
          <p:nvPr>
            <p:ph type="body" idx="1"/>
          </p:nvPr>
        </p:nvSpPr>
        <p:spPr/>
        <p:txBody>
          <a:bodyPr/>
          <a:lstStyle/>
          <a:p>
            <a:r>
              <a:rPr lang="en-US" sz="2800" smtClean="0"/>
              <a:t>Ask Direct Questions about preference:</a:t>
            </a:r>
            <a:br>
              <a:rPr lang="en-US" sz="2800" smtClean="0"/>
            </a:br>
            <a:endParaRPr lang="en-US" sz="2800" smtClean="0"/>
          </a:p>
          <a:p>
            <a:pPr lvl="1"/>
            <a:r>
              <a:rPr lang="en-US" sz="2400" smtClean="0"/>
              <a:t>What brand do you prefer?</a:t>
            </a:r>
          </a:p>
          <a:p>
            <a:pPr lvl="1"/>
            <a:r>
              <a:rPr lang="en-US" sz="2400" smtClean="0"/>
              <a:t>What Interest Rate would you like?</a:t>
            </a:r>
          </a:p>
          <a:p>
            <a:pPr lvl="1"/>
            <a:r>
              <a:rPr lang="en-US" sz="2400" smtClean="0"/>
              <a:t>What Annual Fee would you like?</a:t>
            </a:r>
          </a:p>
          <a:p>
            <a:pPr lvl="1"/>
            <a:r>
              <a:rPr lang="en-US" sz="2400" smtClean="0"/>
              <a:t>What Credit Limit would you like?</a:t>
            </a:r>
            <a:br>
              <a:rPr lang="en-US" sz="2400" smtClean="0"/>
            </a:br>
            <a:endParaRPr lang="en-US" sz="2400" smtClean="0"/>
          </a:p>
          <a:p>
            <a:r>
              <a:rPr lang="en-US" sz="2800" smtClean="0"/>
              <a:t>Answers often trivial and unenlightening (e.g. respondents prefer low fees to high fees, higher credit limits to low credit limits)</a:t>
            </a:r>
          </a:p>
        </p:txBody>
      </p:sp>
      <p:sp>
        <p:nvSpPr>
          <p:cNvPr id="22532" name="TextBox 8"/>
          <p:cNvSpPr txBox="1">
            <a:spLocks noChangeArrowheads="1"/>
          </p:cNvSpPr>
          <p:nvPr/>
        </p:nvSpPr>
        <p:spPr bwMode="auto">
          <a:xfrm>
            <a:off x="3048000" y="6553200"/>
            <a:ext cx="3429000" cy="304800"/>
          </a:xfrm>
          <a:prstGeom prst="rect">
            <a:avLst/>
          </a:prstGeom>
          <a:noFill/>
          <a:ln w="9525">
            <a:noFill/>
            <a:miter lim="800000"/>
            <a:headEnd/>
            <a:tailEnd/>
          </a:ln>
        </p:spPr>
        <p:txBody>
          <a:bodyPr>
            <a:spAutoFit/>
          </a:bodyPr>
          <a:lstStyle/>
          <a:p>
            <a:pPr eaLnBrk="0" hangingPunct="0"/>
            <a:r>
              <a:rPr lang="en-US" sz="1400" b="0"/>
              <a:t>Dr. Yacheng Sun, UC Boulder</a:t>
            </a:r>
          </a:p>
        </p:txBody>
      </p:sp>
      <p:sp>
        <p:nvSpPr>
          <p:cNvPr id="22533" name="Slide Number Placeholder 6"/>
          <p:cNvSpPr txBox="1">
            <a:spLocks noGrp="1"/>
          </p:cNvSpPr>
          <p:nvPr/>
        </p:nvSpPr>
        <p:spPr bwMode="auto">
          <a:xfrm>
            <a:off x="7073900" y="6276975"/>
            <a:ext cx="1905000" cy="457200"/>
          </a:xfrm>
          <a:prstGeom prst="rect">
            <a:avLst/>
          </a:prstGeom>
          <a:noFill/>
          <a:ln w="9525">
            <a:noFill/>
            <a:miter lim="800000"/>
            <a:headEnd/>
            <a:tailEnd/>
          </a:ln>
        </p:spPr>
        <p:txBody>
          <a:bodyPr anchor="b"/>
          <a:lstStyle/>
          <a:p>
            <a:pPr algn="r"/>
            <a:fld id="{57184F94-DB5A-4CE8-8548-87636CF5EF19}" type="slidenum">
              <a:rPr lang="en-US" sz="1400" b="0"/>
              <a:pPr algn="r"/>
              <a:t>9</a:t>
            </a:fld>
            <a:endParaRPr lang="en-US" sz="1400" b="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nitorGlobes">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onitorGlob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onitorGlobes 1">
        <a:dk1>
          <a:srgbClr val="000000"/>
        </a:dk1>
        <a:lt1>
          <a:srgbClr val="FFFFFF"/>
        </a:lt1>
        <a:dk2>
          <a:srgbClr val="82B5CA"/>
        </a:dk2>
        <a:lt2>
          <a:srgbClr val="669933"/>
        </a:lt2>
        <a:accent1>
          <a:srgbClr val="660033"/>
        </a:accent1>
        <a:accent2>
          <a:srgbClr val="067875"/>
        </a:accent2>
        <a:accent3>
          <a:srgbClr val="FFFFFF"/>
        </a:accent3>
        <a:accent4>
          <a:srgbClr val="000000"/>
        </a:accent4>
        <a:accent5>
          <a:srgbClr val="B8AAAD"/>
        </a:accent5>
        <a:accent6>
          <a:srgbClr val="056C69"/>
        </a:accent6>
        <a:hlink>
          <a:srgbClr val="FEC024"/>
        </a:hlink>
        <a:folHlink>
          <a:srgbClr val="17496F"/>
        </a:folHlink>
      </a:clrScheme>
      <a:clrMap bg1="lt1" tx1="dk1" bg2="lt2" tx2="dk2" accent1="accent1" accent2="accent2" accent3="accent3" accent4="accent4" accent5="accent5" accent6="accent6" hlink="hlink" folHlink="folHlink"/>
    </a:extraClrScheme>
    <a:extraClrScheme>
      <a:clrScheme name="MonitorGlobes 2">
        <a:dk1>
          <a:srgbClr val="000000"/>
        </a:dk1>
        <a:lt1>
          <a:srgbClr val="FFFFFF"/>
        </a:lt1>
        <a:dk2>
          <a:srgbClr val="003399"/>
        </a:dk2>
        <a:lt2>
          <a:srgbClr val="CCFF99"/>
        </a:lt2>
        <a:accent1>
          <a:srgbClr val="008000"/>
        </a:accent1>
        <a:accent2>
          <a:srgbClr val="FFCC66"/>
        </a:accent2>
        <a:accent3>
          <a:srgbClr val="AAADCA"/>
        </a:accent3>
        <a:accent4>
          <a:srgbClr val="DADADA"/>
        </a:accent4>
        <a:accent5>
          <a:srgbClr val="AAC0AA"/>
        </a:accent5>
        <a:accent6>
          <a:srgbClr val="E7B95C"/>
        </a:accent6>
        <a:hlink>
          <a:srgbClr val="0099CC"/>
        </a:hlink>
        <a:folHlink>
          <a:srgbClr val="990000"/>
        </a:folHlink>
      </a:clrScheme>
      <a:clrMap bg1="dk2" tx1="lt1" bg2="dk1" tx2="lt2" accent1="accent1" accent2="accent2" accent3="accent3" accent4="accent4" accent5="accent5" accent6="accent6" hlink="hlink" folHlink="folHlink"/>
    </a:extraClrScheme>
    <a:extraClrScheme>
      <a:clrScheme name="MonitorGlobes 3">
        <a:dk1>
          <a:srgbClr val="000000"/>
        </a:dk1>
        <a:lt1>
          <a:srgbClr val="FFFFFF"/>
        </a:lt1>
        <a:dk2>
          <a:srgbClr val="000000"/>
        </a:dk2>
        <a:lt2>
          <a:srgbClr val="4D4D4D"/>
        </a:lt2>
        <a:accent1>
          <a:srgbClr val="DDDDDD"/>
        </a:accent1>
        <a:accent2>
          <a:srgbClr val="B2B2B2"/>
        </a:accent2>
        <a:accent3>
          <a:srgbClr val="FFFFFF"/>
        </a:accent3>
        <a:accent4>
          <a:srgbClr val="000000"/>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MonitorGlobes 4">
        <a:dk1>
          <a:srgbClr val="000000"/>
        </a:dk1>
        <a:lt1>
          <a:srgbClr val="FFFFFF"/>
        </a:lt1>
        <a:dk2>
          <a:srgbClr val="000000"/>
        </a:dk2>
        <a:lt2>
          <a:srgbClr val="000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onitorGlobes 5">
        <a:dk1>
          <a:srgbClr val="000000"/>
        </a:dk1>
        <a:lt1>
          <a:srgbClr val="FFFFFF"/>
        </a:lt1>
        <a:dk2>
          <a:srgbClr val="99E4FF"/>
        </a:dk2>
        <a:lt2>
          <a:srgbClr val="3AB721"/>
        </a:lt2>
        <a:accent1>
          <a:srgbClr val="CC3300"/>
        </a:accent1>
        <a:accent2>
          <a:srgbClr val="00ACA8"/>
        </a:accent2>
        <a:accent3>
          <a:srgbClr val="FFFFFF"/>
        </a:accent3>
        <a:accent4>
          <a:srgbClr val="000000"/>
        </a:accent4>
        <a:accent5>
          <a:srgbClr val="E2ADAA"/>
        </a:accent5>
        <a:accent6>
          <a:srgbClr val="009B98"/>
        </a:accent6>
        <a:hlink>
          <a:srgbClr val="FFCC00"/>
        </a:hlink>
        <a:folHlink>
          <a:srgbClr val="3366CC"/>
        </a:folHlink>
      </a:clrScheme>
      <a:clrMap bg1="lt1" tx1="dk1" bg2="lt2" tx2="dk2" accent1="accent1" accent2="accent2" accent3="accent3" accent4="accent4" accent5="accent5" accent6="accent6" hlink="hlink" folHlink="folHlink"/>
    </a:extraClrScheme>
    <a:extraClrScheme>
      <a:clrScheme name="MonitorGlobes 6">
        <a:dk1>
          <a:srgbClr val="000000"/>
        </a:dk1>
        <a:lt1>
          <a:srgbClr val="FFFFFF"/>
        </a:lt1>
        <a:dk2>
          <a:srgbClr val="82B5CA"/>
        </a:dk2>
        <a:lt2>
          <a:srgbClr val="067875"/>
        </a:lt2>
        <a:accent1>
          <a:srgbClr val="660033"/>
        </a:accent1>
        <a:accent2>
          <a:srgbClr val="FEC024"/>
        </a:accent2>
        <a:accent3>
          <a:srgbClr val="FFFFFF"/>
        </a:accent3>
        <a:accent4>
          <a:srgbClr val="000000"/>
        </a:accent4>
        <a:accent5>
          <a:srgbClr val="B8AAAD"/>
        </a:accent5>
        <a:accent6>
          <a:srgbClr val="E6AE20"/>
        </a:accent6>
        <a:hlink>
          <a:srgbClr val="17496F"/>
        </a:hlink>
        <a:folHlink>
          <a:srgbClr val="6699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2700</TotalTime>
  <Words>1865</Words>
  <Application>Microsoft Office PowerPoint</Application>
  <PresentationFormat>On-screen Show (4:3)</PresentationFormat>
  <Paragraphs>331</Paragraphs>
  <Slides>41</Slides>
  <Notes>20</Notes>
  <HiddenSlides>0</HiddenSlides>
  <MMClips>0</MMClips>
  <ScaleCrop>false</ScaleCrop>
  <HeadingPairs>
    <vt:vector size="8" baseType="variant">
      <vt:variant>
        <vt:lpstr>Fonts Used</vt:lpstr>
      </vt:variant>
      <vt:variant>
        <vt:i4>5</vt:i4>
      </vt:variant>
      <vt:variant>
        <vt:lpstr>Design Template</vt:lpstr>
      </vt:variant>
      <vt:variant>
        <vt:i4>3</vt:i4>
      </vt:variant>
      <vt:variant>
        <vt:lpstr>Embedded OLE Servers</vt:lpstr>
      </vt:variant>
      <vt:variant>
        <vt:i4>3</vt:i4>
      </vt:variant>
      <vt:variant>
        <vt:lpstr>Slide Titles</vt:lpstr>
      </vt:variant>
      <vt:variant>
        <vt:i4>41</vt:i4>
      </vt:variant>
    </vt:vector>
  </HeadingPairs>
  <TitlesOfParts>
    <vt:vector size="52" baseType="lpstr">
      <vt:lpstr>Tahoma</vt:lpstr>
      <vt:lpstr>Arial</vt:lpstr>
      <vt:lpstr>MS PGothic</vt:lpstr>
      <vt:lpstr>Wingdings</vt:lpstr>
      <vt:lpstr>Symbol</vt:lpstr>
      <vt:lpstr>MonitorGlobes</vt:lpstr>
      <vt:lpstr>MonitorGlobes</vt:lpstr>
      <vt:lpstr>MonitorGlobes</vt:lpstr>
      <vt:lpstr>Chart</vt:lpstr>
      <vt:lpstr>Document</vt:lpstr>
      <vt:lpstr>Equation</vt:lpstr>
      <vt:lpstr>Slide 1</vt:lpstr>
      <vt:lpstr>What is Conjoint Analysis?</vt:lpstr>
      <vt:lpstr>Demand Side of Equation</vt:lpstr>
      <vt:lpstr>Different Perspectives, Different Goals</vt:lpstr>
      <vt:lpstr>A simple example</vt:lpstr>
      <vt:lpstr>Example: Golf Ball</vt:lpstr>
      <vt:lpstr>Slide 7</vt:lpstr>
      <vt:lpstr>Breaking the Problem Down </vt:lpstr>
      <vt:lpstr>How to Learn What Customers Want?</vt:lpstr>
      <vt:lpstr>How to Learn What Is Important?</vt:lpstr>
      <vt:lpstr>Stated Importances</vt:lpstr>
      <vt:lpstr>Stated Importances</vt:lpstr>
      <vt:lpstr>Self-Explicated, Multi-Attribute Models</vt:lpstr>
      <vt:lpstr>Self-Explicated Models (continued)</vt:lpstr>
      <vt:lpstr>Slide 15</vt:lpstr>
      <vt:lpstr>How Does Conjoint Analysis Work?</vt:lpstr>
      <vt:lpstr>What’s So Good about Conjoint?</vt:lpstr>
      <vt:lpstr>What’s So Good about Conjoint? (cont)</vt:lpstr>
      <vt:lpstr>Conjoint Study Process</vt:lpstr>
      <vt:lpstr>Slide 20</vt:lpstr>
      <vt:lpstr>Slide 21</vt:lpstr>
      <vt:lpstr>Rules for Formulating Attribute Levels</vt:lpstr>
      <vt:lpstr>Rules for Formulating Attribute Levels</vt:lpstr>
      <vt:lpstr>Rules for Formulating Attribute Levels</vt:lpstr>
      <vt:lpstr>Slide 25</vt:lpstr>
      <vt:lpstr>Slide 26</vt:lpstr>
      <vt:lpstr>Slide 27</vt:lpstr>
      <vt:lpstr>Example: Design Frozen Pizza</vt:lpstr>
      <vt:lpstr>Preference Data for Frozen Pizzas </vt:lpstr>
      <vt:lpstr>Designing a Frozen Pizza Example Ratings Data</vt:lpstr>
      <vt:lpstr>Slide 31</vt:lpstr>
      <vt:lpstr>Conjoint Utility Computations</vt:lpstr>
      <vt:lpstr>Utility Computation (Designing a Frozen Pizza)</vt:lpstr>
      <vt:lpstr>Market Share and Revenue Share Forecasts</vt:lpstr>
      <vt:lpstr>Maximum Utility Rule (Example)</vt:lpstr>
      <vt:lpstr>Other Choice Rules</vt:lpstr>
      <vt:lpstr>Market Share Computation  (Designing a Frozen Pizza)</vt:lpstr>
      <vt:lpstr>Market Share Computation  (Designing a Frozen Pizza)</vt:lpstr>
      <vt:lpstr>Identifying Segments Based on Conjoint Part Worths</vt:lpstr>
      <vt:lpstr>Product Design for Specific Segments</vt:lpstr>
      <vt:lpstr>Next class: Price Levels and Policies</vt:lpstr>
    </vt:vector>
  </TitlesOfParts>
  <Company>University of Colorado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SEVENTEEN</dc:title>
  <dc:creator>moreaup</dc:creator>
  <cp:lastModifiedBy>Bluegill</cp:lastModifiedBy>
  <cp:revision>266</cp:revision>
  <dcterms:created xsi:type="dcterms:W3CDTF">2004-10-25T17:29:14Z</dcterms:created>
  <dcterms:modified xsi:type="dcterms:W3CDTF">2011-02-01T00:40:26Z</dcterms:modified>
</cp:coreProperties>
</file>