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0"/>
  </p:handoutMasterIdLst>
  <p:sldIdLst>
    <p:sldId id="259" r:id="rId2"/>
    <p:sldId id="260" r:id="rId3"/>
    <p:sldId id="266" r:id="rId4"/>
    <p:sldId id="261" r:id="rId5"/>
    <p:sldId id="262" r:id="rId6"/>
    <p:sldId id="263" r:id="rId7"/>
    <p:sldId id="264" r:id="rId8"/>
    <p:sldId id="265" r:id="rId9"/>
    <p:sldId id="267" r:id="rId10"/>
    <p:sldId id="268" r:id="rId11"/>
    <p:sldId id="269" r:id="rId12"/>
    <p:sldId id="270" r:id="rId13"/>
    <p:sldId id="271" r:id="rId14"/>
    <p:sldId id="272" r:id="rId15"/>
    <p:sldId id="273" r:id="rId16"/>
    <p:sldId id="274" r:id="rId17"/>
    <p:sldId id="275" r:id="rId18"/>
    <p:sldId id="276" r:id="rId19"/>
    <p:sldId id="297" r:id="rId20"/>
    <p:sldId id="277" r:id="rId21"/>
    <p:sldId id="278" r:id="rId22"/>
    <p:sldId id="279"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4" d="100"/>
          <a:sy n="124" d="100"/>
        </p:scale>
        <p:origin x="-606" y="66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F6985FD-0FAE-4BA8-91A4-3706CB7F850C}" type="datetimeFigureOut">
              <a:rPr lang="en-US" smtClean="0"/>
              <a:pPr/>
              <a:t>11/4/2010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58FB6CF4-5C5D-4F6A-9506-6B12DEF0ED75}"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2105AB5-9566-4E59-B802-8F966EC7F107}" type="datetimeFigureOut">
              <a:rPr lang="en-US" smtClean="0"/>
              <a:pPr/>
              <a:t>11/4/2010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F33DE-43EC-48D8-83AA-133BDF8833D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105AB5-9566-4E59-B802-8F966EC7F107}" type="datetimeFigureOut">
              <a:rPr lang="en-US" smtClean="0"/>
              <a:pPr/>
              <a:t>11/4/2010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F33DE-43EC-48D8-83AA-133BDF8833D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105AB5-9566-4E59-B802-8F966EC7F107}" type="datetimeFigureOut">
              <a:rPr lang="en-US" smtClean="0"/>
              <a:pPr/>
              <a:t>11/4/2010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F33DE-43EC-48D8-83AA-133BDF8833D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105AB5-9566-4E59-B802-8F966EC7F107}" type="datetimeFigureOut">
              <a:rPr lang="en-US" smtClean="0"/>
              <a:pPr/>
              <a:t>11/4/2010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F33DE-43EC-48D8-83AA-133BDF8833D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05AB5-9566-4E59-B802-8F966EC7F107}" type="datetimeFigureOut">
              <a:rPr lang="en-US" smtClean="0"/>
              <a:pPr/>
              <a:t>11/4/2010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F33DE-43EC-48D8-83AA-133BDF8833D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2105AB5-9566-4E59-B802-8F966EC7F107}" type="datetimeFigureOut">
              <a:rPr lang="en-US" smtClean="0"/>
              <a:pPr/>
              <a:t>11/4/2010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7F33DE-43EC-48D8-83AA-133BDF8833D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2105AB5-9566-4E59-B802-8F966EC7F107}" type="datetimeFigureOut">
              <a:rPr lang="en-US" smtClean="0"/>
              <a:pPr/>
              <a:t>11/4/2010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7F33DE-43EC-48D8-83AA-133BDF8833D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2105AB5-9566-4E59-B802-8F966EC7F107}" type="datetimeFigureOut">
              <a:rPr lang="en-US" smtClean="0"/>
              <a:pPr/>
              <a:t>11/4/2010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7F33DE-43EC-48D8-83AA-133BDF8833D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05AB5-9566-4E59-B802-8F966EC7F107}" type="datetimeFigureOut">
              <a:rPr lang="en-US" smtClean="0"/>
              <a:pPr/>
              <a:t>11/4/2010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7F33DE-43EC-48D8-83AA-133BDF8833D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05AB5-9566-4E59-B802-8F966EC7F107}" type="datetimeFigureOut">
              <a:rPr lang="en-US" smtClean="0"/>
              <a:pPr/>
              <a:t>11/4/2010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7F33DE-43EC-48D8-83AA-133BDF8833D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05AB5-9566-4E59-B802-8F966EC7F107}" type="datetimeFigureOut">
              <a:rPr lang="en-US" smtClean="0"/>
              <a:pPr/>
              <a:t>11/4/2010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7F33DE-43EC-48D8-83AA-133BDF8833D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105AB5-9566-4E59-B802-8F966EC7F107}" type="datetimeFigureOut">
              <a:rPr lang="en-US" smtClean="0"/>
              <a:pPr/>
              <a:t>11/4/2010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7F33DE-43EC-48D8-83AA-133BDF8833D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CISA REVIEW</a:t>
            </a:r>
            <a:endParaRPr lang="en-US" dirty="0"/>
          </a:p>
        </p:txBody>
      </p:sp>
      <p:sp>
        <p:nvSpPr>
          <p:cNvPr id="3" name="Content Placeholder 2"/>
          <p:cNvSpPr>
            <a:spLocks noGrp="1"/>
          </p:cNvSpPr>
          <p:nvPr>
            <p:ph idx="1"/>
          </p:nvPr>
        </p:nvSpPr>
        <p:spPr/>
        <p:txBody>
          <a:bodyPr/>
          <a:lstStyle/>
          <a:p>
            <a:pPr>
              <a:buNone/>
            </a:pPr>
            <a:r>
              <a:rPr lang="en-US" dirty="0" smtClean="0"/>
              <a:t>	The material provided in this slide show came directly from Certified Information Systems Auditor (CISA) Review Material 2010 by ISACA.</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	</a:t>
            </a:r>
          </a:p>
          <a:p>
            <a:pPr>
              <a:buNone/>
            </a:pPr>
            <a:r>
              <a:rPr lang="en-US" sz="2000" b="1" dirty="0" smtClean="0"/>
              <a:t>	Instructions:</a:t>
            </a:r>
            <a:r>
              <a:rPr lang="en-US" sz="2000" dirty="0" smtClean="0"/>
              <a:t> Here are four issues and four resource monitoring reports that should identify the issue. Match each issue to the corresponding report. </a:t>
            </a:r>
          </a:p>
          <a:p>
            <a:pPr>
              <a:buNone/>
            </a:pPr>
            <a:r>
              <a:rPr lang="en-US" sz="2000" b="1" dirty="0" smtClean="0"/>
              <a:t>	</a:t>
            </a:r>
          </a:p>
          <a:p>
            <a:pPr>
              <a:buNone/>
            </a:pPr>
            <a:r>
              <a:rPr lang="en-US" sz="2000" b="1" dirty="0" smtClean="0"/>
              <a:t>	Issues</a:t>
            </a:r>
            <a:r>
              <a:rPr lang="en-US" sz="2000" dirty="0" smtClean="0"/>
              <a:t> </a:t>
            </a:r>
          </a:p>
          <a:p>
            <a:pPr>
              <a:buNone/>
            </a:pPr>
            <a:r>
              <a:rPr lang="en-US" sz="2000" dirty="0" smtClean="0"/>
              <a:t>	Delayed reports </a:t>
            </a:r>
            <a:br>
              <a:rPr lang="en-US" sz="2000" dirty="0" smtClean="0"/>
            </a:br>
            <a:r>
              <a:rPr lang="en-US" sz="2000" dirty="0" smtClean="0"/>
              <a:t>Operator training </a:t>
            </a:r>
            <a:br>
              <a:rPr lang="en-US" sz="2000" dirty="0" smtClean="0"/>
            </a:br>
            <a:r>
              <a:rPr lang="en-US" sz="2000" dirty="0" smtClean="0"/>
              <a:t>Poor system testing </a:t>
            </a:r>
            <a:br>
              <a:rPr lang="en-US" sz="2000" dirty="0" smtClean="0"/>
            </a:br>
            <a:r>
              <a:rPr lang="en-US" sz="2000" dirty="0" smtClean="0"/>
              <a:t>Security access problems</a:t>
            </a:r>
          </a:p>
          <a:p>
            <a:pPr>
              <a:buNone/>
            </a:pPr>
            <a:r>
              <a:rPr lang="en-US" sz="2000" b="1" dirty="0" smtClean="0"/>
              <a:t>	</a:t>
            </a:r>
          </a:p>
          <a:p>
            <a:pPr>
              <a:buNone/>
            </a:pPr>
            <a:r>
              <a:rPr lang="en-US" sz="2000" b="1" dirty="0" smtClean="0"/>
              <a:t>	Reports</a:t>
            </a:r>
            <a:r>
              <a:rPr lang="en-US" sz="2000" dirty="0" smtClean="0"/>
              <a:t> </a:t>
            </a:r>
          </a:p>
          <a:p>
            <a:pPr>
              <a:buNone/>
            </a:pPr>
            <a:r>
              <a:rPr lang="en-US" sz="2000" dirty="0" smtClean="0"/>
              <a:t>	Console logs </a:t>
            </a:r>
            <a:br>
              <a:rPr lang="en-US" sz="2000" dirty="0" smtClean="0"/>
            </a:br>
            <a:r>
              <a:rPr lang="en-US" sz="2000" dirty="0" smtClean="0"/>
              <a:t>Output distribution report</a:t>
            </a:r>
            <a:br>
              <a:rPr lang="en-US" sz="2000" dirty="0" smtClean="0"/>
            </a:br>
            <a:r>
              <a:rPr lang="en-US" sz="2000" dirty="0" smtClean="0"/>
              <a:t>Operations problem report</a:t>
            </a:r>
            <a:br>
              <a:rPr lang="en-US" sz="2000" dirty="0" smtClean="0"/>
            </a:br>
            <a:r>
              <a:rPr lang="en-US" sz="2000" dirty="0" smtClean="0"/>
              <a:t>Abnormal job termination report </a:t>
            </a:r>
          </a:p>
          <a:p>
            <a:pPr>
              <a:buNone/>
            </a:pPr>
            <a:endParaRPr lang="en-US" sz="20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	</a:t>
            </a:r>
          </a:p>
          <a:p>
            <a:pPr>
              <a:buNone/>
            </a:pPr>
            <a:r>
              <a:rPr lang="en-US" sz="2000" b="1" dirty="0" smtClean="0"/>
              <a:t>	Answers:</a:t>
            </a:r>
            <a:r>
              <a:rPr lang="en-US" sz="2000" dirty="0" smtClean="0"/>
              <a:t>  </a:t>
            </a:r>
            <a:endParaRPr lang="en-US" sz="2000" b="1" dirty="0" smtClean="0"/>
          </a:p>
          <a:p>
            <a:pPr>
              <a:buNone/>
            </a:pPr>
            <a:r>
              <a:rPr lang="en-US" sz="2000" b="1" dirty="0" smtClean="0"/>
              <a:t>	Delayed reports</a:t>
            </a:r>
            <a:r>
              <a:rPr lang="en-US" sz="2000" dirty="0" smtClean="0"/>
              <a:t/>
            </a:r>
            <a:br>
              <a:rPr lang="en-US" sz="2000" dirty="0" smtClean="0"/>
            </a:br>
            <a:r>
              <a:rPr lang="en-US" sz="2000" dirty="0" smtClean="0"/>
              <a:t>Output distribution report</a:t>
            </a:r>
          </a:p>
          <a:p>
            <a:pPr>
              <a:buNone/>
            </a:pPr>
            <a:r>
              <a:rPr lang="en-US" sz="2000" b="1" dirty="0" smtClean="0"/>
              <a:t>	Operator training</a:t>
            </a:r>
            <a:r>
              <a:rPr lang="en-US" sz="2000" dirty="0" smtClean="0"/>
              <a:t/>
            </a:r>
            <a:br>
              <a:rPr lang="en-US" sz="2000" dirty="0" smtClean="0"/>
            </a:br>
            <a:r>
              <a:rPr lang="en-US" sz="2000" dirty="0" smtClean="0"/>
              <a:t>Operations problem report</a:t>
            </a:r>
          </a:p>
          <a:p>
            <a:pPr>
              <a:buNone/>
            </a:pPr>
            <a:r>
              <a:rPr lang="en-US" sz="2000" b="1" dirty="0" smtClean="0"/>
              <a:t>	Poor system testing</a:t>
            </a:r>
            <a:r>
              <a:rPr lang="en-US" sz="2000" dirty="0" smtClean="0"/>
              <a:t/>
            </a:r>
            <a:br>
              <a:rPr lang="en-US" sz="2000" dirty="0" smtClean="0"/>
            </a:br>
            <a:r>
              <a:rPr lang="en-US" sz="2000" dirty="0" smtClean="0"/>
              <a:t>Abnormal job termination report</a:t>
            </a:r>
          </a:p>
          <a:p>
            <a:pPr>
              <a:buNone/>
            </a:pPr>
            <a:r>
              <a:rPr lang="en-US" sz="2000" b="1" dirty="0" smtClean="0"/>
              <a:t>	Security access problems</a:t>
            </a:r>
            <a:r>
              <a:rPr lang="en-US" sz="2000" dirty="0" smtClean="0"/>
              <a:t/>
            </a:r>
            <a:br>
              <a:rPr lang="en-US" sz="2000" dirty="0" smtClean="0"/>
            </a:br>
            <a:r>
              <a:rPr lang="en-US" sz="2000" dirty="0" smtClean="0"/>
              <a:t>Console log </a:t>
            </a:r>
          </a:p>
          <a:p>
            <a:pPr>
              <a:buNone/>
            </a:pPr>
            <a:endParaRPr lang="en-US" sz="20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	</a:t>
            </a:r>
          </a:p>
          <a:p>
            <a:pPr>
              <a:buNone/>
            </a:pPr>
            <a:r>
              <a:rPr lang="en-US" sz="2000" b="1" dirty="0" smtClean="0"/>
              <a:t>	</a:t>
            </a:r>
            <a:r>
              <a:rPr lang="en-US" sz="2000" dirty="0" smtClean="0"/>
              <a:t>Like any other asset of an organization, computer resources should be used in a way that benefits the entire organization. A variety of tools are available to monitor systems performance and provide information to authorized personnel. This information should be used as part of an established process for systems monitoring that conforms to the organization's strategies and policies. </a:t>
            </a:r>
          </a:p>
          <a:p>
            <a:pPr>
              <a:buNone/>
            </a:pPr>
            <a:endParaRPr lang="en-US" sz="20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	Monitoring Use of Resources</a:t>
            </a:r>
          </a:p>
          <a:p>
            <a:pPr>
              <a:buNone/>
            </a:pPr>
            <a:r>
              <a:rPr lang="en-US" sz="2000" dirty="0" smtClean="0"/>
              <a:t>	Controls over computer resources – sometimes referred to as </a:t>
            </a:r>
            <a:r>
              <a:rPr lang="en-US" sz="2000" b="1" dirty="0" smtClean="0"/>
              <a:t>general controls</a:t>
            </a:r>
            <a:r>
              <a:rPr lang="en-US" sz="2000" dirty="0" smtClean="0"/>
              <a:t> – are essential because of the reliance on computer processing in managing the business. The complexity of software and hardware, and their interrelationships require controls to detect and document any abnormal conditions that could lead to the identification of an error. This generally is in the form of an automated or manual log. </a:t>
            </a:r>
          </a:p>
          <a:p>
            <a:pPr>
              <a:buNone/>
            </a:pPr>
            <a:r>
              <a:rPr lang="en-US" sz="2000" dirty="0" smtClean="0"/>
              <a:t>	Errors that should be entered in the log include: </a:t>
            </a:r>
          </a:p>
          <a:p>
            <a:pPr lvl="1"/>
            <a:r>
              <a:rPr lang="en-US" sz="2000" dirty="0" smtClean="0"/>
              <a:t>Program errors </a:t>
            </a:r>
          </a:p>
          <a:p>
            <a:pPr lvl="1"/>
            <a:r>
              <a:rPr lang="en-US" sz="2000" dirty="0" smtClean="0"/>
              <a:t>System errors </a:t>
            </a:r>
          </a:p>
          <a:p>
            <a:pPr lvl="1"/>
            <a:r>
              <a:rPr lang="en-US" sz="2000" dirty="0" smtClean="0"/>
              <a:t>Operator errors </a:t>
            </a:r>
          </a:p>
          <a:p>
            <a:pPr lvl="1"/>
            <a:r>
              <a:rPr lang="en-US" sz="2000" dirty="0" smtClean="0"/>
              <a:t>Network errors </a:t>
            </a:r>
          </a:p>
          <a:p>
            <a:pPr lvl="1"/>
            <a:r>
              <a:rPr lang="en-US" sz="2000" dirty="0" smtClean="0"/>
              <a:t>Telecommunication errors </a:t>
            </a:r>
          </a:p>
          <a:p>
            <a:pPr lvl="1"/>
            <a:r>
              <a:rPr lang="en-US" sz="2000" dirty="0" smtClean="0"/>
              <a:t>Hardware errors</a:t>
            </a:r>
          </a:p>
          <a:p>
            <a:pPr>
              <a:buNone/>
            </a:pPr>
            <a:endParaRPr lang="en-US" sz="2000" dirty="0" smtClean="0"/>
          </a:p>
          <a:p>
            <a:pPr>
              <a:buNone/>
            </a:pPr>
            <a:endParaRPr lang="en-US" sz="20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lnSpcReduction="10000"/>
          </a:bodyPr>
          <a:lstStyle/>
          <a:p>
            <a:pPr>
              <a:buNone/>
            </a:pPr>
            <a:r>
              <a:rPr lang="en-US" sz="2400" b="1" dirty="0" smtClean="0"/>
              <a:t>Example log: </a:t>
            </a:r>
            <a:r>
              <a:rPr lang="en-US" sz="2400" dirty="0" smtClean="0"/>
              <a:t>An error log entry should include the items shown:</a:t>
            </a:r>
          </a:p>
          <a:p>
            <a:pPr lvl="1"/>
            <a:r>
              <a:rPr lang="en-US" sz="2400" dirty="0" smtClean="0"/>
              <a:t>Date</a:t>
            </a:r>
          </a:p>
          <a:p>
            <a:pPr lvl="1"/>
            <a:r>
              <a:rPr lang="en-US" sz="2400" dirty="0" smtClean="0"/>
              <a:t>Resolution</a:t>
            </a:r>
          </a:p>
          <a:p>
            <a:pPr lvl="1"/>
            <a:r>
              <a:rPr lang="en-US" sz="2400" dirty="0" smtClean="0"/>
              <a:t>Code</a:t>
            </a:r>
          </a:p>
          <a:p>
            <a:pPr lvl="1"/>
            <a:r>
              <a:rPr lang="en-US" sz="2400" dirty="0" smtClean="0"/>
              <a:t>Description</a:t>
            </a:r>
          </a:p>
          <a:p>
            <a:pPr lvl="1"/>
            <a:r>
              <a:rPr lang="en-US" sz="2400" dirty="0" smtClean="0"/>
              <a:t>Source </a:t>
            </a:r>
          </a:p>
          <a:p>
            <a:pPr lvl="1"/>
            <a:r>
              <a:rPr lang="en-US" sz="2400" dirty="0" smtClean="0"/>
              <a:t>Escalation</a:t>
            </a:r>
          </a:p>
          <a:p>
            <a:pPr lvl="1"/>
            <a:r>
              <a:rPr lang="en-US" sz="2400" dirty="0" smtClean="0"/>
              <a:t>Status</a:t>
            </a:r>
          </a:p>
          <a:p>
            <a:pPr lvl="1"/>
            <a:r>
              <a:rPr lang="en-US" sz="2400" dirty="0" smtClean="0"/>
              <a:t>Responsibility</a:t>
            </a:r>
          </a:p>
          <a:p>
            <a:pPr lvl="1"/>
            <a:r>
              <a:rPr lang="en-US" sz="2400" dirty="0" smtClean="0"/>
              <a:t>Department</a:t>
            </a:r>
          </a:p>
          <a:p>
            <a:pPr lvl="1"/>
            <a:r>
              <a:rPr lang="en-US" sz="2400" dirty="0" smtClean="0"/>
              <a:t>Status</a:t>
            </a:r>
          </a:p>
          <a:p>
            <a:pPr lvl="1"/>
            <a:r>
              <a:rPr lang="en-US" sz="2400" dirty="0" smtClean="0"/>
              <a:t>Narrative</a:t>
            </a:r>
          </a:p>
          <a:p>
            <a:pPr>
              <a:buNone/>
            </a:pPr>
            <a:r>
              <a:rPr lang="en-US" sz="2400" dirty="0" smtClean="0"/>
              <a:t>	</a:t>
            </a:r>
          </a:p>
          <a:p>
            <a:pPr>
              <a:buNone/>
            </a:pPr>
            <a:endParaRPr lang="en-US" sz="20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dirty="0" smtClean="0"/>
              <a:t>	This section gives an overview of various types of computer hardware and networking components. For an IS auditor, what is important is understanding the capabilities of the various devices and how they affect business risk and support business objectives. </a:t>
            </a:r>
          </a:p>
          <a:p>
            <a:pPr>
              <a:buNone/>
            </a:pPr>
            <a:endParaRPr lang="en-US" sz="2000"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lnSpcReduction="10000"/>
          </a:bodyPr>
          <a:lstStyle/>
          <a:p>
            <a:pPr>
              <a:buNone/>
            </a:pPr>
            <a:r>
              <a:rPr lang="en-US" sz="2000" dirty="0" smtClean="0"/>
              <a:t>	Computer system hardware includes components that, while performing interdependent functions, can be classed as either processing components or input/output (I/O) components. </a:t>
            </a:r>
          </a:p>
          <a:p>
            <a:pPr>
              <a:buNone/>
            </a:pPr>
            <a:r>
              <a:rPr lang="en-US" sz="2000" b="1" dirty="0" smtClean="0"/>
              <a:t>Processing Components </a:t>
            </a:r>
          </a:p>
          <a:p>
            <a:r>
              <a:rPr lang="en-US" sz="2000" dirty="0" smtClean="0"/>
              <a:t>The principal hardware component of a computer is the central processing unit (CPU). This is made up of an arithmetic logic unit (ALU), a control unit and an internal memory. The control unit's circuits control or direct all system operations. The ALU handles mathematical and logical operations. The internal memory (within the CPU) processes transactions. </a:t>
            </a:r>
          </a:p>
          <a:p>
            <a:r>
              <a:rPr lang="en-US" sz="2000" dirty="0" smtClean="0"/>
              <a:t>In addition to the CPU, the computer requires random access memory (RAM), read-only memory (ROM) and, usually, permanent storage devices such as a hard disk. </a:t>
            </a:r>
          </a:p>
          <a:p>
            <a:pPr>
              <a:buNone/>
            </a:pPr>
            <a:r>
              <a:rPr lang="en-US" sz="2000" b="1" dirty="0" err="1" smtClean="0"/>
              <a:t>Input/Output</a:t>
            </a:r>
            <a:r>
              <a:rPr lang="en-US" sz="2000" b="1" dirty="0" smtClean="0"/>
              <a:t> Components </a:t>
            </a:r>
          </a:p>
          <a:p>
            <a:r>
              <a:rPr lang="en-US" sz="2000" dirty="0" smtClean="0"/>
              <a:t>I/O components are used to transfer information or instructions to the computer and to record or collect the output generated. A keyboard, for example, is an input-only device, but a touch screen can serve as both an input and output device. Printers are an example of an output-only device. </a:t>
            </a:r>
          </a:p>
          <a:p>
            <a:pPr>
              <a:buNone/>
            </a:pPr>
            <a:endParaRPr lang="en-US" sz="2000" dirty="0" smtClean="0"/>
          </a:p>
          <a:p>
            <a:pPr>
              <a:buNone/>
            </a:pPr>
            <a:endParaRPr lang="en-US" sz="20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lnSpcReduction="10000"/>
          </a:bodyPr>
          <a:lstStyle/>
          <a:p>
            <a:pPr>
              <a:buNone/>
            </a:pPr>
            <a:r>
              <a:rPr lang="en-US" sz="2000" dirty="0" smtClean="0"/>
              <a:t>	A distributed computing environment uses a variety of devices to deliver application services: </a:t>
            </a:r>
          </a:p>
          <a:p>
            <a:pPr lvl="1"/>
            <a:r>
              <a:rPr lang="en-US" sz="2000" b="1" dirty="0" smtClean="0"/>
              <a:t>Print servers </a:t>
            </a:r>
            <a:r>
              <a:rPr lang="en-US" sz="2000" dirty="0" smtClean="0"/>
              <a:t>– Allow an organization to consolidate printing resources rather than provide a number of printers </a:t>
            </a:r>
          </a:p>
          <a:p>
            <a:pPr lvl="1"/>
            <a:r>
              <a:rPr lang="en-US" sz="2000" b="1" dirty="0" smtClean="0"/>
              <a:t>Application (program) servers </a:t>
            </a:r>
            <a:r>
              <a:rPr lang="en-US" sz="2000" dirty="0" smtClean="0"/>
              <a:t>– Host the software that provides application access to client computers, as well as the application processing and communication with the application database. The consolidation of applications and licenses enhances application security and control. </a:t>
            </a:r>
          </a:p>
          <a:p>
            <a:pPr lvl="1"/>
            <a:r>
              <a:rPr lang="en-US" sz="2000" b="1" dirty="0" smtClean="0"/>
              <a:t>Web servers </a:t>
            </a:r>
            <a:r>
              <a:rPr lang="en-US" sz="2000" dirty="0" smtClean="0"/>
              <a:t>– Provide information and services to internal and external users through web pages and applications </a:t>
            </a:r>
          </a:p>
          <a:p>
            <a:pPr lvl="1"/>
            <a:r>
              <a:rPr lang="en-US" sz="2000" b="1" dirty="0" smtClean="0"/>
              <a:t>Proxy servers </a:t>
            </a:r>
            <a:r>
              <a:rPr lang="en-US" sz="2000" dirty="0" smtClean="0"/>
              <a:t>– Serve as an intermediate link between users and resources by accessing services on the user's behalf, offering (depending on the setup) greater speed and/or greater security </a:t>
            </a:r>
          </a:p>
          <a:p>
            <a:pPr lvl="1"/>
            <a:r>
              <a:rPr lang="en-US" sz="2000" b="1" dirty="0" smtClean="0"/>
              <a:t>Database servers </a:t>
            </a:r>
            <a:r>
              <a:rPr lang="en-US" sz="2000" dirty="0" smtClean="0"/>
              <a:t>– Provide a repository for raw data and work with application servers and web servers to provide the processing of the data </a:t>
            </a:r>
          </a:p>
          <a:p>
            <a:pPr>
              <a:buNone/>
            </a:pPr>
            <a:endParaRPr lang="en-US" sz="2000" dirty="0" smtClean="0"/>
          </a:p>
          <a:p>
            <a:pPr>
              <a:buNone/>
            </a:pPr>
            <a:endParaRPr lang="en-US" sz="20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dirty="0" smtClean="0"/>
              <a:t>A </a:t>
            </a:r>
            <a:r>
              <a:rPr lang="en-US" sz="2000" b="1" dirty="0" smtClean="0"/>
              <a:t>proxy server </a:t>
            </a:r>
            <a:r>
              <a:rPr lang="en-US" sz="2000" dirty="0" smtClean="0"/>
              <a:t>has a large variety of potential purposes, including:</a:t>
            </a:r>
          </a:p>
          <a:p>
            <a:pPr lvl="1"/>
            <a:r>
              <a:rPr lang="en-US" sz="2000" dirty="0" smtClean="0"/>
              <a:t>To keep machines behind it anonymous (mainly for security).</a:t>
            </a:r>
          </a:p>
          <a:p>
            <a:pPr lvl="1"/>
            <a:r>
              <a:rPr lang="en-US" sz="2000" dirty="0" smtClean="0"/>
              <a:t>To speed up access to resources (using caching). Web proxies are commonly used to cache web pages from a web server.</a:t>
            </a:r>
          </a:p>
          <a:p>
            <a:pPr lvl="1"/>
            <a:r>
              <a:rPr lang="en-US" sz="2000" dirty="0" smtClean="0"/>
              <a:t>To apply access policy to network services or content, e.g. to block undesired sites.</a:t>
            </a:r>
          </a:p>
          <a:p>
            <a:pPr lvl="1"/>
            <a:r>
              <a:rPr lang="en-US" sz="2000" dirty="0" smtClean="0"/>
              <a:t>To log / audit usage, i.e. to provide company employee Internet usage reporting.</a:t>
            </a:r>
          </a:p>
          <a:p>
            <a:pPr lvl="1"/>
            <a:r>
              <a:rPr lang="en-US" sz="2000" dirty="0" smtClean="0"/>
              <a:t>To scan transmitted content for malware before delivery.</a:t>
            </a:r>
          </a:p>
          <a:p>
            <a:pPr lvl="1"/>
            <a:r>
              <a:rPr lang="en-US" sz="2000" dirty="0" smtClean="0"/>
              <a:t>To scan outbound content, e.g., for data leak protection.</a:t>
            </a:r>
          </a:p>
          <a:p>
            <a:pPr>
              <a:buNone/>
            </a:pPr>
            <a:endParaRPr lang="en-US" sz="20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fontScale="92500" lnSpcReduction="10000"/>
          </a:bodyPr>
          <a:lstStyle/>
          <a:p>
            <a:pPr>
              <a:buNone/>
            </a:pPr>
            <a:r>
              <a:rPr lang="en-US" sz="2000" dirty="0" smtClean="0"/>
              <a:t>	</a:t>
            </a:r>
            <a:r>
              <a:rPr lang="en-US" sz="2600" b="1" dirty="0" smtClean="0"/>
              <a:t>Appliances </a:t>
            </a:r>
            <a:r>
              <a:rPr lang="en-US" sz="2600" dirty="0" smtClean="0"/>
              <a:t>– Specialized devices providing a single type of service more efficiently than would be possible for a multipurpose device. Examples include </a:t>
            </a:r>
          </a:p>
          <a:p>
            <a:pPr lvl="2"/>
            <a:r>
              <a:rPr lang="en-US" b="1" dirty="0" smtClean="0"/>
              <a:t>Firewalls</a:t>
            </a:r>
            <a:r>
              <a:rPr lang="en-US" dirty="0" smtClean="0"/>
              <a:t> – Positioned between network segments, these inspect the traffic and apply security policies. The effectiveness of the firewall depends on the quality of the security policies. </a:t>
            </a:r>
          </a:p>
          <a:p>
            <a:pPr lvl="2"/>
            <a:r>
              <a:rPr lang="en-US" b="1" dirty="0" smtClean="0"/>
              <a:t>Switches</a:t>
            </a:r>
            <a:r>
              <a:rPr lang="en-US" dirty="0" smtClean="0"/>
              <a:t> – Used to divide and interconnect network segments and help to reduce collision domains in Ethernet-based networks </a:t>
            </a:r>
          </a:p>
          <a:p>
            <a:pPr lvl="2"/>
            <a:r>
              <a:rPr lang="en-US" b="1" dirty="0" smtClean="0"/>
              <a:t>Routers</a:t>
            </a:r>
            <a:r>
              <a:rPr lang="en-US" dirty="0" smtClean="0"/>
              <a:t> – Used to link two or more physically separate network segments, which can still function as independent networks </a:t>
            </a:r>
          </a:p>
          <a:p>
            <a:pPr lvl="2"/>
            <a:r>
              <a:rPr lang="en-US" b="1" dirty="0" smtClean="0"/>
              <a:t>Load balancers</a:t>
            </a:r>
            <a:r>
              <a:rPr lang="en-US" dirty="0" smtClean="0"/>
              <a:t> – Distribute traffic across several different devices to increase the performance and availability of IT services </a:t>
            </a:r>
          </a:p>
          <a:p>
            <a:pPr>
              <a:buNone/>
            </a:pPr>
            <a:endParaRPr lang="en-US" sz="20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fontScale="92500"/>
          </a:bodyPr>
          <a:lstStyle/>
          <a:p>
            <a:pPr>
              <a:buNone/>
            </a:pPr>
            <a:r>
              <a:rPr lang="en-US" sz="3000" b="1" dirty="0" smtClean="0"/>
              <a:t>Learning Objectives:</a:t>
            </a:r>
          </a:p>
          <a:p>
            <a:r>
              <a:rPr lang="en-US" sz="2400" dirty="0" smtClean="0"/>
              <a:t>Evaluate service level management practices to ensure that the level of service from internal and external service providers is defined and managed. </a:t>
            </a:r>
          </a:p>
          <a:p>
            <a:r>
              <a:rPr lang="en-US" sz="2400" dirty="0" smtClean="0"/>
              <a:t>Evaluate operations management to ensure that IT support functions effectively meet business needs. </a:t>
            </a:r>
          </a:p>
          <a:p>
            <a:r>
              <a:rPr lang="en-US" sz="2400" dirty="0" smtClean="0"/>
              <a:t>Evaluate data administration practices to ensure the integrity and optimization of databases. </a:t>
            </a:r>
          </a:p>
          <a:p>
            <a:r>
              <a:rPr lang="en-US" sz="2400" dirty="0" smtClean="0"/>
              <a:t>Evaluate change, configuration and release management practices to ensure that changes made to the organization's production environment are adequately controlled and documented. </a:t>
            </a:r>
          </a:p>
          <a:p>
            <a:r>
              <a:rPr lang="en-US" sz="2400" dirty="0" smtClean="0"/>
              <a:t>Evaluate problem and incident management practices to ensure that incidents, problems or errors are recorded, analyzed and resolved in a timely manner.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lnSpcReduction="10000"/>
          </a:bodyPr>
          <a:lstStyle/>
          <a:p>
            <a:pPr>
              <a:buNone/>
            </a:pPr>
            <a:r>
              <a:rPr lang="en-US" sz="2000" dirty="0" smtClean="0"/>
              <a:t>	</a:t>
            </a:r>
            <a:r>
              <a:rPr lang="en-US" sz="2000" b="1" dirty="0" smtClean="0"/>
              <a:t>Instructions:</a:t>
            </a:r>
            <a:r>
              <a:rPr lang="en-US" sz="2000" dirty="0" smtClean="0"/>
              <a:t> Here are five network components and five descriptions. Match each component to its description. </a:t>
            </a:r>
          </a:p>
          <a:p>
            <a:pPr>
              <a:buNone/>
            </a:pPr>
            <a:r>
              <a:rPr lang="en-US" sz="2000" b="1" dirty="0" smtClean="0"/>
              <a:t>Component</a:t>
            </a:r>
            <a:r>
              <a:rPr lang="en-US" sz="2000" dirty="0" smtClean="0"/>
              <a:t> </a:t>
            </a:r>
          </a:p>
          <a:p>
            <a:pPr>
              <a:buNone/>
            </a:pPr>
            <a:r>
              <a:rPr lang="en-US" sz="2000" dirty="0" smtClean="0"/>
              <a:t>	Database server </a:t>
            </a:r>
            <a:br>
              <a:rPr lang="en-US" sz="2000" dirty="0" smtClean="0"/>
            </a:br>
            <a:r>
              <a:rPr lang="en-US" sz="2000" dirty="0" smtClean="0"/>
              <a:t>Firewall </a:t>
            </a:r>
            <a:br>
              <a:rPr lang="en-US" sz="2000" dirty="0" smtClean="0"/>
            </a:br>
            <a:r>
              <a:rPr lang="en-US" sz="2000" dirty="0" smtClean="0"/>
              <a:t>Load balancer </a:t>
            </a:r>
            <a:br>
              <a:rPr lang="en-US" sz="2000" dirty="0" smtClean="0"/>
            </a:br>
            <a:r>
              <a:rPr lang="en-US" sz="2000" dirty="0" smtClean="0"/>
              <a:t>Proxy server</a:t>
            </a:r>
            <a:br>
              <a:rPr lang="en-US" sz="2000" dirty="0" smtClean="0"/>
            </a:br>
            <a:r>
              <a:rPr lang="en-US" sz="2000" dirty="0" smtClean="0"/>
              <a:t>Router</a:t>
            </a:r>
          </a:p>
          <a:p>
            <a:pPr>
              <a:buNone/>
            </a:pPr>
            <a:r>
              <a:rPr lang="en-US" sz="2000" b="1" dirty="0" smtClean="0"/>
              <a:t>Description</a:t>
            </a:r>
            <a:r>
              <a:rPr lang="en-US" sz="2000" dirty="0" smtClean="0"/>
              <a:t> </a:t>
            </a:r>
          </a:p>
          <a:p>
            <a:pPr lvl="1"/>
            <a:r>
              <a:rPr lang="en-US" sz="2000" dirty="0" smtClean="0"/>
              <a:t>Provides link between user and resources, accessing services on user's behalf</a:t>
            </a:r>
          </a:p>
          <a:p>
            <a:pPr lvl="1"/>
            <a:r>
              <a:rPr lang="en-US" sz="2000" dirty="0" smtClean="0"/>
              <a:t>Provides repository for raw data</a:t>
            </a:r>
          </a:p>
          <a:p>
            <a:pPr lvl="1"/>
            <a:r>
              <a:rPr lang="en-US" sz="2000" dirty="0" smtClean="0"/>
              <a:t>Distributes traffic across devices to increase performance</a:t>
            </a:r>
          </a:p>
          <a:p>
            <a:pPr lvl="1"/>
            <a:r>
              <a:rPr lang="en-US" sz="2000" dirty="0" smtClean="0"/>
              <a:t>Applies security policies</a:t>
            </a:r>
          </a:p>
          <a:p>
            <a:pPr lvl="1"/>
            <a:r>
              <a:rPr lang="en-US" sz="2000" dirty="0" smtClean="0"/>
              <a:t>Links two or more physically separate network but allows them to function independently</a:t>
            </a:r>
          </a:p>
          <a:p>
            <a:pPr>
              <a:buNone/>
            </a:pPr>
            <a:endParaRPr lang="en-US" sz="2000"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Answer:</a:t>
            </a:r>
          </a:p>
          <a:p>
            <a:r>
              <a:rPr lang="en-US" sz="2000" b="1" dirty="0" smtClean="0"/>
              <a:t>Database server</a:t>
            </a:r>
            <a:r>
              <a:rPr lang="en-US" sz="2000" dirty="0" smtClean="0"/>
              <a:t/>
            </a:r>
            <a:br>
              <a:rPr lang="en-US" sz="2000" dirty="0" smtClean="0"/>
            </a:br>
            <a:r>
              <a:rPr lang="en-US" sz="2000" dirty="0" smtClean="0"/>
              <a:t>Provides repository for raw data</a:t>
            </a:r>
          </a:p>
          <a:p>
            <a:r>
              <a:rPr lang="en-US" sz="2000" b="1" dirty="0" smtClean="0"/>
              <a:t>Firewall</a:t>
            </a:r>
            <a:r>
              <a:rPr lang="en-US" sz="2000" dirty="0" smtClean="0"/>
              <a:t/>
            </a:r>
            <a:br>
              <a:rPr lang="en-US" sz="2000" dirty="0" smtClean="0"/>
            </a:br>
            <a:r>
              <a:rPr lang="en-US" sz="2000" dirty="0" smtClean="0"/>
              <a:t>Applies security policies</a:t>
            </a:r>
          </a:p>
          <a:p>
            <a:r>
              <a:rPr lang="en-US" sz="2000" b="1" dirty="0" smtClean="0"/>
              <a:t>Load balancer</a:t>
            </a:r>
            <a:r>
              <a:rPr lang="en-US" sz="2000" dirty="0" smtClean="0"/>
              <a:t/>
            </a:r>
            <a:br>
              <a:rPr lang="en-US" sz="2000" dirty="0" smtClean="0"/>
            </a:br>
            <a:r>
              <a:rPr lang="en-US" sz="2000" dirty="0" smtClean="0"/>
              <a:t>Distributes traffic across devices to increase performance</a:t>
            </a:r>
          </a:p>
          <a:p>
            <a:r>
              <a:rPr lang="en-US" sz="2000" b="1" dirty="0" smtClean="0"/>
              <a:t>Proxy server</a:t>
            </a:r>
            <a:r>
              <a:rPr lang="en-US" sz="2000" dirty="0" smtClean="0"/>
              <a:t/>
            </a:r>
            <a:br>
              <a:rPr lang="en-US" sz="2000" dirty="0" smtClean="0"/>
            </a:br>
            <a:r>
              <a:rPr lang="en-US" sz="2000" dirty="0" smtClean="0"/>
              <a:t>Provides link between user and resources, accessing services on user's behalf</a:t>
            </a:r>
          </a:p>
          <a:p>
            <a:r>
              <a:rPr lang="en-US" sz="2000" b="1" dirty="0" smtClean="0"/>
              <a:t>Router</a:t>
            </a:r>
            <a:r>
              <a:rPr lang="en-US" sz="2000" dirty="0" smtClean="0"/>
              <a:t/>
            </a:r>
            <a:br>
              <a:rPr lang="en-US" sz="2000" dirty="0" smtClean="0"/>
            </a:br>
            <a:r>
              <a:rPr lang="en-US" sz="2000" dirty="0" smtClean="0"/>
              <a:t>Links two or more physically separate network but allows them to function independently</a:t>
            </a:r>
          </a:p>
          <a:p>
            <a:pPr>
              <a:buNone/>
            </a:pPr>
            <a:endParaRPr lang="en-US" sz="2000"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Database Management Systems</a:t>
            </a:r>
          </a:p>
          <a:p>
            <a:r>
              <a:rPr lang="en-US" sz="2000" dirty="0" smtClean="0"/>
              <a:t>A DBMS enables an organization to organize, control and use the data needed by application programs. The principal functions of a DBMS include reducing data redundancy, improving access time and providing basic security for sensitive data. </a:t>
            </a:r>
          </a:p>
          <a:p>
            <a:r>
              <a:rPr lang="en-US" sz="2000" dirty="0" smtClean="0"/>
              <a:t>A DBMS data dictionary identifies the fields, their characteristics and their use. These dictionaries may be active or passive. A passive dictionary is only a repository of information that can be viewed or printed. An active data dictionary includes entries for all data elements and facilitates application processing – for example, by providing validation characteristics or print formats. </a:t>
            </a:r>
          </a:p>
          <a:p>
            <a:pPr>
              <a:buNone/>
            </a:pPr>
            <a:endParaRPr lang="en-US" sz="2000"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dirty="0" smtClean="0"/>
              <a:t>A DBMS offers an organization a number of advantages: </a:t>
            </a:r>
          </a:p>
          <a:p>
            <a:pPr lvl="1"/>
            <a:r>
              <a:rPr lang="en-US" sz="2000" dirty="0" smtClean="0"/>
              <a:t>Allowing data to exist independent of the applications that use them </a:t>
            </a:r>
          </a:p>
          <a:p>
            <a:pPr lvl="1"/>
            <a:r>
              <a:rPr lang="en-US" sz="2000" dirty="0" smtClean="0"/>
              <a:t>Simplifying support for changing data requirements </a:t>
            </a:r>
          </a:p>
          <a:p>
            <a:pPr lvl="1"/>
            <a:r>
              <a:rPr lang="en-US" sz="2000" dirty="0" smtClean="0"/>
              <a:t>Improving efficiency of transaction processing </a:t>
            </a:r>
          </a:p>
          <a:p>
            <a:pPr lvl="1"/>
            <a:r>
              <a:rPr lang="en-US" sz="2000" dirty="0" smtClean="0"/>
              <a:t>Reducing data redundancy </a:t>
            </a:r>
          </a:p>
          <a:p>
            <a:pPr lvl="1"/>
            <a:r>
              <a:rPr lang="en-US" sz="2000" dirty="0" smtClean="0"/>
              <a:t>Maximizing data consistency </a:t>
            </a:r>
          </a:p>
          <a:p>
            <a:pPr lvl="1"/>
            <a:r>
              <a:rPr lang="en-US" sz="2000" dirty="0" smtClean="0"/>
              <a:t>Minimizing maintenance cost through data sharing </a:t>
            </a:r>
          </a:p>
          <a:p>
            <a:pPr lvl="1"/>
            <a:r>
              <a:rPr lang="en-US" sz="2000" dirty="0" smtClean="0"/>
              <a:t>Enabling enforcement of data/programming standards </a:t>
            </a:r>
          </a:p>
          <a:p>
            <a:pPr lvl="1"/>
            <a:r>
              <a:rPr lang="en-US" sz="2000" dirty="0" smtClean="0"/>
              <a:t>Enforcing data security </a:t>
            </a:r>
          </a:p>
          <a:p>
            <a:pPr lvl="1"/>
            <a:r>
              <a:rPr lang="en-US" sz="2000" dirty="0" smtClean="0"/>
              <a:t>Enabling integrity checks on stored data </a:t>
            </a:r>
          </a:p>
          <a:p>
            <a:pPr lvl="1"/>
            <a:r>
              <a:rPr lang="en-US" sz="2000" dirty="0" smtClean="0"/>
              <a:t>Facilitating of users' </a:t>
            </a:r>
            <a:r>
              <a:rPr lang="en-US" sz="2000" i="1" dirty="0" smtClean="0"/>
              <a:t>ad hoc </a:t>
            </a:r>
            <a:r>
              <a:rPr lang="en-US" sz="2000" dirty="0" smtClean="0"/>
              <a:t>access to data, especially through designed query language and application generators </a:t>
            </a:r>
          </a:p>
          <a:p>
            <a:pPr lvl="1">
              <a:buNone/>
            </a:pPr>
            <a:endParaRPr lang="en-US" sz="2000"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fontScale="85000" lnSpcReduction="20000"/>
          </a:bodyPr>
          <a:lstStyle/>
          <a:p>
            <a:pPr>
              <a:buNone/>
            </a:pPr>
            <a:r>
              <a:rPr lang="en-US" b="1" dirty="0" smtClean="0"/>
              <a:t>	Instructions:</a:t>
            </a:r>
            <a:r>
              <a:rPr lang="en-US" dirty="0" smtClean="0"/>
              <a:t> Here are five terms and five descriptions. Match each term to its corresponding description. </a:t>
            </a:r>
          </a:p>
          <a:p>
            <a:pPr>
              <a:buNone/>
            </a:pPr>
            <a:r>
              <a:rPr lang="en-US" b="1" dirty="0" smtClean="0"/>
              <a:t>Term</a:t>
            </a:r>
            <a:r>
              <a:rPr lang="en-US" dirty="0" smtClean="0"/>
              <a:t> </a:t>
            </a:r>
          </a:p>
          <a:p>
            <a:pPr>
              <a:buNone/>
            </a:pPr>
            <a:r>
              <a:rPr lang="en-US" dirty="0" smtClean="0"/>
              <a:t>	Data definition language (DDL)</a:t>
            </a:r>
            <a:br>
              <a:rPr lang="en-US" dirty="0" smtClean="0"/>
            </a:br>
            <a:r>
              <a:rPr lang="en-US" dirty="0" smtClean="0"/>
              <a:t>Data dictionary</a:t>
            </a:r>
            <a:br>
              <a:rPr lang="en-US" dirty="0" smtClean="0"/>
            </a:br>
            <a:r>
              <a:rPr lang="en-US" dirty="0" smtClean="0"/>
              <a:t>Field</a:t>
            </a:r>
            <a:br>
              <a:rPr lang="en-US" dirty="0" smtClean="0"/>
            </a:br>
            <a:r>
              <a:rPr lang="en-US" dirty="0" smtClean="0"/>
              <a:t>Metadata</a:t>
            </a:r>
            <a:br>
              <a:rPr lang="en-US" dirty="0" smtClean="0"/>
            </a:br>
            <a:r>
              <a:rPr lang="en-US" dirty="0" smtClean="0"/>
              <a:t>Normalization</a:t>
            </a:r>
          </a:p>
          <a:p>
            <a:pPr>
              <a:buNone/>
            </a:pPr>
            <a:r>
              <a:rPr lang="en-US" b="1" dirty="0" smtClean="0"/>
              <a:t>Description</a:t>
            </a:r>
            <a:r>
              <a:rPr lang="en-US" dirty="0" smtClean="0"/>
              <a:t> </a:t>
            </a:r>
          </a:p>
          <a:p>
            <a:pPr lvl="1"/>
            <a:r>
              <a:rPr lang="en-US" dirty="0" smtClean="0"/>
              <a:t>Creates a representation of the schema</a:t>
            </a:r>
          </a:p>
          <a:p>
            <a:pPr lvl="1"/>
            <a:r>
              <a:rPr lang="en-US" dirty="0" smtClean="0"/>
              <a:t>Reduces data redundancy</a:t>
            </a:r>
          </a:p>
          <a:p>
            <a:pPr lvl="1"/>
            <a:r>
              <a:rPr lang="en-US" dirty="0" smtClean="0"/>
              <a:t>Basic data element</a:t>
            </a:r>
          </a:p>
          <a:p>
            <a:pPr lvl="1"/>
            <a:r>
              <a:rPr lang="en-US" dirty="0" smtClean="0"/>
              <a:t>The data elements required to define a database </a:t>
            </a:r>
          </a:p>
          <a:p>
            <a:pPr lvl="1"/>
            <a:r>
              <a:rPr lang="en-US" dirty="0" smtClean="0"/>
              <a:t>Description of all the items stored in the database </a:t>
            </a:r>
          </a:p>
          <a:p>
            <a:pPr lvl="1">
              <a:buNone/>
            </a:pPr>
            <a:endParaRPr lang="en-US" sz="2000"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lnSpcReduction="10000"/>
          </a:bodyPr>
          <a:lstStyle/>
          <a:p>
            <a:pPr>
              <a:buNone/>
            </a:pPr>
            <a:r>
              <a:rPr lang="en-US" b="1" dirty="0" smtClean="0"/>
              <a:t>	</a:t>
            </a:r>
            <a:r>
              <a:rPr lang="en-US" sz="2000" b="1" dirty="0" smtClean="0"/>
              <a:t>Answers:</a:t>
            </a:r>
          </a:p>
          <a:p>
            <a:r>
              <a:rPr lang="en-US" sz="2000" b="1" dirty="0" smtClean="0"/>
              <a:t>Data definition language (DDL)</a:t>
            </a:r>
            <a:r>
              <a:rPr lang="en-US" sz="2000" dirty="0" smtClean="0"/>
              <a:t/>
            </a:r>
            <a:br>
              <a:rPr lang="en-US" sz="2000" dirty="0" smtClean="0"/>
            </a:br>
            <a:r>
              <a:rPr lang="en-US" sz="2000" dirty="0" smtClean="0"/>
              <a:t>Creates a representation of the schema</a:t>
            </a:r>
          </a:p>
          <a:p>
            <a:r>
              <a:rPr lang="en-US" sz="2000" b="1" dirty="0" smtClean="0"/>
              <a:t>Data dictionary</a:t>
            </a:r>
            <a:r>
              <a:rPr lang="en-US" sz="2000" dirty="0" smtClean="0"/>
              <a:t/>
            </a:r>
            <a:br>
              <a:rPr lang="en-US" sz="2000" dirty="0" smtClean="0"/>
            </a:br>
            <a:r>
              <a:rPr lang="en-US" sz="2000" dirty="0" smtClean="0"/>
              <a:t>A listing of all data stored in the database that describes for each data element the name, data type (numeric, alphanumeric, etc.), length, whether it is required or not, a description, etc</a:t>
            </a:r>
            <a:r>
              <a:rPr lang="en-US" sz="2000" dirty="0" smtClean="0"/>
              <a:t>.</a:t>
            </a:r>
            <a:endParaRPr lang="en-US" sz="2000" dirty="0" smtClean="0"/>
          </a:p>
          <a:p>
            <a:r>
              <a:rPr lang="en-US" sz="2000" b="1" dirty="0" smtClean="0"/>
              <a:t>Field</a:t>
            </a:r>
            <a:r>
              <a:rPr lang="en-US" sz="2000" dirty="0" smtClean="0"/>
              <a:t/>
            </a:r>
            <a:br>
              <a:rPr lang="en-US" sz="2000" dirty="0" smtClean="0"/>
            </a:br>
            <a:r>
              <a:rPr lang="en-US" sz="2000" dirty="0" smtClean="0"/>
              <a:t>Basic data element</a:t>
            </a:r>
          </a:p>
          <a:p>
            <a:r>
              <a:rPr lang="en-US" sz="2000" b="1" dirty="0" smtClean="0"/>
              <a:t>Metadata</a:t>
            </a:r>
            <a:r>
              <a:rPr lang="en-US" sz="2000" dirty="0" smtClean="0"/>
              <a:t/>
            </a:r>
            <a:br>
              <a:rPr lang="en-US" sz="2000" dirty="0" smtClean="0"/>
            </a:br>
            <a:r>
              <a:rPr lang="en-US" sz="2000" dirty="0" smtClean="0"/>
              <a:t>Data about data stored in a system that provides additional relevant information about this data.  For example, a customer entry should include metadata about when the customer was created, who created the new customer, changes to the customer master record, </a:t>
            </a:r>
            <a:r>
              <a:rPr lang="en-US" sz="2000" smtClean="0"/>
              <a:t>etc</a:t>
            </a:r>
            <a:r>
              <a:rPr lang="en-US" sz="2000" smtClean="0"/>
              <a:t>.</a:t>
            </a:r>
            <a:endParaRPr lang="en-US" sz="2000" dirty="0" smtClean="0"/>
          </a:p>
          <a:p>
            <a:r>
              <a:rPr lang="en-US" sz="2000" b="1" dirty="0" smtClean="0"/>
              <a:t>Normalization</a:t>
            </a:r>
            <a:r>
              <a:rPr lang="en-US" sz="2000" dirty="0" smtClean="0"/>
              <a:t/>
            </a:r>
            <a:br>
              <a:rPr lang="en-US" sz="2000" dirty="0" smtClean="0"/>
            </a:br>
            <a:r>
              <a:rPr lang="en-US" sz="2000" dirty="0" smtClean="0"/>
              <a:t>Reduces data redundancy</a:t>
            </a:r>
          </a:p>
          <a:p>
            <a:pPr>
              <a:buNone/>
            </a:pPr>
            <a:endParaRPr lang="en-US" sz="2000"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	Database Controls</a:t>
            </a:r>
          </a:p>
          <a:p>
            <a:pPr>
              <a:buNone/>
            </a:pPr>
            <a:r>
              <a:rPr lang="en-US" sz="2000" dirty="0" smtClean="0"/>
              <a:t>	Most DBMSs have internal security features that interact with the OS access control functions. These security features are often combined to cover security concerns associated with maintaining database integrity and availability. </a:t>
            </a:r>
          </a:p>
          <a:p>
            <a:pPr>
              <a:buNone/>
            </a:pPr>
            <a:r>
              <a:rPr lang="en-US" sz="2000" dirty="0" smtClean="0"/>
              <a:t>	Among the controls may be: </a:t>
            </a:r>
          </a:p>
          <a:p>
            <a:pPr lvl="1"/>
            <a:r>
              <a:rPr lang="en-US" sz="2000" dirty="0" smtClean="0"/>
              <a:t>Establishing and enforcing definition standards </a:t>
            </a:r>
          </a:p>
          <a:p>
            <a:pPr lvl="1"/>
            <a:r>
              <a:rPr lang="en-US" sz="2000" dirty="0" smtClean="0"/>
              <a:t>Establishing and implementing data backup and recovery procedures to ensure database availability </a:t>
            </a:r>
          </a:p>
          <a:p>
            <a:pPr lvl="1"/>
            <a:r>
              <a:rPr lang="en-US" sz="2000" dirty="0" smtClean="0"/>
              <a:t>Establishing necessary levels of access controls for data items, tables and files to prevent inadvertent or unauthorized access </a:t>
            </a:r>
          </a:p>
          <a:p>
            <a:pPr lvl="1"/>
            <a:r>
              <a:rPr lang="en-US" sz="2000" dirty="0" smtClean="0"/>
              <a:t>Establishing controls to ensure only authorized personnel can update the database </a:t>
            </a:r>
          </a:p>
          <a:p>
            <a:pPr>
              <a:buNone/>
            </a:pPr>
            <a:endParaRPr lang="en-US" sz="2000"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	Database Controls</a:t>
            </a:r>
          </a:p>
          <a:p>
            <a:pPr>
              <a:buNone/>
            </a:pPr>
            <a:r>
              <a:rPr lang="en-US" sz="2000" dirty="0" smtClean="0"/>
              <a:t>	A DBMS can control user access at these levels: </a:t>
            </a:r>
          </a:p>
          <a:p>
            <a:pPr lvl="1"/>
            <a:r>
              <a:rPr lang="en-US" sz="2000" dirty="0" smtClean="0"/>
              <a:t>User and the database </a:t>
            </a:r>
          </a:p>
          <a:p>
            <a:pPr lvl="1"/>
            <a:r>
              <a:rPr lang="en-US" sz="2000" dirty="0" smtClean="0"/>
              <a:t>Program and the database </a:t>
            </a:r>
          </a:p>
          <a:p>
            <a:pPr lvl="1"/>
            <a:r>
              <a:rPr lang="en-US" sz="2000" dirty="0" smtClean="0"/>
              <a:t>Transaction and the database </a:t>
            </a:r>
          </a:p>
          <a:p>
            <a:pPr lvl="1"/>
            <a:r>
              <a:rPr lang="en-US" sz="2000" dirty="0" smtClean="0"/>
              <a:t>Program and data field </a:t>
            </a:r>
          </a:p>
          <a:p>
            <a:pPr lvl="1"/>
            <a:r>
              <a:rPr lang="en-US" sz="2000" dirty="0" smtClean="0"/>
              <a:t>User and transaction </a:t>
            </a:r>
          </a:p>
          <a:p>
            <a:pPr lvl="1"/>
            <a:r>
              <a:rPr lang="en-US" sz="2000" dirty="0" smtClean="0"/>
              <a:t>User and data field </a:t>
            </a:r>
          </a:p>
          <a:p>
            <a:pPr>
              <a:buNone/>
            </a:pPr>
            <a:endParaRPr lang="en-US" sz="2000"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lnSpcReduction="10000"/>
          </a:bodyPr>
          <a:lstStyle/>
          <a:p>
            <a:pPr>
              <a:buNone/>
            </a:pPr>
            <a:r>
              <a:rPr lang="en-US" sz="2000" b="1" dirty="0" smtClean="0"/>
              <a:t>Real-World Example</a:t>
            </a:r>
          </a:p>
          <a:p>
            <a:pPr>
              <a:buNone/>
            </a:pPr>
            <a:r>
              <a:rPr lang="en-US" sz="2000" dirty="0" smtClean="0"/>
              <a:t>	Government regulations require that a major utility submit certain complex statistical information. To comply with the mandate, the organization used a database that had been created by a member of the finance department who had a great deal of business experience, but no formal IS training or experience with risk management. </a:t>
            </a:r>
          </a:p>
          <a:p>
            <a:pPr>
              <a:buNone/>
            </a:pPr>
            <a:r>
              <a:rPr lang="en-US" sz="2000" dirty="0" smtClean="0"/>
              <a:t>	This large database embedded highly technical algorithms for calculating management information and had been in use for many years. The system used an old version of the database software which was no longer supported by the software vendor. No formal normalization had been carried out, although there was no evidence of data redundancy. Finally, there were no security or resilience controls in place. </a:t>
            </a:r>
          </a:p>
          <a:p>
            <a:pPr>
              <a:buNone/>
            </a:pPr>
            <a:r>
              <a:rPr lang="en-US" sz="2000" dirty="0" smtClean="0"/>
              <a:t>	The database creator was about to retire and was the only person in the organization who had knowledge of the database and how to interpret the information analyses. The finance department management did not have an understanding of how the required data were collected and collated. </a:t>
            </a:r>
          </a:p>
          <a:p>
            <a:pPr>
              <a:buNone/>
            </a:pPr>
            <a:r>
              <a:rPr lang="en-US" sz="2000" b="1" dirty="0" smtClean="0"/>
              <a:t>Think About It: </a:t>
            </a:r>
            <a:r>
              <a:rPr lang="en-US" sz="2000" dirty="0" smtClean="0"/>
              <a:t>What would you, as an IS auditor, recommend to management?</a:t>
            </a:r>
          </a:p>
          <a:p>
            <a:pPr>
              <a:buNone/>
            </a:pPr>
            <a:endParaRPr lang="en-US" sz="2000"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Real-World Example: Answer</a:t>
            </a:r>
          </a:p>
          <a:p>
            <a:pPr>
              <a:buNone/>
            </a:pPr>
            <a:r>
              <a:rPr lang="en-US" sz="2000" dirty="0" smtClean="0"/>
              <a:t>	The database was critical to the very existence of the business because incomplete, inaccurate or late submission of the data to the governing body would result in legal action resulting in heavy fines and, possibly, the forced closure of the business.</a:t>
            </a:r>
          </a:p>
          <a:p>
            <a:pPr>
              <a:buNone/>
            </a:pPr>
            <a:r>
              <a:rPr lang="en-US" sz="2000" dirty="0" smtClean="0"/>
              <a:t>	In this case, the IS auditor recommended: </a:t>
            </a:r>
          </a:p>
          <a:p>
            <a:pPr lvl="1"/>
            <a:r>
              <a:rPr lang="en-US" sz="2000" dirty="0" smtClean="0"/>
              <a:t>Create a new database using current software. </a:t>
            </a:r>
          </a:p>
          <a:p>
            <a:pPr lvl="1"/>
            <a:r>
              <a:rPr lang="en-US" sz="2000" dirty="0" smtClean="0"/>
              <a:t>Place the database on a network server, subject to network access controls and routine backups. </a:t>
            </a:r>
          </a:p>
          <a:p>
            <a:pPr lvl="1"/>
            <a:r>
              <a:rPr lang="en-US" sz="2000" dirty="0" smtClean="0"/>
              <a:t>Retain the staff member as a consultant to advise on the design and implementation of the new database.</a:t>
            </a:r>
          </a:p>
          <a:p>
            <a:pPr>
              <a:buNone/>
            </a:pPr>
            <a:endParaRPr lang="en-US" sz="20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400" dirty="0" smtClean="0"/>
              <a:t>	The overall responsibility for all operations within the IS department resides with IS management. The IS auditor is not expected to be a technical expert on computer operations. Rather, </a:t>
            </a:r>
            <a:r>
              <a:rPr lang="en-US" sz="2400" b="1" dirty="0" smtClean="0"/>
              <a:t>the auditor should understand the importance of management controls over operations in support of business functions. </a:t>
            </a:r>
          </a:p>
          <a:p>
            <a:pPr>
              <a:buNone/>
            </a:pPr>
            <a:endParaRPr lang="en-US" sz="2400"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dirty="0" smtClean="0"/>
              <a:t>	IS auditors need an overall understanding of the purpose and function of Operating System (OS) software, database management systems, and utility programs. Although in-depth knowledge of specific software is not necessary, the business purposes and control requirements of each are critical elements in an audit. </a:t>
            </a:r>
          </a:p>
          <a:p>
            <a:pPr>
              <a:buNone/>
            </a:pPr>
            <a:endParaRPr lang="en-US" sz="2000"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dirty="0" smtClean="0"/>
              <a:t>	An OS manages the sharing and use of the computer resources such as processors, real memory (e.g., RAM), auxiliary memory (e.g., disk storage) and I/O devices. An OS contains programs that interact between the user, the processor and applications software. </a:t>
            </a:r>
          </a:p>
          <a:p>
            <a:pPr>
              <a:buNone/>
            </a:pPr>
            <a:r>
              <a:rPr lang="en-US" sz="2000" dirty="0" smtClean="0"/>
              <a:t>	The functions an OS performs include: </a:t>
            </a:r>
          </a:p>
          <a:p>
            <a:pPr lvl="1"/>
            <a:r>
              <a:rPr lang="en-US" sz="2000" dirty="0" smtClean="0"/>
              <a:t>Defining user interfaces </a:t>
            </a:r>
          </a:p>
          <a:p>
            <a:pPr lvl="1"/>
            <a:r>
              <a:rPr lang="en-US" sz="2000" dirty="0" smtClean="0"/>
              <a:t>Permitting users to share hardware and data </a:t>
            </a:r>
          </a:p>
          <a:p>
            <a:pPr lvl="1"/>
            <a:r>
              <a:rPr lang="en-US" sz="2000" dirty="0" smtClean="0"/>
              <a:t>Scheduling resources among users </a:t>
            </a:r>
          </a:p>
          <a:p>
            <a:pPr lvl="1"/>
            <a:r>
              <a:rPr lang="en-US" sz="2000" dirty="0" smtClean="0"/>
              <a:t>Informing users of any errors that occur with the processor, I/O or programs </a:t>
            </a:r>
          </a:p>
          <a:p>
            <a:pPr lvl="1"/>
            <a:r>
              <a:rPr lang="en-US" sz="2000" dirty="0" smtClean="0"/>
              <a:t>Enabling recovery from system errors </a:t>
            </a:r>
          </a:p>
          <a:p>
            <a:pPr lvl="1"/>
            <a:r>
              <a:rPr lang="en-US" sz="2000" dirty="0" smtClean="0"/>
              <a:t>Communicating between the OS and application to allocate memory to processors, and make the memory available when the process is completed </a:t>
            </a:r>
          </a:p>
          <a:p>
            <a:pPr lvl="1"/>
            <a:r>
              <a:rPr lang="en-US" sz="2000" dirty="0" smtClean="0"/>
              <a:t>Allowing system file management </a:t>
            </a:r>
          </a:p>
          <a:p>
            <a:pPr>
              <a:buNone/>
            </a:pPr>
            <a:endParaRPr lang="en-US" sz="2000" dirty="0" smtClean="0"/>
          </a:p>
          <a:p>
            <a:pPr>
              <a:buNone/>
            </a:pPr>
            <a:endParaRPr lang="en-US" sz="2000"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dirty="0" smtClean="0"/>
              <a:t>	The OS settings enable activity logging, which allows analysis of system functions. Among the areas that can be analyzed based on the activity log are: </a:t>
            </a:r>
          </a:p>
          <a:p>
            <a:pPr lvl="1"/>
            <a:r>
              <a:rPr lang="en-US" sz="2000" dirty="0" smtClean="0"/>
              <a:t>Data file versions used for production processing </a:t>
            </a:r>
          </a:p>
          <a:p>
            <a:pPr lvl="1"/>
            <a:r>
              <a:rPr lang="en-US" sz="2000" dirty="0" smtClean="0"/>
              <a:t>Program access to sensitive data </a:t>
            </a:r>
          </a:p>
          <a:p>
            <a:pPr lvl="1"/>
            <a:r>
              <a:rPr lang="en-US" sz="2000" dirty="0" smtClean="0"/>
              <a:t>Programs scheduled and run </a:t>
            </a:r>
          </a:p>
          <a:p>
            <a:pPr lvl="1"/>
            <a:r>
              <a:rPr lang="en-US" sz="2000" dirty="0" smtClean="0"/>
              <a:t>Utilities or service aids usage </a:t>
            </a:r>
          </a:p>
          <a:p>
            <a:pPr lvl="1"/>
            <a:r>
              <a:rPr lang="en-US" sz="2000" dirty="0" smtClean="0"/>
              <a:t>OS operation to ensure OS integrity has not been compromised by improper changes to system parameters and libraries </a:t>
            </a:r>
          </a:p>
          <a:p>
            <a:pPr lvl="1"/>
            <a:r>
              <a:rPr lang="en-US" sz="2000" dirty="0" smtClean="0"/>
              <a:t>If an OS is improperly implemented or monitored, the result can be unauthorized access, inaccurate system usage logs, undetected errors and corrupted data.</a:t>
            </a:r>
          </a:p>
          <a:p>
            <a:pPr>
              <a:buNone/>
            </a:pPr>
            <a:endParaRPr lang="en-US" sz="2000"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Tape and Disk Management Systems</a:t>
            </a:r>
          </a:p>
          <a:p>
            <a:pPr>
              <a:buNone/>
            </a:pPr>
            <a:r>
              <a:rPr lang="en-US" sz="2000" dirty="0" smtClean="0"/>
              <a:t>	To provide controls for removable resources such as tapes and disks, organizations can use an automated tape management system (TMS) or disk management system (DMS). This specialized system software tracks and lists tape or disk resources, and includes: </a:t>
            </a:r>
          </a:p>
          <a:p>
            <a:pPr lvl="1"/>
            <a:r>
              <a:rPr lang="en-US" sz="2000" dirty="0" smtClean="0"/>
              <a:t>Data set name </a:t>
            </a:r>
          </a:p>
          <a:p>
            <a:pPr lvl="1"/>
            <a:r>
              <a:rPr lang="en-US" sz="2000" dirty="0" smtClean="0"/>
              <a:t>Specific tape reel or disk drive location </a:t>
            </a:r>
          </a:p>
          <a:p>
            <a:pPr lvl="1"/>
            <a:r>
              <a:rPr lang="en-US" sz="2000" dirty="0" smtClean="0"/>
              <a:t>Creation date </a:t>
            </a:r>
          </a:p>
          <a:p>
            <a:pPr lvl="1"/>
            <a:r>
              <a:rPr lang="en-US" sz="2000" dirty="0" smtClean="0"/>
              <a:t>Effective date </a:t>
            </a:r>
          </a:p>
          <a:p>
            <a:pPr lvl="1"/>
            <a:r>
              <a:rPr lang="en-US" sz="2000" dirty="0" smtClean="0"/>
              <a:t>Retention period </a:t>
            </a:r>
          </a:p>
          <a:p>
            <a:pPr lvl="1"/>
            <a:r>
              <a:rPr lang="en-US" sz="2000" dirty="0" smtClean="0"/>
              <a:t>Expiration date </a:t>
            </a:r>
          </a:p>
          <a:p>
            <a:pPr lvl="1"/>
            <a:r>
              <a:rPr lang="en-US" sz="2000" dirty="0" smtClean="0"/>
              <a:t>Contents information </a:t>
            </a:r>
          </a:p>
          <a:p>
            <a:pPr>
              <a:buNone/>
            </a:pPr>
            <a:endParaRPr lang="en-US" sz="2000"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	Utility Programs</a:t>
            </a:r>
          </a:p>
          <a:p>
            <a:pPr>
              <a:buNone/>
            </a:pPr>
            <a:r>
              <a:rPr lang="en-US" sz="2000" dirty="0" smtClean="0"/>
              <a:t>	Utility programs – the system software used to perform maintenance and routines required during normal processing operations – can be categorized into five functional areas, based on how they are used: </a:t>
            </a:r>
          </a:p>
          <a:p>
            <a:pPr lvl="1"/>
            <a:r>
              <a:rPr lang="en-US" sz="2000" dirty="0" smtClean="0"/>
              <a:t>Understanding application systems </a:t>
            </a:r>
          </a:p>
          <a:p>
            <a:pPr lvl="1"/>
            <a:r>
              <a:rPr lang="en-US" sz="2000" dirty="0" smtClean="0"/>
              <a:t>Assessing or testing data quality </a:t>
            </a:r>
          </a:p>
          <a:p>
            <a:pPr lvl="1"/>
            <a:r>
              <a:rPr lang="en-US" sz="2000" dirty="0" smtClean="0"/>
              <a:t>Testing a program's ability to function correctly and maintain data integrity </a:t>
            </a:r>
          </a:p>
          <a:p>
            <a:pPr lvl="1"/>
            <a:r>
              <a:rPr lang="en-US" sz="2000" dirty="0" smtClean="0"/>
              <a:t>Assisting in faster program development </a:t>
            </a:r>
          </a:p>
          <a:p>
            <a:pPr lvl="1"/>
            <a:r>
              <a:rPr lang="en-US" sz="2000" dirty="0" smtClean="0"/>
              <a:t>Improving operational efficiency </a:t>
            </a:r>
          </a:p>
          <a:p>
            <a:pPr>
              <a:buNone/>
            </a:pPr>
            <a:endParaRPr lang="en-US" sz="2000"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Utility Programs, cont.</a:t>
            </a:r>
          </a:p>
          <a:p>
            <a:pPr>
              <a:buNone/>
            </a:pPr>
            <a:r>
              <a:rPr lang="en-US" sz="2000" dirty="0" smtClean="0"/>
              <a:t>Server and PC operating systems are often equipped with specific utilities to: </a:t>
            </a:r>
          </a:p>
          <a:p>
            <a:pPr lvl="1"/>
            <a:r>
              <a:rPr lang="en-US" sz="2000" dirty="0" smtClean="0"/>
              <a:t>Handle verification, cleaning and defragmenting of hard disk and removable memory units </a:t>
            </a:r>
          </a:p>
          <a:p>
            <a:pPr lvl="1"/>
            <a:r>
              <a:rPr lang="en-US" sz="2000" dirty="0" smtClean="0"/>
              <a:t>Define the file system standard to be used for each unit </a:t>
            </a:r>
          </a:p>
          <a:p>
            <a:pPr lvl="1"/>
            <a:r>
              <a:rPr lang="en-US" sz="2000" dirty="0" smtClean="0"/>
              <a:t>Initialize removable data volumes (floppy disk) and volumes of disk/removable memory </a:t>
            </a:r>
          </a:p>
          <a:p>
            <a:pPr lvl="1"/>
            <a:r>
              <a:rPr lang="en-US" sz="2000" dirty="0" smtClean="0"/>
              <a:t>Save/restore system images </a:t>
            </a:r>
          </a:p>
          <a:p>
            <a:pPr lvl="1"/>
            <a:r>
              <a:rPr lang="en-US" sz="2000" dirty="0" smtClean="0"/>
              <a:t>Reconstruct and restore (logically) canceled files </a:t>
            </a:r>
          </a:p>
          <a:p>
            <a:pPr lvl="1"/>
            <a:r>
              <a:rPr lang="en-US" sz="2000" dirty="0" smtClean="0"/>
              <a:t>Test system units and peripherals </a:t>
            </a:r>
          </a:p>
          <a:p>
            <a:pPr lvl="1"/>
            <a:r>
              <a:rPr lang="en-US" sz="2000" dirty="0" smtClean="0"/>
              <a:t>Many of these utility programs can perform outside the security system or can function without producing an audit trail of activity. As a result, access to and use of these sensitive and powerful utilities should be well controlled and restricted. </a:t>
            </a:r>
          </a:p>
          <a:p>
            <a:pPr>
              <a:buNone/>
            </a:pPr>
            <a:endParaRPr lang="en-US" sz="2000"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Utility Programs, cont.</a:t>
            </a:r>
          </a:p>
          <a:p>
            <a:r>
              <a:rPr lang="en-US" sz="2000" dirty="0" smtClean="0"/>
              <a:t>IBM has a utility called AMSAPZAP, colloquially known as Super Zap, which bypasses all access control software and has the ability to change data while they are being processed, to change programs while they are running and even change the OS parameters. Super Zap's use must be restricted to emergency access codes only since it may also bypass system logging. </a:t>
            </a:r>
          </a:p>
          <a:p>
            <a:r>
              <a:rPr lang="en-US" sz="2000" dirty="0" smtClean="0"/>
              <a:t>Many UNIX system managers make use of hacker utilities such as COPS and SATAN to assess system vulnerabilities. By definition, these would provide the same information to an unauthorized user. </a:t>
            </a:r>
          </a:p>
          <a:p>
            <a:pPr>
              <a:buNone/>
            </a:pPr>
            <a:endParaRPr lang="en-US" sz="2000"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Real-World Example</a:t>
            </a:r>
          </a:p>
          <a:p>
            <a:pPr>
              <a:buNone/>
            </a:pPr>
            <a:r>
              <a:rPr lang="en-US" sz="2000" dirty="0" smtClean="0"/>
              <a:t>	A major financial processing organization involved with the authorization of credit card transactions at point of sale used software to manage its authorization and fraud control system that includes a large number of system utilities. </a:t>
            </a:r>
          </a:p>
          <a:p>
            <a:pPr>
              <a:buNone/>
            </a:pPr>
            <a:r>
              <a:rPr lang="en-US" sz="2000" dirty="0" smtClean="0"/>
              <a:t>	Some of these utilities have capabilities such as adding users or terminals, or starting and shutting down the system. An audit found that these utilities were contained in a library to which only authorized system support staff had access. </a:t>
            </a:r>
          </a:p>
          <a:p>
            <a:pPr>
              <a:buNone/>
            </a:pPr>
            <a:r>
              <a:rPr lang="en-US" sz="2000" dirty="0" smtClean="0"/>
              <a:t>	However, one utility that system support staff thought could be used only for simple interrogation (such as current usage statistics) was held in a globally available library. </a:t>
            </a:r>
          </a:p>
          <a:p>
            <a:pPr>
              <a:buNone/>
            </a:pPr>
            <a:r>
              <a:rPr lang="en-US" sz="2000" b="1" dirty="0" smtClean="0"/>
              <a:t>	Think About It: </a:t>
            </a:r>
            <a:r>
              <a:rPr lang="en-US" sz="2000" dirty="0" smtClean="0"/>
              <a:t>As an IS auditor, would you be concerned that a system utility was available to all users?</a:t>
            </a:r>
          </a:p>
          <a:p>
            <a:pPr>
              <a:buNone/>
            </a:pPr>
            <a:endParaRPr lang="en-US" sz="2000"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000" b="1" dirty="0" smtClean="0"/>
              <a:t>Real-World Example: Answer</a:t>
            </a:r>
          </a:p>
          <a:p>
            <a:pPr>
              <a:buNone/>
            </a:pPr>
            <a:r>
              <a:rPr lang="en-US" sz="2000" dirty="0" smtClean="0"/>
              <a:t>	The auditor determined that it was possible, without even logging on, to access the mainframe and use the utility to request full statistical information on all of the hundreds of terminals currently connected to the authorization system. As an OS utility, this program took priority over application programs. This put such demands on the system's processing capabilities that the organization's business-critical applications could be shut down. </a:t>
            </a:r>
          </a:p>
          <a:p>
            <a:pPr>
              <a:buNone/>
            </a:pPr>
            <a:r>
              <a:rPr lang="en-US" sz="2000" dirty="0" smtClean="0"/>
              <a:t>	All utilities should be regarded as a business risk and must be protected.</a:t>
            </a:r>
          </a:p>
          <a:p>
            <a:pPr>
              <a:buNone/>
            </a:pPr>
            <a:endParaRPr lang="en-US" sz="20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fontScale="92500"/>
          </a:bodyPr>
          <a:lstStyle/>
          <a:p>
            <a:r>
              <a:rPr lang="en-US" sz="2400" dirty="0" smtClean="0"/>
              <a:t>The purpose of the IS department is to provide service for end users. Often, the level of service guaranteed to users of the IS facilities is documented in </a:t>
            </a:r>
            <a:r>
              <a:rPr lang="en-US" sz="2400" b="1" dirty="0" smtClean="0"/>
              <a:t>service level agreements </a:t>
            </a:r>
            <a:r>
              <a:rPr lang="en-US" sz="2400" dirty="0" smtClean="0"/>
              <a:t>(SLAs). SLAs are key to effective management of IT services. They should be used to ensure a clear understanding of the expectations and services offered. </a:t>
            </a:r>
          </a:p>
          <a:p>
            <a:r>
              <a:rPr lang="en-US" sz="2400" dirty="0" smtClean="0"/>
              <a:t>An SLA should fully define the nature, type, time and other relevant information for each service. Factors that should be considered in the delivery of these services include accuracy, completeness, timeliness and proper distribution of output related to application processing. </a:t>
            </a:r>
          </a:p>
          <a:p>
            <a:r>
              <a:rPr lang="en-US" sz="2400" dirty="0" smtClean="0"/>
              <a:t>SLAs should be used both for outsourcing agreements and internally – between the IS department and its end-user clients. This is especially important where there is a contractual relationship between the IS department and the end user or customer. An SLA may be linked to a chargeback system, in which a specified percentage of the cost is apportioned from the end-user department to the IS department. </a:t>
            </a:r>
          </a:p>
          <a:p>
            <a:pPr>
              <a:buNone/>
            </a:pPr>
            <a:endParaRPr lang="en-US" sz="24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400" dirty="0" smtClean="0"/>
              <a:t>	SLAs must address a </a:t>
            </a:r>
            <a:r>
              <a:rPr lang="en-US" sz="2400" b="1" dirty="0" smtClean="0"/>
              <a:t>clear business need</a:t>
            </a:r>
            <a:r>
              <a:rPr lang="en-US" sz="2400" dirty="0" smtClean="0"/>
              <a:t>. For example, this might include: </a:t>
            </a:r>
          </a:p>
          <a:p>
            <a:pPr lvl="1"/>
            <a:r>
              <a:rPr lang="en-US" sz="2400" dirty="0" smtClean="0"/>
              <a:t>System availability – regular hours and arrangements for out-of-hours service and support </a:t>
            </a:r>
          </a:p>
          <a:p>
            <a:pPr lvl="1"/>
            <a:r>
              <a:rPr lang="en-US" sz="2400" dirty="0" smtClean="0"/>
              <a:t>Support availability – regular hours and arrangements for out-of-hours service and support </a:t>
            </a:r>
          </a:p>
          <a:p>
            <a:pPr lvl="1"/>
            <a:r>
              <a:rPr lang="en-US" sz="2400" dirty="0" smtClean="0"/>
              <a:t>Throughput – traffic volumes, response times, etc. </a:t>
            </a:r>
          </a:p>
          <a:p>
            <a:pPr lvl="1"/>
            <a:r>
              <a:rPr lang="en-US" sz="2400" dirty="0" smtClean="0"/>
              <a:t>Changes – change management rules and agreed-on target timescales </a:t>
            </a:r>
          </a:p>
          <a:p>
            <a:pPr lvl="1"/>
            <a:r>
              <a:rPr lang="en-US" sz="2400" dirty="0" smtClean="0"/>
              <a:t>Security – standards and expectations, escalation procedures, etc.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fontScale="92500" lnSpcReduction="20000"/>
          </a:bodyPr>
          <a:lstStyle/>
          <a:p>
            <a:pPr>
              <a:buNone/>
            </a:pPr>
            <a:r>
              <a:rPr lang="en-US" sz="2400" dirty="0" smtClean="0"/>
              <a:t>	An audit of service level management should look for a lack of understanding by the customer of the purpose of service level management. The process requires building a relationship between the business units and IS. </a:t>
            </a:r>
          </a:p>
          <a:p>
            <a:pPr>
              <a:buNone/>
            </a:pPr>
            <a:r>
              <a:rPr lang="en-US" sz="2400" dirty="0" smtClean="0"/>
              <a:t>	Determining the state of the pre-SLA service must be done before the SLA can be agreed on, and achieving a shared perception by customers and IS can be challenging. Unless this is accomplished, other problems will ensue such as SLAs that are based on desires rather than on achievable targets. The audit must also: </a:t>
            </a:r>
          </a:p>
          <a:p>
            <a:pPr lvl="1"/>
            <a:r>
              <a:rPr lang="en-US" sz="2000" dirty="0" smtClean="0"/>
              <a:t>Verify targets before the SLA is agreed on</a:t>
            </a:r>
          </a:p>
          <a:p>
            <a:pPr lvl="1"/>
            <a:r>
              <a:rPr lang="en-US" sz="2000" dirty="0" smtClean="0"/>
              <a:t>Ensure targets are achievable</a:t>
            </a:r>
          </a:p>
          <a:p>
            <a:pPr lvl="1"/>
            <a:r>
              <a:rPr lang="en-US" sz="2000" dirty="0" smtClean="0"/>
              <a:t>Other potential problems include </a:t>
            </a:r>
          </a:p>
          <a:p>
            <a:pPr lvl="1"/>
            <a:r>
              <a:rPr lang="en-US" sz="2000" dirty="0" smtClean="0"/>
              <a:t>Lack of focus, confused definitions and inadequate resources </a:t>
            </a:r>
          </a:p>
          <a:p>
            <a:pPr lvl="1"/>
            <a:r>
              <a:rPr lang="en-US" sz="2000" dirty="0" smtClean="0"/>
              <a:t>Lack of clearly defined responsibilities of all parties </a:t>
            </a:r>
          </a:p>
          <a:p>
            <a:pPr lvl="1"/>
            <a:r>
              <a:rPr lang="en-US" sz="2000" dirty="0" smtClean="0"/>
              <a:t>Targets that are IT-based rather than aligned by business </a:t>
            </a:r>
          </a:p>
          <a:p>
            <a:pPr lvl="1"/>
            <a:r>
              <a:rPr lang="en-US" sz="2000" dirty="0" smtClean="0"/>
              <a:t>Failure to communicate the SLA and its targets </a:t>
            </a:r>
          </a:p>
          <a:p>
            <a:pPr lvl="1"/>
            <a:r>
              <a:rPr lang="en-US" sz="2000" dirty="0" smtClean="0"/>
              <a:t>Lack of senior management commitment to service level management </a:t>
            </a:r>
          </a:p>
          <a:p>
            <a:pPr>
              <a:buNone/>
            </a:pPr>
            <a:endParaRPr lang="en-US" sz="24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400" b="1" dirty="0" smtClean="0"/>
              <a:t>Question: Real-World Example</a:t>
            </a:r>
          </a:p>
          <a:p>
            <a:pPr>
              <a:buNone/>
            </a:pPr>
            <a:r>
              <a:rPr lang="en-US" sz="2400" dirty="0" smtClean="0"/>
              <a:t>	A multinational bank outsourced processing of its credit and debit card transactions. The maintenance of the SLA is critical to the ability of the bank to provide the required and expected service to their customers. Substantial penalties could be applied to unexpected SLA failures. </a:t>
            </a:r>
          </a:p>
          <a:p>
            <a:pPr>
              <a:buNone/>
            </a:pPr>
            <a:endParaRPr lang="en-US" sz="24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a:bodyPr>
          <a:lstStyle/>
          <a:p>
            <a:pPr>
              <a:buNone/>
            </a:pPr>
            <a:r>
              <a:rPr lang="en-US" sz="2400" b="1" dirty="0" smtClean="0"/>
              <a:t>Answer: Real-World Example</a:t>
            </a:r>
          </a:p>
          <a:p>
            <a:pPr>
              <a:buNone/>
            </a:pPr>
            <a:r>
              <a:rPr lang="en-US" sz="2400" dirty="0" smtClean="0"/>
              <a:t>The bank's IS auditor should: </a:t>
            </a:r>
          </a:p>
          <a:p>
            <a:pPr lvl="1"/>
            <a:r>
              <a:rPr lang="en-US" sz="2000" dirty="0" smtClean="0"/>
              <a:t>Verify that the agreed-on SLAs were achievable by the outsourcing vendor. </a:t>
            </a:r>
          </a:p>
          <a:p>
            <a:pPr lvl="1"/>
            <a:r>
              <a:rPr lang="en-US" sz="2000" dirty="0" smtClean="0"/>
              <a:t>Verify that adequate and complete reports of SLA achievement were prepared by the vendor's IS department in good time for the monthly SLA management meetings. </a:t>
            </a:r>
          </a:p>
          <a:p>
            <a:pPr lvl="1"/>
            <a:r>
              <a:rPr lang="en-US" sz="2000" dirty="0" smtClean="0"/>
              <a:t>Verify that the SLA achievement reports highlighted any failures, included a reasonable explanation for the failures and outlined measures in place to ensure the failures did not recur.</a:t>
            </a:r>
          </a:p>
          <a:p>
            <a:pPr>
              <a:buNone/>
            </a:pPr>
            <a:endParaRPr lang="en-US" sz="2400" dirty="0" smtClean="0"/>
          </a:p>
          <a:p>
            <a:pPr>
              <a:buNone/>
            </a:pPr>
            <a:endParaRPr lang="en-US" sz="24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i="1" dirty="0" smtClean="0"/>
              <a:t>Chapter 4 – IT Service Delivery and Support</a:t>
            </a:r>
            <a:endParaRPr lang="en-US" sz="2800" i="1" dirty="0"/>
          </a:p>
        </p:txBody>
      </p:sp>
      <p:sp>
        <p:nvSpPr>
          <p:cNvPr id="3" name="Content Placeholder 2"/>
          <p:cNvSpPr>
            <a:spLocks noGrp="1"/>
          </p:cNvSpPr>
          <p:nvPr>
            <p:ph idx="1"/>
          </p:nvPr>
        </p:nvSpPr>
        <p:spPr>
          <a:xfrm>
            <a:off x="457200" y="1371600"/>
            <a:ext cx="8458200" cy="5257800"/>
          </a:xfrm>
        </p:spPr>
        <p:txBody>
          <a:bodyPr>
            <a:normAutofit fontScale="85000" lnSpcReduction="10000"/>
          </a:bodyPr>
          <a:lstStyle/>
          <a:p>
            <a:pPr>
              <a:buNone/>
            </a:pPr>
            <a:r>
              <a:rPr lang="en-US" sz="2400" dirty="0" smtClean="0"/>
              <a:t>	A major responsibility of IS management is ensuring the implementation of control functions including: </a:t>
            </a:r>
          </a:p>
          <a:p>
            <a:pPr lvl="1"/>
            <a:r>
              <a:rPr lang="en-US" sz="2000" dirty="0" smtClean="0"/>
              <a:t>Authorization and monitoring of IT resource usage based on corporate policy </a:t>
            </a:r>
          </a:p>
          <a:p>
            <a:pPr lvl="1"/>
            <a:r>
              <a:rPr lang="en-US" sz="2000" dirty="0" smtClean="0"/>
              <a:t>Identification of internal and external security vulnerabilities, and their timely resolution </a:t>
            </a:r>
          </a:p>
          <a:p>
            <a:pPr lvl="1"/>
            <a:r>
              <a:rPr lang="en-US" sz="2000" dirty="0" smtClean="0"/>
              <a:t>Detection of intrusion attempts </a:t>
            </a:r>
          </a:p>
          <a:p>
            <a:pPr lvl="1"/>
            <a:r>
              <a:rPr lang="en-US" sz="2000" dirty="0" smtClean="0"/>
              <a:t>Review and authorization of changes to the network, system and applications </a:t>
            </a:r>
          </a:p>
          <a:p>
            <a:pPr lvl="1"/>
            <a:r>
              <a:rPr lang="en-US" sz="2000" dirty="0" smtClean="0"/>
              <a:t>Monitoring to ensure compliance with standards </a:t>
            </a:r>
          </a:p>
          <a:p>
            <a:pPr lvl="1"/>
            <a:r>
              <a:rPr lang="en-US" sz="2000" dirty="0" smtClean="0"/>
              <a:t>Review of logs from all IT systems to detect critical system events and establish accountability of IT operations </a:t>
            </a:r>
          </a:p>
          <a:p>
            <a:pPr lvl="1"/>
            <a:r>
              <a:rPr lang="en-US" sz="2000" dirty="0" smtClean="0"/>
              <a:t>Capability of IS processing to recover from minor and major disruptions in a timely manner. </a:t>
            </a:r>
          </a:p>
          <a:p>
            <a:pPr lvl="1"/>
            <a:r>
              <a:rPr lang="en-US" sz="2000" dirty="0" smtClean="0"/>
              <a:t>Confidentiality, integrity and availability of the data </a:t>
            </a:r>
          </a:p>
          <a:p>
            <a:pPr lvl="1"/>
            <a:r>
              <a:rPr lang="en-US" sz="2000" dirty="0" smtClean="0"/>
              <a:t>Plans for equipment replacement and capacity changes to maximize current job throughput and efficiently manage future acquisitions </a:t>
            </a:r>
          </a:p>
          <a:p>
            <a:pPr lvl="1"/>
            <a:r>
              <a:rPr lang="en-US" sz="2000" dirty="0" smtClean="0"/>
              <a:t>Management of hardware and software changes to avoid undue disruption to normal processing </a:t>
            </a:r>
          </a:p>
          <a:p>
            <a:pPr lvl="1"/>
            <a:r>
              <a:rPr lang="en-US" sz="2000" dirty="0" smtClean="0"/>
              <a:t>Maintenance of job accounting reports and other audit records </a:t>
            </a:r>
          </a:p>
          <a:p>
            <a:pPr lvl="1"/>
            <a:r>
              <a:rPr lang="en-US" sz="2000" dirty="0" smtClean="0"/>
              <a:t>Control of logical and physical access to computer resources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543</TotalTime>
  <Words>985</Words>
  <Application>Microsoft Office PowerPoint</Application>
  <PresentationFormat>On-screen Show (4:3)</PresentationFormat>
  <Paragraphs>271</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CISA REVIEW</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lpstr>CISA REVIEW Chapter 4 – IT Service Delivery and Support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marlattj</dc:creator>
  <cp:lastModifiedBy>marlattj</cp:lastModifiedBy>
  <cp:revision>240</cp:revision>
  <dcterms:created xsi:type="dcterms:W3CDTF">2010-10-17T02:24:36Z</dcterms:created>
  <dcterms:modified xsi:type="dcterms:W3CDTF">2010-11-04T17:26:40Z</dcterms:modified>
</cp:coreProperties>
</file>