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8" r:id="rId2"/>
    <p:sldId id="483" r:id="rId3"/>
    <p:sldId id="268" r:id="rId4"/>
    <p:sldId id="484" r:id="rId5"/>
    <p:sldId id="505" r:id="rId6"/>
    <p:sldId id="501" r:id="rId7"/>
    <p:sldId id="492" r:id="rId8"/>
    <p:sldId id="507" r:id="rId9"/>
    <p:sldId id="508" r:id="rId10"/>
    <p:sldId id="486" r:id="rId11"/>
    <p:sldId id="489" r:id="rId12"/>
    <p:sldId id="494" r:id="rId13"/>
    <p:sldId id="490" r:id="rId14"/>
    <p:sldId id="495" r:id="rId15"/>
    <p:sldId id="504" r:id="rId16"/>
    <p:sldId id="496" r:id="rId17"/>
    <p:sldId id="497" r:id="rId18"/>
    <p:sldId id="498" r:id="rId19"/>
    <p:sldId id="50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62" autoAdjust="0"/>
    <p:restoredTop sz="94796" autoAdjust="0"/>
  </p:normalViewPr>
  <p:slideViewPr>
    <p:cSldViewPr snapToGrid="0">
      <p:cViewPr varScale="1">
        <p:scale>
          <a:sx n="56" d="100"/>
          <a:sy n="56" d="100"/>
        </p:scale>
        <p:origin x="1296"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33068-F77A-48EB-9E27-97C2798B584E}"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9BF877-E942-421F-8BD4-E42AC576EC81}" type="slidenum">
              <a:rPr lang="en-US" smtClean="0"/>
              <a:t>‹#›</a:t>
            </a:fld>
            <a:endParaRPr lang="en-US"/>
          </a:p>
        </p:txBody>
      </p:sp>
    </p:spTree>
    <p:extLst>
      <p:ext uri="{BB962C8B-B14F-4D97-AF65-F5344CB8AC3E}">
        <p14:creationId xmlns:p14="http://schemas.microsoft.com/office/powerpoint/2010/main" val="269875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https://docs.google.com/presentation/d/1wXEfl7FynZ1fa8zQWpfvIrF-s4-10QTqG-BYtM_87Ng/edit?usp=sharing</a:t>
            </a:r>
          </a:p>
          <a:p>
            <a:endParaRPr lang="en-US" dirty="0"/>
          </a:p>
        </p:txBody>
      </p:sp>
      <p:sp>
        <p:nvSpPr>
          <p:cNvPr id="4" name="Slide Number Placeholder 3"/>
          <p:cNvSpPr>
            <a:spLocks noGrp="1"/>
          </p:cNvSpPr>
          <p:nvPr>
            <p:ph type="sldNum" sz="quarter" idx="5"/>
          </p:nvPr>
        </p:nvSpPr>
        <p:spPr/>
        <p:txBody>
          <a:bodyPr/>
          <a:lstStyle/>
          <a:p>
            <a:fld id="{179BF877-E942-421F-8BD4-E42AC576EC81}" type="slidenum">
              <a:rPr lang="en-US" smtClean="0"/>
              <a:t>1</a:t>
            </a:fld>
            <a:endParaRPr lang="en-US"/>
          </a:p>
        </p:txBody>
      </p:sp>
    </p:spTree>
    <p:extLst>
      <p:ext uri="{BB962C8B-B14F-4D97-AF65-F5344CB8AC3E}">
        <p14:creationId xmlns:p14="http://schemas.microsoft.com/office/powerpoint/2010/main" val="1862626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BF877-E942-421F-8BD4-E42AC576EC81}" type="slidenum">
              <a:rPr lang="en-US" smtClean="0"/>
              <a:t>2</a:t>
            </a:fld>
            <a:endParaRPr lang="en-US"/>
          </a:p>
        </p:txBody>
      </p:sp>
    </p:spTree>
    <p:extLst>
      <p:ext uri="{BB962C8B-B14F-4D97-AF65-F5344CB8AC3E}">
        <p14:creationId xmlns:p14="http://schemas.microsoft.com/office/powerpoint/2010/main" val="1556964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BF877-E942-421F-8BD4-E42AC576EC81}" type="slidenum">
              <a:rPr lang="en-US" smtClean="0"/>
              <a:t>3</a:t>
            </a:fld>
            <a:endParaRPr lang="en-US"/>
          </a:p>
        </p:txBody>
      </p:sp>
    </p:spTree>
    <p:extLst>
      <p:ext uri="{BB962C8B-B14F-4D97-AF65-F5344CB8AC3E}">
        <p14:creationId xmlns:p14="http://schemas.microsoft.com/office/powerpoint/2010/main" val="1347927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032EC7-4D44-4E76-A38E-2D15FE814CA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4992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BF877-E942-421F-8BD4-E42AC576EC81}" type="slidenum">
              <a:rPr lang="en-US" smtClean="0"/>
              <a:t>5</a:t>
            </a:fld>
            <a:endParaRPr lang="en-US"/>
          </a:p>
        </p:txBody>
      </p:sp>
    </p:spTree>
    <p:extLst>
      <p:ext uri="{BB962C8B-B14F-4D97-AF65-F5344CB8AC3E}">
        <p14:creationId xmlns:p14="http://schemas.microsoft.com/office/powerpoint/2010/main" val="3634956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https://www.linkedin.com/jobs/view/3825805802</a:t>
            </a:r>
          </a:p>
        </p:txBody>
      </p:sp>
      <p:sp>
        <p:nvSpPr>
          <p:cNvPr id="4" name="Slide Number Placeholder 3"/>
          <p:cNvSpPr>
            <a:spLocks noGrp="1"/>
          </p:cNvSpPr>
          <p:nvPr>
            <p:ph type="sldNum" sz="quarter" idx="5"/>
          </p:nvPr>
        </p:nvSpPr>
        <p:spPr/>
        <p:txBody>
          <a:bodyPr/>
          <a:lstStyle/>
          <a:p>
            <a:fld id="{179BF877-E942-421F-8BD4-E42AC576EC81}" type="slidenum">
              <a:rPr lang="en-US" smtClean="0"/>
              <a:t>8</a:t>
            </a:fld>
            <a:endParaRPr lang="en-US"/>
          </a:p>
        </p:txBody>
      </p:sp>
    </p:spTree>
    <p:extLst>
      <p:ext uri="{BB962C8B-B14F-4D97-AF65-F5344CB8AC3E}">
        <p14:creationId xmlns:p14="http://schemas.microsoft.com/office/powerpoint/2010/main" val="115780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https://www.linkedin.com/jobs/view/3798931697</a:t>
            </a:r>
          </a:p>
        </p:txBody>
      </p:sp>
      <p:sp>
        <p:nvSpPr>
          <p:cNvPr id="4" name="Slide Number Placeholder 3"/>
          <p:cNvSpPr>
            <a:spLocks noGrp="1"/>
          </p:cNvSpPr>
          <p:nvPr>
            <p:ph type="sldNum" sz="quarter" idx="5"/>
          </p:nvPr>
        </p:nvSpPr>
        <p:spPr/>
        <p:txBody>
          <a:bodyPr/>
          <a:lstStyle/>
          <a:p>
            <a:fld id="{179BF877-E942-421F-8BD4-E42AC576EC81}" type="slidenum">
              <a:rPr lang="en-US" smtClean="0"/>
              <a:t>9</a:t>
            </a:fld>
            <a:endParaRPr lang="en-US"/>
          </a:p>
        </p:txBody>
      </p:sp>
    </p:spTree>
    <p:extLst>
      <p:ext uri="{BB962C8B-B14F-4D97-AF65-F5344CB8AC3E}">
        <p14:creationId xmlns:p14="http://schemas.microsoft.com/office/powerpoint/2010/main" val="740371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032EC7-4D44-4E76-A38E-2D15FE814CA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297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pic>
        <p:nvPicPr>
          <p:cNvPr id="8" name="Picture 7" descr="LEEDS full Rev.eps">
            <a:extLst>
              <a:ext uri="{FF2B5EF4-FFF2-40B4-BE49-F238E27FC236}">
                <a16:creationId xmlns:a16="http://schemas.microsoft.com/office/drawing/2014/main" id="{E00E4C6A-B91F-154F-9A53-AD967751C0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163" y="271171"/>
            <a:ext cx="3996791" cy="590435"/>
          </a:xfrm>
          <a:prstGeom prst="rect">
            <a:avLst/>
          </a:prstGeom>
        </p:spPr>
      </p:pic>
    </p:spTree>
    <p:extLst>
      <p:ext uri="{BB962C8B-B14F-4D97-AF65-F5344CB8AC3E}">
        <p14:creationId xmlns:p14="http://schemas.microsoft.com/office/powerpoint/2010/main" val="27628536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100665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1352460" cy="594360"/>
          </a:xfrm>
        </p:spPr>
        <p:txBody>
          <a:bodyPr anchor="b"/>
          <a:lstStyle>
            <a:lvl1pPr algn="ctr">
              <a:defRPr sz="2200" b="1"/>
            </a:lvl1pPr>
          </a:lstStyle>
          <a:p>
            <a:r>
              <a:rPr lang="en-US"/>
              <a:t>Click to edit Master title style</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53800" y="6356352"/>
            <a:ext cx="816993" cy="365125"/>
          </a:xfrm>
          <a:prstGeom prst="rect">
            <a:avLst/>
          </a:prstGeom>
        </p:spPr>
        <p:txBody>
          <a:bodyPr/>
          <a:lstStyle/>
          <a:p>
            <a:fld id="{630B559E-88C3-9543-93F4-44C36F028FF7}" type="slidenum">
              <a:rPr lang="en-US" smtClean="0"/>
              <a:pPr/>
              <a:t>‹#›</a:t>
            </a:fld>
            <a:endParaRPr lang="en-US" dirty="0"/>
          </a:p>
        </p:txBody>
      </p:sp>
      <p:sp>
        <p:nvSpPr>
          <p:cNvPr id="9" name="Content Placeholder 8"/>
          <p:cNvSpPr>
            <a:spLocks noGrp="1"/>
          </p:cNvSpPr>
          <p:nvPr>
            <p:ph sz="quarter" idx="13"/>
          </p:nvPr>
        </p:nvSpPr>
        <p:spPr>
          <a:xfrm>
            <a:off x="406399" y="381000"/>
            <a:ext cx="11352463" cy="49610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91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tmplLst>
          <p:tmpl lvl="1">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08" y="5495278"/>
            <a:ext cx="12170792"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2170792"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Date Placeholder 7"/>
          <p:cNvSpPr>
            <a:spLocks noGrp="1"/>
          </p:cNvSpPr>
          <p:nvPr>
            <p:ph type="dt" sz="half" idx="10"/>
          </p:nvPr>
        </p:nvSpPr>
        <p:spPr>
          <a:xfrm>
            <a:off x="838200" y="6356352"/>
            <a:ext cx="2743200" cy="365125"/>
          </a:xfrm>
          <a:prstGeom prst="rect">
            <a:avLst/>
          </a:prstGeom>
        </p:spPr>
        <p:txBody>
          <a:bodyPr/>
          <a:lstStyle/>
          <a:p>
            <a:endParaRPr lang="en-US" dirty="0"/>
          </a:p>
        </p:txBody>
      </p:sp>
      <p:sp>
        <p:nvSpPr>
          <p:cNvPr id="9" name="Slide Number Placeholder 8"/>
          <p:cNvSpPr>
            <a:spLocks noGrp="1"/>
          </p:cNvSpPr>
          <p:nvPr>
            <p:ph type="sldNum" sz="quarter" idx="11"/>
          </p:nvPr>
        </p:nvSpPr>
        <p:spPr>
          <a:xfrm>
            <a:off x="11353800" y="6356352"/>
            <a:ext cx="816993" cy="365125"/>
          </a:xfrm>
          <a:prstGeom prst="rect">
            <a:avLst/>
          </a:prstGeom>
        </p:spPr>
        <p:txBody>
          <a:bodyPr/>
          <a:lstStyle/>
          <a:p>
            <a:fld id="{630B559E-88C3-9543-93F4-44C36F028FF7}" type="slidenum">
              <a:rPr lang="en-US" smtClean="0"/>
              <a:pPr/>
              <a:t>‹#›</a:t>
            </a:fld>
            <a:endParaRPr lang="en-US" dirty="0"/>
          </a:p>
        </p:txBody>
      </p:sp>
      <p:sp>
        <p:nvSpPr>
          <p:cNvPr id="10" name="Footer Placeholder 9"/>
          <p:cNvSpPr>
            <a:spLocks noGrp="1"/>
          </p:cNvSpPr>
          <p:nvPr>
            <p:ph type="ftr" sz="quarter" idx="12"/>
          </p:nvPr>
        </p:nvSpPr>
        <p:spPr>
          <a:xfrm>
            <a:off x="4038600" y="6356352"/>
            <a:ext cx="4114800" cy="365125"/>
          </a:xfrm>
          <a:prstGeom prst="rect">
            <a:avLst/>
          </a:prstGeom>
        </p:spPr>
        <p:txBody>
          <a:bodyPr/>
          <a:lstStyle/>
          <a:p>
            <a:endParaRPr lang="en-US" dirty="0"/>
          </a:p>
        </p:txBody>
      </p:sp>
    </p:spTree>
    <p:extLst>
      <p:ext uri="{BB962C8B-B14F-4D97-AF65-F5344CB8AC3E}">
        <p14:creationId xmlns:p14="http://schemas.microsoft.com/office/powerpoint/2010/main" val="9268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457201"/>
            <a:ext cx="6172200" cy="54038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172565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457201"/>
            <a:ext cx="6172200" cy="540385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212503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6"/>
            <a:ext cx="10515600" cy="4308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3746358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6"/>
            <a:ext cx="7734300" cy="57689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2611095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reserve="1">
  <p:cSld name="Section Header">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831851" y="1709739"/>
            <a:ext cx="10515600" cy="28528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rgbClr val="1E4E79"/>
              </a:buClr>
              <a:buSzPts val="4500"/>
              <a:buFont typeface="Helvetica Neue"/>
              <a:buNone/>
              <a:defRPr sz="3375" b="1" i="0" u="none" strike="noStrike" cap="none">
                <a:solidFill>
                  <a:srgbClr val="1E4E79"/>
                </a:solidFill>
                <a:latin typeface="Helvetica Neue"/>
                <a:ea typeface="Helvetica Neue"/>
                <a:cs typeface="Helvetica Neue"/>
                <a:sym typeface="Helvetica Neue"/>
              </a:defRPr>
            </a:lvl1pPr>
            <a:lvl2pPr lvl="1" rtl="0">
              <a:spcBef>
                <a:spcPts val="0"/>
              </a:spcBef>
              <a:spcAft>
                <a:spcPts val="0"/>
              </a:spcAft>
              <a:buSzPts val="1100"/>
              <a:buNone/>
              <a:defRPr sz="1050"/>
            </a:lvl2pPr>
            <a:lvl3pPr lvl="2" rtl="0">
              <a:spcBef>
                <a:spcPts val="0"/>
              </a:spcBef>
              <a:spcAft>
                <a:spcPts val="0"/>
              </a:spcAft>
              <a:buSzPts val="1100"/>
              <a:buNone/>
              <a:defRPr sz="1050"/>
            </a:lvl3pPr>
            <a:lvl4pPr lvl="3" rtl="0">
              <a:spcBef>
                <a:spcPts val="0"/>
              </a:spcBef>
              <a:spcAft>
                <a:spcPts val="0"/>
              </a:spcAft>
              <a:buSzPts val="1100"/>
              <a:buNone/>
              <a:defRPr sz="1050"/>
            </a:lvl4pPr>
            <a:lvl5pPr lvl="4" rtl="0">
              <a:spcBef>
                <a:spcPts val="0"/>
              </a:spcBef>
              <a:spcAft>
                <a:spcPts val="0"/>
              </a:spcAft>
              <a:buSzPts val="1100"/>
              <a:buNone/>
              <a:defRPr sz="1050"/>
            </a:lvl5pPr>
            <a:lvl6pPr lvl="5" rtl="0">
              <a:spcBef>
                <a:spcPts val="0"/>
              </a:spcBef>
              <a:spcAft>
                <a:spcPts val="0"/>
              </a:spcAft>
              <a:buSzPts val="1100"/>
              <a:buNone/>
              <a:defRPr sz="1050"/>
            </a:lvl6pPr>
            <a:lvl7pPr lvl="6" rtl="0">
              <a:spcBef>
                <a:spcPts val="0"/>
              </a:spcBef>
              <a:spcAft>
                <a:spcPts val="0"/>
              </a:spcAft>
              <a:buSzPts val="1100"/>
              <a:buNone/>
              <a:defRPr sz="1050"/>
            </a:lvl7pPr>
            <a:lvl8pPr lvl="7" rtl="0">
              <a:spcBef>
                <a:spcPts val="0"/>
              </a:spcBef>
              <a:spcAft>
                <a:spcPts val="0"/>
              </a:spcAft>
              <a:buSzPts val="1100"/>
              <a:buNone/>
              <a:defRPr sz="1050"/>
            </a:lvl8pPr>
            <a:lvl9pPr lvl="8" rtl="0">
              <a:spcBef>
                <a:spcPts val="0"/>
              </a:spcBef>
              <a:spcAft>
                <a:spcPts val="0"/>
              </a:spcAft>
              <a:buSzPts val="1100"/>
              <a:buNone/>
              <a:defRPr sz="1050"/>
            </a:lvl9pPr>
          </a:lstStyle>
          <a:p>
            <a:endParaRPr/>
          </a:p>
        </p:txBody>
      </p:sp>
      <p:sp>
        <p:nvSpPr>
          <p:cNvPr id="62" name="Google Shape;62;p14"/>
          <p:cNvSpPr txBox="1">
            <a:spLocks noGrp="1"/>
          </p:cNvSpPr>
          <p:nvPr>
            <p:ph type="body" idx="1"/>
          </p:nvPr>
        </p:nvSpPr>
        <p:spPr>
          <a:xfrm>
            <a:off x="831851" y="4589463"/>
            <a:ext cx="10515600" cy="1500400"/>
          </a:xfrm>
          <a:prstGeom prst="rect">
            <a:avLst/>
          </a:prstGeom>
          <a:noFill/>
          <a:ln>
            <a:noFill/>
          </a:ln>
        </p:spPr>
        <p:txBody>
          <a:bodyPr spcFirstLastPara="1" wrap="square" lIns="68575" tIns="68575" rIns="68575" bIns="68575" anchor="t" anchorCtr="0"/>
          <a:lstStyle>
            <a:lvl1pPr marL="342900" marR="0" lvl="0" indent="-171450" algn="l" rtl="0">
              <a:lnSpc>
                <a:spcPct val="90000"/>
              </a:lnSpc>
              <a:spcBef>
                <a:spcPts val="600"/>
              </a:spcBef>
              <a:spcAft>
                <a:spcPts val="0"/>
              </a:spcAft>
              <a:buClr>
                <a:srgbClr val="888888"/>
              </a:buClr>
              <a:buSzPts val="1800"/>
              <a:buFont typeface="Arial"/>
              <a:buNone/>
              <a:defRPr sz="1350" b="0" i="0" u="none" strike="noStrike" cap="none">
                <a:solidFill>
                  <a:srgbClr val="888888"/>
                </a:solidFill>
                <a:latin typeface="Helvetica Neue"/>
                <a:ea typeface="Helvetica Neue"/>
                <a:cs typeface="Helvetica Neue"/>
                <a:sym typeface="Helvetica Neue"/>
              </a:defRPr>
            </a:lvl1pPr>
            <a:lvl2pPr marL="685800" marR="0" lvl="1" indent="-171450" algn="l" rtl="0">
              <a:lnSpc>
                <a:spcPct val="90000"/>
              </a:lnSpc>
              <a:spcBef>
                <a:spcPts val="300"/>
              </a:spcBef>
              <a:spcAft>
                <a:spcPts val="0"/>
              </a:spcAft>
              <a:buClr>
                <a:srgbClr val="888888"/>
              </a:buClr>
              <a:buSzPts val="1500"/>
              <a:buFont typeface="Arial"/>
              <a:buNone/>
              <a:defRPr sz="1125" b="0" i="0" u="none" strike="noStrike" cap="none">
                <a:solidFill>
                  <a:srgbClr val="888888"/>
                </a:solidFill>
                <a:latin typeface="Helvetica Neue"/>
                <a:ea typeface="Helvetica Neue"/>
                <a:cs typeface="Helvetica Neue"/>
                <a:sym typeface="Helvetica Neue"/>
              </a:defRPr>
            </a:lvl2pPr>
            <a:lvl3pPr marL="1028700" marR="0" lvl="2" indent="-171450" algn="l" rtl="0">
              <a:lnSpc>
                <a:spcPct val="90000"/>
              </a:lnSpc>
              <a:spcBef>
                <a:spcPts val="300"/>
              </a:spcBef>
              <a:spcAft>
                <a:spcPts val="0"/>
              </a:spcAft>
              <a:buClr>
                <a:srgbClr val="888888"/>
              </a:buClr>
              <a:buSzPts val="1400"/>
              <a:buFont typeface="Arial"/>
              <a:buNone/>
              <a:defRPr sz="1050" b="0" i="0" u="none" strike="noStrike" cap="none">
                <a:solidFill>
                  <a:srgbClr val="888888"/>
                </a:solidFill>
                <a:latin typeface="Helvetica Neue"/>
                <a:ea typeface="Helvetica Neue"/>
                <a:cs typeface="Helvetica Neue"/>
                <a:sym typeface="Helvetica Neue"/>
              </a:defRPr>
            </a:lvl3pPr>
            <a:lvl4pPr marL="1371600" marR="0" lvl="3" indent="-171450" algn="l" rtl="0">
              <a:lnSpc>
                <a:spcPct val="90000"/>
              </a:lnSpc>
              <a:spcBef>
                <a:spcPts val="300"/>
              </a:spcBef>
              <a:spcAft>
                <a:spcPts val="0"/>
              </a:spcAft>
              <a:buClr>
                <a:srgbClr val="888888"/>
              </a:buClr>
              <a:buSzPts val="1200"/>
              <a:buFont typeface="Arial"/>
              <a:buNone/>
              <a:defRPr sz="900" b="0" i="0" u="none" strike="noStrike" cap="none">
                <a:solidFill>
                  <a:srgbClr val="888888"/>
                </a:solidFill>
                <a:latin typeface="Helvetica Neue"/>
                <a:ea typeface="Helvetica Neue"/>
                <a:cs typeface="Helvetica Neue"/>
                <a:sym typeface="Helvetica Neue"/>
              </a:defRPr>
            </a:lvl4pPr>
            <a:lvl5pPr marL="1714500" marR="0" lvl="4" indent="-171450" algn="l" rtl="0">
              <a:lnSpc>
                <a:spcPct val="90000"/>
              </a:lnSpc>
              <a:spcBef>
                <a:spcPts val="300"/>
              </a:spcBef>
              <a:spcAft>
                <a:spcPts val="0"/>
              </a:spcAft>
              <a:buClr>
                <a:srgbClr val="888888"/>
              </a:buClr>
              <a:buSzPts val="1200"/>
              <a:buFont typeface="Arial"/>
              <a:buNone/>
              <a:defRPr sz="900" b="0" i="0" u="none" strike="noStrike" cap="none">
                <a:solidFill>
                  <a:srgbClr val="888888"/>
                </a:solidFill>
                <a:latin typeface="Helvetica Neue"/>
                <a:ea typeface="Helvetica Neue"/>
                <a:cs typeface="Helvetica Neue"/>
                <a:sym typeface="Helvetica Neue"/>
              </a:defRPr>
            </a:lvl5pPr>
            <a:lvl6pPr marL="2057400" marR="0" lvl="5" indent="-171450" algn="l" rtl="0">
              <a:lnSpc>
                <a:spcPct val="90000"/>
              </a:lnSpc>
              <a:spcBef>
                <a:spcPts val="300"/>
              </a:spcBef>
              <a:spcAft>
                <a:spcPts val="0"/>
              </a:spcAft>
              <a:buClr>
                <a:srgbClr val="888888"/>
              </a:buClr>
              <a:buSzPts val="1200"/>
              <a:buFont typeface="Arial"/>
              <a:buNone/>
              <a:defRPr sz="900" b="0" i="0" u="none" strike="noStrike" cap="none">
                <a:solidFill>
                  <a:srgbClr val="888888"/>
                </a:solidFill>
                <a:latin typeface="Calibri"/>
                <a:ea typeface="Calibri"/>
                <a:cs typeface="Calibri"/>
                <a:sym typeface="Calibri"/>
              </a:defRPr>
            </a:lvl6pPr>
            <a:lvl7pPr marL="2400300" marR="0" lvl="6" indent="-171450" algn="l" rtl="0">
              <a:lnSpc>
                <a:spcPct val="90000"/>
              </a:lnSpc>
              <a:spcBef>
                <a:spcPts val="300"/>
              </a:spcBef>
              <a:spcAft>
                <a:spcPts val="0"/>
              </a:spcAft>
              <a:buClr>
                <a:srgbClr val="888888"/>
              </a:buClr>
              <a:buSzPts val="1200"/>
              <a:buFont typeface="Arial"/>
              <a:buNone/>
              <a:defRPr sz="900" b="0" i="0" u="none" strike="noStrike" cap="none">
                <a:solidFill>
                  <a:srgbClr val="888888"/>
                </a:solidFill>
                <a:latin typeface="Calibri"/>
                <a:ea typeface="Calibri"/>
                <a:cs typeface="Calibri"/>
                <a:sym typeface="Calibri"/>
              </a:defRPr>
            </a:lvl7pPr>
            <a:lvl8pPr marL="2743200" marR="0" lvl="7" indent="-171450" algn="l" rtl="0">
              <a:lnSpc>
                <a:spcPct val="90000"/>
              </a:lnSpc>
              <a:spcBef>
                <a:spcPts val="300"/>
              </a:spcBef>
              <a:spcAft>
                <a:spcPts val="0"/>
              </a:spcAft>
              <a:buClr>
                <a:srgbClr val="888888"/>
              </a:buClr>
              <a:buSzPts val="1200"/>
              <a:buFont typeface="Arial"/>
              <a:buNone/>
              <a:defRPr sz="900" b="0" i="0" u="none" strike="noStrike" cap="none">
                <a:solidFill>
                  <a:srgbClr val="888888"/>
                </a:solidFill>
                <a:latin typeface="Calibri"/>
                <a:ea typeface="Calibri"/>
                <a:cs typeface="Calibri"/>
                <a:sym typeface="Calibri"/>
              </a:defRPr>
            </a:lvl8pPr>
            <a:lvl9pPr marL="3086100" marR="0" lvl="8" indent="-171450" algn="l" rtl="0">
              <a:lnSpc>
                <a:spcPct val="90000"/>
              </a:lnSpc>
              <a:spcBef>
                <a:spcPts val="300"/>
              </a:spcBef>
              <a:spcAft>
                <a:spcPts val="0"/>
              </a:spcAft>
              <a:buClr>
                <a:srgbClr val="888888"/>
              </a:buClr>
              <a:buSzPts val="1200"/>
              <a:buFont typeface="Arial"/>
              <a:buNone/>
              <a:defRPr sz="900" b="0" i="0" u="none" strike="noStrike" cap="none">
                <a:solidFill>
                  <a:srgbClr val="888888"/>
                </a:solidFill>
                <a:latin typeface="Calibri"/>
                <a:ea typeface="Calibri"/>
                <a:cs typeface="Calibri"/>
                <a:sym typeface="Calibri"/>
              </a:defRPr>
            </a:lvl9pPr>
          </a:lstStyle>
          <a:p>
            <a:endParaRPr/>
          </a:p>
        </p:txBody>
      </p:sp>
      <p:sp>
        <p:nvSpPr>
          <p:cNvPr id="63" name="Google Shape;63;p14"/>
          <p:cNvSpPr txBox="1">
            <a:spLocks noGrp="1"/>
          </p:cNvSpPr>
          <p:nvPr>
            <p:ph type="dt" idx="10"/>
          </p:nvPr>
        </p:nvSpPr>
        <p:spPr>
          <a:xfrm>
            <a:off x="838200" y="6356351"/>
            <a:ext cx="2743200" cy="3652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675"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9pPr>
          </a:lstStyle>
          <a:p>
            <a:endParaRPr/>
          </a:p>
        </p:txBody>
      </p:sp>
      <p:sp>
        <p:nvSpPr>
          <p:cNvPr id="64" name="Google Shape;64;p14"/>
          <p:cNvSpPr txBox="1">
            <a:spLocks noGrp="1"/>
          </p:cNvSpPr>
          <p:nvPr>
            <p:ph type="ftr" idx="11"/>
          </p:nvPr>
        </p:nvSpPr>
        <p:spPr>
          <a:xfrm>
            <a:off x="4038600" y="6356351"/>
            <a:ext cx="4114800" cy="3652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675"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050" b="0" i="0" u="none" strike="noStrike" cap="none">
                <a:solidFill>
                  <a:schemeClr val="dk1"/>
                </a:solidFill>
                <a:latin typeface="Calibri"/>
                <a:ea typeface="Calibri"/>
                <a:cs typeface="Calibri"/>
                <a:sym typeface="Calibri"/>
              </a:defRPr>
            </a:lvl9pPr>
          </a:lstStyle>
          <a:p>
            <a:endParaRPr/>
          </a:p>
        </p:txBody>
      </p:sp>
      <p:sp>
        <p:nvSpPr>
          <p:cNvPr id="65" name="Google Shape;65;p1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675" b="0" i="0" u="none" strike="noStrike" cap="none">
                <a:solidFill>
                  <a:srgbClr val="888888"/>
                </a:solidFill>
                <a:latin typeface="Calibri"/>
                <a:ea typeface="Calibri"/>
                <a:cs typeface="Calibri"/>
                <a:sym typeface="Calibri"/>
              </a:defRPr>
            </a:lvl1pPr>
            <a:lvl2pPr marL="0" marR="0" lvl="1" indent="0" algn="r" rtl="0">
              <a:spcBef>
                <a:spcPts val="0"/>
              </a:spcBef>
              <a:buNone/>
              <a:defRPr sz="675" b="0" i="0" u="none" strike="noStrike" cap="none">
                <a:solidFill>
                  <a:srgbClr val="888888"/>
                </a:solidFill>
                <a:latin typeface="Calibri"/>
                <a:ea typeface="Calibri"/>
                <a:cs typeface="Calibri"/>
                <a:sym typeface="Calibri"/>
              </a:defRPr>
            </a:lvl2pPr>
            <a:lvl3pPr marL="0" marR="0" lvl="2" indent="0" algn="r" rtl="0">
              <a:spcBef>
                <a:spcPts val="0"/>
              </a:spcBef>
              <a:buNone/>
              <a:defRPr sz="675" b="0" i="0" u="none" strike="noStrike" cap="none">
                <a:solidFill>
                  <a:srgbClr val="888888"/>
                </a:solidFill>
                <a:latin typeface="Calibri"/>
                <a:ea typeface="Calibri"/>
                <a:cs typeface="Calibri"/>
                <a:sym typeface="Calibri"/>
              </a:defRPr>
            </a:lvl3pPr>
            <a:lvl4pPr marL="0" marR="0" lvl="3" indent="0" algn="r" rtl="0">
              <a:spcBef>
                <a:spcPts val="0"/>
              </a:spcBef>
              <a:buNone/>
              <a:defRPr sz="675" b="0" i="0" u="none" strike="noStrike" cap="none">
                <a:solidFill>
                  <a:srgbClr val="888888"/>
                </a:solidFill>
                <a:latin typeface="Calibri"/>
                <a:ea typeface="Calibri"/>
                <a:cs typeface="Calibri"/>
                <a:sym typeface="Calibri"/>
              </a:defRPr>
            </a:lvl4pPr>
            <a:lvl5pPr marL="0" marR="0" lvl="4" indent="0" algn="r" rtl="0">
              <a:spcBef>
                <a:spcPts val="0"/>
              </a:spcBef>
              <a:buNone/>
              <a:defRPr sz="675" b="0" i="0" u="none" strike="noStrike" cap="none">
                <a:solidFill>
                  <a:srgbClr val="888888"/>
                </a:solidFill>
                <a:latin typeface="Calibri"/>
                <a:ea typeface="Calibri"/>
                <a:cs typeface="Calibri"/>
                <a:sym typeface="Calibri"/>
              </a:defRPr>
            </a:lvl5pPr>
            <a:lvl6pPr marL="0" marR="0" lvl="5" indent="0" algn="r" rtl="0">
              <a:spcBef>
                <a:spcPts val="0"/>
              </a:spcBef>
              <a:buNone/>
              <a:defRPr sz="675" b="0" i="0" u="none" strike="noStrike" cap="none">
                <a:solidFill>
                  <a:srgbClr val="888888"/>
                </a:solidFill>
                <a:latin typeface="Calibri"/>
                <a:ea typeface="Calibri"/>
                <a:cs typeface="Calibri"/>
                <a:sym typeface="Calibri"/>
              </a:defRPr>
            </a:lvl6pPr>
            <a:lvl7pPr marL="0" marR="0" lvl="6" indent="0" algn="r" rtl="0">
              <a:spcBef>
                <a:spcPts val="0"/>
              </a:spcBef>
              <a:buNone/>
              <a:defRPr sz="675" b="0" i="0" u="none" strike="noStrike" cap="none">
                <a:solidFill>
                  <a:srgbClr val="888888"/>
                </a:solidFill>
                <a:latin typeface="Calibri"/>
                <a:ea typeface="Calibri"/>
                <a:cs typeface="Calibri"/>
                <a:sym typeface="Calibri"/>
              </a:defRPr>
            </a:lvl7pPr>
            <a:lvl8pPr marL="0" marR="0" lvl="7" indent="0" algn="r" rtl="0">
              <a:spcBef>
                <a:spcPts val="0"/>
              </a:spcBef>
              <a:buNone/>
              <a:defRPr sz="675" b="0" i="0" u="none" strike="noStrike" cap="none">
                <a:solidFill>
                  <a:srgbClr val="888888"/>
                </a:solidFill>
                <a:latin typeface="Calibri"/>
                <a:ea typeface="Calibri"/>
                <a:cs typeface="Calibri"/>
                <a:sym typeface="Calibri"/>
              </a:defRPr>
            </a:lvl8pPr>
            <a:lvl9pPr marL="0" marR="0" lvl="8" indent="0" algn="r" rtl="0">
              <a:spcBef>
                <a:spcPts val="0"/>
              </a:spcBef>
              <a:buNone/>
              <a:defRPr sz="675"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74392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5163" y="1666893"/>
            <a:ext cx="9144000" cy="2387600"/>
          </a:xfrm>
        </p:spPr>
        <p:txBody>
          <a:bodyPr anchor="b">
            <a:noAutofit/>
          </a:bodyPr>
          <a:lstStyle>
            <a:lvl1pPr algn="l">
              <a:defRPr sz="54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p>
        </p:txBody>
      </p:sp>
      <p:sp>
        <p:nvSpPr>
          <p:cNvPr id="3" name="Subtitle 2"/>
          <p:cNvSpPr>
            <a:spLocks noGrp="1"/>
          </p:cNvSpPr>
          <p:nvPr>
            <p:ph type="subTitle" idx="1"/>
          </p:nvPr>
        </p:nvSpPr>
        <p:spPr>
          <a:xfrm>
            <a:off x="355163" y="4361934"/>
            <a:ext cx="9144000" cy="1655762"/>
          </a:xfrm>
        </p:spPr>
        <p:txBody>
          <a:bodyPr>
            <a:normAutofit/>
          </a:bodyPr>
          <a:lstStyle>
            <a:lvl1pPr marL="0" indent="0" algn="l">
              <a:buNone/>
              <a:defRPr sz="3400">
                <a:solidFill>
                  <a:srgbClr val="CFB781"/>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cxnSp>
        <p:nvCxnSpPr>
          <p:cNvPr id="9" name="Straight Connector 8"/>
          <p:cNvCxnSpPr>
            <a:cxnSpLocks/>
          </p:cNvCxnSpPr>
          <p:nvPr/>
        </p:nvCxnSpPr>
        <p:spPr>
          <a:xfrm>
            <a:off x="355163" y="4208213"/>
            <a:ext cx="9144000" cy="0"/>
          </a:xfrm>
          <a:prstGeom prst="line">
            <a:avLst/>
          </a:prstGeom>
          <a:ln w="9525">
            <a:solidFill>
              <a:srgbClr val="CFB78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08477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Helvetica" panose="020B0604020202020204" pitchFamily="34" charset="0"/>
                <a:cs typeface="Helvetica"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838200" y="1508760"/>
            <a:ext cx="10515600" cy="4663440"/>
          </a:xfrm>
        </p:spPr>
        <p:txBody>
          <a:bodyPr/>
          <a:lstStyle>
            <a:lvl1pPr marL="228600" indent="-228600">
              <a:buFont typeface="Arial" panose="020B0604020202020204" pitchFamily="34" charset="0"/>
              <a:buChar char="•"/>
              <a:defRPr>
                <a:latin typeface="Helvetica" panose="020B0604020202020204" pitchFamily="34" charset="0"/>
                <a:cs typeface="Helvetica" panose="020B0604020202020204" pitchFamily="34" charset="0"/>
              </a:defRPr>
            </a:lvl1pPr>
            <a:lvl2pPr marL="685800" indent="-228600">
              <a:buFont typeface="Arial" panose="020B0604020202020204" pitchFamily="34" charset="0"/>
              <a:buChar char="•"/>
              <a:defRPr>
                <a:latin typeface="Helvetica" panose="020B0604020202020204" pitchFamily="34" charset="0"/>
                <a:cs typeface="Helvetica" panose="020B0604020202020204" pitchFamily="34" charset="0"/>
              </a:defRPr>
            </a:lvl2pPr>
            <a:lvl3pPr marL="1143000" indent="-228600">
              <a:buFont typeface="Arial" panose="020B0604020202020204" pitchFamily="34" charset="0"/>
              <a:buChar char="•"/>
              <a:defRPr>
                <a:solidFill>
                  <a:srgbClr val="000000"/>
                </a:solidFill>
                <a:latin typeface="Helvetica" panose="020B0604020202020204" pitchFamily="34" charset="0"/>
                <a:cs typeface="Helvetica" panose="020B0604020202020204" pitchFamily="34" charset="0"/>
              </a:defRPr>
            </a:lvl3pPr>
            <a:lvl4pPr marL="1600200" indent="-228600">
              <a:buFont typeface="Arial" panose="020B0604020202020204" pitchFamily="34" charset="0"/>
              <a:buChar char="•"/>
              <a:defRPr>
                <a:solidFill>
                  <a:srgbClr val="000000"/>
                </a:solidFill>
                <a:latin typeface="Helvetica" panose="020B0604020202020204" pitchFamily="34" charset="0"/>
                <a:cs typeface="Helvetica" panose="020B0604020202020204" pitchFamily="34" charset="0"/>
              </a:defRPr>
            </a:lvl4pPr>
            <a:lvl5pPr marL="2057400" indent="-228600">
              <a:buFont typeface="Arial" panose="020B0604020202020204" pitchFamily="34" charset="0"/>
              <a:buChar char="•"/>
              <a:defRPr>
                <a:latin typeface="Helvetica" panose="020B0604020202020204" pitchFamily="34" charset="0"/>
                <a:cs typeface="Helvetica"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336657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1_Section Header">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2"/>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
        <p:nvSpPr>
          <p:cNvPr id="12" name="Title 1"/>
          <p:cNvSpPr>
            <a:spLocks noGrp="1"/>
          </p:cNvSpPr>
          <p:nvPr>
            <p:ph type="title" hasCustomPrompt="1"/>
          </p:nvPr>
        </p:nvSpPr>
        <p:spPr>
          <a:xfrm>
            <a:off x="831851" y="3335868"/>
            <a:ext cx="7778749" cy="1226609"/>
          </a:xfrm>
          <a:solidFill>
            <a:schemeClr val="bg1">
              <a:alpha val="50000"/>
            </a:schemeClr>
          </a:solidFill>
        </p:spPr>
        <p:txBody>
          <a:bodyPr anchor="b"/>
          <a:lstStyle>
            <a:lvl1pPr>
              <a:defRPr sz="6000">
                <a:solidFill>
                  <a:schemeClr val="tx1"/>
                </a:solidFill>
              </a:defRPr>
            </a:lvl1pPr>
          </a:lstStyle>
          <a:p>
            <a:r>
              <a:rPr lang="en-US" dirty="0"/>
              <a:t>Section Header</a:t>
            </a:r>
          </a:p>
        </p:txBody>
      </p:sp>
      <p:sp>
        <p:nvSpPr>
          <p:cNvPr id="15" name="Text Placeholder 2"/>
          <p:cNvSpPr>
            <a:spLocks noGrp="1"/>
          </p:cNvSpPr>
          <p:nvPr>
            <p:ph type="body" idx="1" hasCustomPrompt="1"/>
          </p:nvPr>
        </p:nvSpPr>
        <p:spPr>
          <a:xfrm>
            <a:off x="831851" y="4589465"/>
            <a:ext cx="7778749" cy="507469"/>
          </a:xfrm>
          <a:solidFill>
            <a:schemeClr val="bg1">
              <a:alpha val="50000"/>
            </a:schemeClr>
          </a:solidFill>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Example</a:t>
            </a:r>
          </a:p>
        </p:txBody>
      </p:sp>
    </p:spTree>
    <p:extLst>
      <p:ext uri="{BB962C8B-B14F-4D97-AF65-F5344CB8AC3E}">
        <p14:creationId xmlns:p14="http://schemas.microsoft.com/office/powerpoint/2010/main" val="230189523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508760"/>
            <a:ext cx="5181600" cy="46634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08760"/>
            <a:ext cx="5181600" cy="46634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236279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4189" y="1516737"/>
            <a:ext cx="4876800" cy="22866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72987" y="1516737"/>
            <a:ext cx="4876800" cy="22866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353800" y="6356352"/>
            <a:ext cx="816993" cy="365125"/>
          </a:xfrm>
          <a:prstGeom prst="rect">
            <a:avLst/>
          </a:prstGeom>
        </p:spPr>
        <p:txBody>
          <a:bodyPr/>
          <a:lstStyle/>
          <a:p>
            <a:fld id="{630B559E-88C3-9543-93F4-44C36F028FF7}" type="slidenum">
              <a:rPr lang="en-US" smtClean="0"/>
              <a:pPr/>
              <a:t>‹#›</a:t>
            </a:fld>
            <a:endParaRPr lang="en-US" dirty="0"/>
          </a:p>
        </p:txBody>
      </p:sp>
      <p:sp>
        <p:nvSpPr>
          <p:cNvPr id="8" name="Content Placeholder 2"/>
          <p:cNvSpPr>
            <a:spLocks noGrp="1"/>
          </p:cNvSpPr>
          <p:nvPr>
            <p:ph sz="half" idx="13"/>
          </p:nvPr>
        </p:nvSpPr>
        <p:spPr>
          <a:xfrm>
            <a:off x="834189" y="3887383"/>
            <a:ext cx="4876800" cy="22866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half" idx="14"/>
          </p:nvPr>
        </p:nvSpPr>
        <p:spPr>
          <a:xfrm>
            <a:off x="6472987" y="3887383"/>
            <a:ext cx="4876800" cy="22866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3658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Lst>
      </p:bldP>
      <p:bldP spid="9" grpId="0" build="p">
        <p:tmplLst>
          <p:tmpl lvl="1">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39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6"/>
            <a:ext cx="5183188" cy="3639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316437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6" grpId="0" build="p">
        <p:tmplLst>
          <p:tmpl lvl="1">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licker Title_Conten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98E8155-2065-8B4C-89FE-C5A6333AE487}"/>
              </a:ext>
            </a:extLst>
          </p:cNvPr>
          <p:cNvPicPr>
            <a:picLocks noChangeAspect="1"/>
          </p:cNvPicPr>
          <p:nvPr/>
        </p:nvPicPr>
        <p:blipFill>
          <a:blip r:embed="rId2">
            <a:clrChange>
              <a:clrFrom>
                <a:srgbClr val="FFFFFF"/>
              </a:clrFrom>
              <a:clrTo>
                <a:srgbClr val="FFFFFF">
                  <a:alpha val="0"/>
                </a:srgbClr>
              </a:clrTo>
            </a:clrChange>
            <a:alphaModFix amt="20000"/>
          </a:blip>
          <a:stretch>
            <a:fillRect/>
          </a:stretch>
        </p:blipFill>
        <p:spPr>
          <a:xfrm>
            <a:off x="3061081" y="1939095"/>
            <a:ext cx="6069839" cy="4012268"/>
          </a:xfrm>
          <a:prstGeom prst="rect">
            <a:avLst/>
          </a:prstGeom>
        </p:spPr>
      </p:pic>
      <p:sp>
        <p:nvSpPr>
          <p:cNvPr id="10" name="Rectangle 9">
            <a:extLst>
              <a:ext uri="{FF2B5EF4-FFF2-40B4-BE49-F238E27FC236}">
                <a16:creationId xmlns:a16="http://schemas.microsoft.com/office/drawing/2014/main" id="{5ADA910E-5654-F640-B89D-B89A45DCEF20}"/>
              </a:ext>
            </a:extLst>
          </p:cNvPr>
          <p:cNvSpPr/>
          <p:nvPr/>
        </p:nvSpPr>
        <p:spPr>
          <a:xfrm>
            <a:off x="0" y="6174828"/>
            <a:ext cx="12192000" cy="683173"/>
          </a:xfrm>
          <a:prstGeom prst="rect">
            <a:avLst/>
          </a:prstGeom>
          <a:solidFill>
            <a:srgbClr val="CFB87C"/>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EE968670-88EC-3B43-AC3E-97F5B120F6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4F6ED7-5684-B749-8162-016FE04572F5}"/>
              </a:ext>
            </a:extLst>
          </p:cNvPr>
          <p:cNvSpPr>
            <a:spLocks noGrp="1"/>
          </p:cNvSpPr>
          <p:nvPr>
            <p:ph idx="1"/>
          </p:nvPr>
        </p:nvSpPr>
        <p:spPr/>
        <p:txBody>
          <a:bodyPr/>
          <a:lstStyle>
            <a:lvl1pPr marL="11113" indent="-11113">
              <a:buSzPct val="25000"/>
              <a:buFont typeface="Arial" panose="020B0604020202020204" pitchFamily="34" charset="0"/>
              <a:buChar char="•"/>
              <a:tabLst/>
              <a:defRPr/>
            </a:lvl1pPr>
            <a:lvl2pPr marL="971550" indent="-514350">
              <a:buFont typeface="+mj-lt"/>
              <a:buAutoNum type="alphaUcPeriod"/>
              <a:defRPr/>
            </a:lvl2pPr>
            <a:lvl3pPr marL="1371600" indent="-457200">
              <a:buFont typeface="+mj-lt"/>
              <a:buAutoNum type="alphaUcPeriod"/>
              <a:defRPr/>
            </a:lvl3pPr>
            <a:lvl4pPr marL="1828800" indent="-457200">
              <a:buFont typeface="+mj-lt"/>
              <a:buAutoNum type="alphaUcPeriod"/>
              <a:defRPr/>
            </a:lvl4pPr>
            <a:lvl5pPr marL="2286000" indent="-457200">
              <a:buFont typeface="+mj-lt"/>
              <a:buAutoNum type="alphaU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D1DA0B3-44C0-B14F-A5F3-39DE921B2F88}"/>
              </a:ext>
            </a:extLst>
          </p:cNvPr>
          <p:cNvSpPr>
            <a:spLocks noGrp="1"/>
          </p:cNvSpPr>
          <p:nvPr>
            <p:ph type="dt" sz="half" idx="10"/>
          </p:nvPr>
        </p:nvSpPr>
        <p:spPr>
          <a:xfrm>
            <a:off x="838200" y="6356352"/>
            <a:ext cx="2743200" cy="365125"/>
          </a:xfrm>
          <a:prstGeom prst="rect">
            <a:avLst/>
          </a:prstGeom>
        </p:spPr>
        <p:txBody>
          <a:bodyPr/>
          <a:lstStyle>
            <a:lvl1pPr>
              <a:defRPr>
                <a:solidFill>
                  <a:schemeClr val="tx1"/>
                </a:solidFill>
              </a:defRPr>
            </a:lvl1pPr>
          </a:lstStyle>
          <a:p>
            <a:endParaRPr lang="en-US" dirty="0"/>
          </a:p>
        </p:txBody>
      </p:sp>
      <p:sp>
        <p:nvSpPr>
          <p:cNvPr id="5" name="Footer Placeholder 4">
            <a:extLst>
              <a:ext uri="{FF2B5EF4-FFF2-40B4-BE49-F238E27FC236}">
                <a16:creationId xmlns:a16="http://schemas.microsoft.com/office/drawing/2014/main" id="{85136CF5-11F0-5246-A166-983E99FC6D98}"/>
              </a:ext>
            </a:extLst>
          </p:cNvPr>
          <p:cNvSpPr>
            <a:spLocks noGrp="1"/>
          </p:cNvSpPr>
          <p:nvPr>
            <p:ph type="ftr" sz="quarter" idx="11"/>
          </p:nvPr>
        </p:nvSpPr>
        <p:spPr>
          <a:xfrm>
            <a:off x="4038600" y="6356352"/>
            <a:ext cx="4114800" cy="365125"/>
          </a:xfrm>
          <a:prstGeom prst="rect">
            <a:avLst/>
          </a:prstGeom>
        </p:spPr>
        <p:txBody>
          <a:bodyPr/>
          <a:lstStyle>
            <a:lvl1pPr>
              <a:defRPr>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D7DFA281-EA6A-E741-9258-24D527D84689}"/>
              </a:ext>
            </a:extLst>
          </p:cNvPr>
          <p:cNvSpPr>
            <a:spLocks noGrp="1"/>
          </p:cNvSpPr>
          <p:nvPr>
            <p:ph type="sldNum" sz="quarter" idx="12"/>
          </p:nvPr>
        </p:nvSpPr>
        <p:spPr>
          <a:xfrm>
            <a:off x="11353800" y="6356352"/>
            <a:ext cx="816993" cy="365125"/>
          </a:xfrm>
          <a:prstGeom prst="rect">
            <a:avLst/>
          </a:prstGeom>
        </p:spPr>
        <p:txBody>
          <a:bodyPr/>
          <a:lstStyle>
            <a:lvl1pPr>
              <a:defRPr>
                <a:solidFill>
                  <a:schemeClr val="tx1"/>
                </a:solidFill>
              </a:defRPr>
            </a:lvl1pPr>
          </a:lstStyle>
          <a:p>
            <a:fld id="{6CD3BBC0-2BB4-EF4F-9C54-47B58AB16FD3}" type="slidenum">
              <a:rPr lang="en-US" smtClean="0"/>
              <a:pPr/>
              <a:t>‹#›</a:t>
            </a:fld>
            <a:endParaRPr lang="en-US" dirty="0"/>
          </a:p>
        </p:txBody>
      </p:sp>
      <p:cxnSp>
        <p:nvCxnSpPr>
          <p:cNvPr id="13" name="Straight Connector 12">
            <a:extLst>
              <a:ext uri="{FF2B5EF4-FFF2-40B4-BE49-F238E27FC236}">
                <a16:creationId xmlns:a16="http://schemas.microsoft.com/office/drawing/2014/main" id="{F34D60FB-E6E9-2D49-B703-88F46904EB5C}"/>
              </a:ext>
            </a:extLst>
          </p:cNvPr>
          <p:cNvCxnSpPr/>
          <p:nvPr/>
        </p:nvCxnSpPr>
        <p:spPr>
          <a:xfrm>
            <a:off x="417689" y="273281"/>
            <a:ext cx="113227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211272F3-A0FB-A14D-8407-339B4D06A243}"/>
              </a:ext>
            </a:extLst>
          </p:cNvPr>
          <p:cNvGrpSpPr/>
          <p:nvPr/>
        </p:nvGrpSpPr>
        <p:grpSpPr>
          <a:xfrm>
            <a:off x="8398479" y="6337265"/>
            <a:ext cx="3315727" cy="446595"/>
            <a:chOff x="1207875" y="4224259"/>
            <a:chExt cx="2486795" cy="446595"/>
          </a:xfrm>
        </p:grpSpPr>
        <p:pic>
          <p:nvPicPr>
            <p:cNvPr id="16" name="Picture 15">
              <a:extLst>
                <a:ext uri="{FF2B5EF4-FFF2-40B4-BE49-F238E27FC236}">
                  <a16:creationId xmlns:a16="http://schemas.microsoft.com/office/drawing/2014/main" id="{AF944470-6149-C74A-8DDF-CAE6926141D4}"/>
                </a:ext>
              </a:extLst>
            </p:cNvPr>
            <p:cNvPicPr>
              <a:picLocks noChangeAspect="1"/>
            </p:cNvPicPr>
            <p:nvPr userDrawn="1"/>
          </p:nvPicPr>
          <p:blipFill rotWithShape="1">
            <a:blip r:embed="rId3"/>
            <a:srcRect r="78895" b="-1974"/>
            <a:stretch/>
          </p:blipFill>
          <p:spPr>
            <a:xfrm>
              <a:off x="1207875" y="4224259"/>
              <a:ext cx="472644" cy="446595"/>
            </a:xfrm>
            <a:prstGeom prst="rect">
              <a:avLst/>
            </a:prstGeom>
          </p:spPr>
        </p:pic>
        <p:sp>
          <p:nvSpPr>
            <p:cNvPr id="17" name="TextBox 16">
              <a:extLst>
                <a:ext uri="{FF2B5EF4-FFF2-40B4-BE49-F238E27FC236}">
                  <a16:creationId xmlns:a16="http://schemas.microsoft.com/office/drawing/2014/main" id="{312D0A53-D9CE-954F-B516-EAE40D433EC3}"/>
                </a:ext>
              </a:extLst>
            </p:cNvPr>
            <p:cNvSpPr txBox="1"/>
            <p:nvPr userDrawn="1"/>
          </p:nvSpPr>
          <p:spPr>
            <a:xfrm>
              <a:off x="1606379" y="4257330"/>
              <a:ext cx="2088291" cy="400110"/>
            </a:xfrm>
            <a:prstGeom prst="rect">
              <a:avLst/>
            </a:prstGeom>
            <a:noFill/>
          </p:spPr>
          <p:txBody>
            <a:bodyPr wrap="square" rtlCol="0">
              <a:spAutoFit/>
            </a:bodyPr>
            <a:lstStyle/>
            <a:p>
              <a:r>
                <a:rPr lang="en-US" sz="1350" b="1" spc="0" dirty="0">
                  <a:solidFill>
                    <a:schemeClr val="tx1"/>
                  </a:solidFill>
                  <a:latin typeface="Rockwell" panose="02060603020205020403" pitchFamily="18" charset="77"/>
                  <a:ea typeface="Helvetica Neue" panose="02000503000000020004" pitchFamily="2" charset="0"/>
                  <a:cs typeface="Helvetica Neue" panose="02000503000000020004" pitchFamily="2" charset="0"/>
                </a:rPr>
                <a:t>Leeds</a:t>
              </a:r>
              <a:r>
                <a:rPr lang="en-US" sz="800" spc="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t>
              </a:r>
              <a:r>
                <a:rPr lang="en-US" sz="1100" spc="-10" baseline="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School of Business</a:t>
              </a:r>
            </a:p>
            <a:p>
              <a:r>
                <a:rPr lang="en-US" sz="600" spc="80" baseline="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UNIVERSITY OF COLORADO </a:t>
              </a:r>
              <a:r>
                <a:rPr lang="en-US" sz="600" b="1" spc="80" baseline="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BOULDER</a:t>
              </a:r>
            </a:p>
          </p:txBody>
        </p:sp>
      </p:grpSp>
    </p:spTree>
    <p:extLst>
      <p:ext uri="{BB962C8B-B14F-4D97-AF65-F5344CB8AC3E}">
        <p14:creationId xmlns:p14="http://schemas.microsoft.com/office/powerpoint/2010/main" val="32869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11353800" y="6356352"/>
            <a:ext cx="816993" cy="365125"/>
          </a:xfrm>
          <a:prstGeom prst="rect">
            <a:avLst/>
          </a:prstGeom>
        </p:spPr>
        <p:txBody>
          <a:bodyPr/>
          <a:lstStyle/>
          <a:p>
            <a:fld id="{62A26266-7B30-4634-B812-CE72ADF5B03D}" type="slidenum">
              <a:rPr lang="en-US" smtClean="0"/>
              <a:t>‹#›</a:t>
            </a:fld>
            <a:endParaRPr lang="en-US" dirty="0"/>
          </a:p>
        </p:txBody>
      </p:sp>
    </p:spTree>
    <p:extLst>
      <p:ext uri="{BB962C8B-B14F-4D97-AF65-F5344CB8AC3E}">
        <p14:creationId xmlns:p14="http://schemas.microsoft.com/office/powerpoint/2010/main" val="120663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320"/>
            <a:ext cx="10521696"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507071"/>
            <a:ext cx="10515600" cy="46634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3C7DE523-086A-3444-A8FC-C93C2F95C8F9}"/>
              </a:ext>
            </a:extLst>
          </p:cNvPr>
          <p:cNvCxnSpPr/>
          <p:nvPr/>
        </p:nvCxnSpPr>
        <p:spPr>
          <a:xfrm>
            <a:off x="417689" y="273281"/>
            <a:ext cx="11322755" cy="0"/>
          </a:xfrm>
          <a:prstGeom prst="line">
            <a:avLst/>
          </a:prstGeom>
          <a:ln w="38100">
            <a:solidFill>
              <a:srgbClr val="CFB87C"/>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C688BD9A-6496-4D33-8031-B54D8893B146}"/>
              </a:ext>
            </a:extLst>
          </p:cNvPr>
          <p:cNvPicPr>
            <a:picLocks noChangeAspect="1"/>
          </p:cNvPicPr>
          <p:nvPr userDrawn="1"/>
        </p:nvPicPr>
        <p:blipFill>
          <a:blip r:embed="rId19"/>
          <a:stretch>
            <a:fillRect/>
          </a:stretch>
        </p:blipFill>
        <p:spPr>
          <a:xfrm>
            <a:off x="8165760" y="6170511"/>
            <a:ext cx="3574684" cy="601057"/>
          </a:xfrm>
          <a:prstGeom prst="rect">
            <a:avLst/>
          </a:prstGeom>
        </p:spPr>
      </p:pic>
    </p:spTree>
    <p:extLst>
      <p:ext uri="{BB962C8B-B14F-4D97-AF65-F5344CB8AC3E}">
        <p14:creationId xmlns:p14="http://schemas.microsoft.com/office/powerpoint/2010/main" val="2290889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914400" rtl="0" eaLnBrk="1" latinLnBrk="0" hangingPunct="1">
        <a:lnSpc>
          <a:spcPct val="90000"/>
        </a:lnSpc>
        <a:spcBef>
          <a:spcPct val="0"/>
        </a:spcBef>
        <a:buNone/>
        <a:defRPr sz="4400" b="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mailto:Kornish@colorado.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s://www.linkedin.com/in/lindseyjhoffma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Helvetica" panose="020B0604020202020204" pitchFamily="34" charset="0"/>
                <a:cs typeface="Helvetica" panose="020B0604020202020204" pitchFamily="34" charset="0"/>
              </a:rPr>
              <a:t>Talking about BASE </a:t>
            </a: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in Your Job Search</a:t>
            </a:r>
          </a:p>
        </p:txBody>
      </p:sp>
      <p:sp>
        <p:nvSpPr>
          <p:cNvPr id="3" name="Subtitle 2"/>
          <p:cNvSpPr>
            <a:spLocks noGrp="1"/>
          </p:cNvSpPr>
          <p:nvPr>
            <p:ph type="subTitle" idx="1"/>
          </p:nvPr>
        </p:nvSpPr>
        <p:spPr/>
        <p:txBody>
          <a:bodyPr vert="horz" lIns="91440" tIns="45720" rIns="91440" bIns="45720" rtlCol="0" anchor="t">
            <a:normAutofit/>
          </a:bodyPr>
          <a:lstStyle/>
          <a:p>
            <a:r>
              <a:rPr lang="en-US" sz="2800" dirty="0">
                <a:latin typeface="Helvetica" panose="020B0604020202020204" pitchFamily="34" charset="0"/>
                <a:cs typeface="Helvetica" panose="020B0604020202020204" pitchFamily="34" charset="0"/>
              </a:rPr>
              <a:t>Leeds Professionalism Summit</a:t>
            </a:r>
          </a:p>
          <a:p>
            <a:r>
              <a:rPr lang="en-US" sz="2800" dirty="0">
                <a:latin typeface="Helvetica" panose="020B0604020202020204" pitchFamily="34" charset="0"/>
                <a:cs typeface="Helvetica" panose="020B0604020202020204" pitchFamily="34" charset="0"/>
              </a:rPr>
              <a:t>Laura Kornish</a:t>
            </a:r>
          </a:p>
          <a:p>
            <a:r>
              <a:rPr lang="en-US" sz="2800" dirty="0">
                <a:latin typeface="Helvetica" panose="020B0604020202020204" pitchFamily="34" charset="0"/>
                <a:cs typeface="Helvetica" panose="020B0604020202020204" pitchFamily="34" charset="0"/>
              </a:rPr>
              <a:t>Spring 2024</a:t>
            </a:r>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77925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b="1" dirty="0"/>
              <a:t>BASE on your resume</a:t>
            </a:r>
            <a:endParaRPr lang="en-US" sz="3200" b="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p:txBody>
          <a:bodyPr anchor="t">
            <a:noAutofit/>
          </a:bodyPr>
          <a:lstStyle/>
          <a:p>
            <a:pPr marL="0" indent="0">
              <a:buNone/>
            </a:pPr>
            <a:r>
              <a:rPr lang="en-US" dirty="0"/>
              <a:t>Different ways to list it on your resume, under </a:t>
            </a:r>
            <a:r>
              <a:rPr lang="en-US" b="1" dirty="0"/>
              <a:t>relevant courses:</a:t>
            </a:r>
          </a:p>
          <a:p>
            <a:r>
              <a:rPr lang="en-US" dirty="0"/>
              <a:t>BASE (Sophomore Integrated Capstone)</a:t>
            </a:r>
          </a:p>
          <a:p>
            <a:r>
              <a:rPr lang="en-US" dirty="0"/>
              <a:t>BASE (Business core Applied Semester Experience)</a:t>
            </a:r>
          </a:p>
          <a:p>
            <a:r>
              <a:rPr lang="en-US" dirty="0"/>
              <a:t>Sophomore Business Projects Course</a:t>
            </a:r>
          </a:p>
          <a:p>
            <a:r>
              <a:rPr lang="en-US" dirty="0"/>
              <a:t>Business Core Capstone</a:t>
            </a:r>
          </a:p>
          <a:p>
            <a:pPr marL="0" indent="0">
              <a:buNone/>
            </a:pPr>
            <a:endParaRPr lang="en-US" dirty="0"/>
          </a:p>
          <a:p>
            <a:pPr marL="0" indent="0">
              <a:buNone/>
            </a:pPr>
            <a:r>
              <a:rPr lang="en-US" i="1" dirty="0"/>
              <a:t>Be prepared to answer questions about anything on your resume!</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96857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b="1" dirty="0"/>
              <a:t>BASE on your resume: Justin’s 1</a:t>
            </a:r>
            <a:endParaRPr lang="en-US" sz="3200" b="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p:txBody>
          <a:bodyPr anchor="t">
            <a:noAutofit/>
          </a:bodyPr>
          <a:lstStyle/>
          <a:p>
            <a:pPr marL="0" indent="0">
              <a:buNone/>
            </a:pPr>
            <a:r>
              <a:rPr lang="en-US" dirty="0"/>
              <a:t>Relevant projects:</a:t>
            </a:r>
          </a:p>
          <a:p>
            <a:pPr marL="0" indent="0">
              <a:buNone/>
            </a:pPr>
            <a:r>
              <a:rPr lang="en-US" i="1" dirty="0"/>
              <a:t>Recommended [….] as a new product category for Justin’s, a consumer goods company best known for nut butter squeeze packs. Backed recommendation with financial, brand, competitive, and operational reasoning.</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7950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b="1" dirty="0"/>
              <a:t>BASE on your resume: Justin’s 2</a:t>
            </a:r>
            <a:endParaRPr lang="en-US" sz="3200" b="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p:txBody>
          <a:bodyPr anchor="t">
            <a:noAutofit/>
          </a:bodyPr>
          <a:lstStyle/>
          <a:p>
            <a:pPr marL="0" indent="0">
              <a:buNone/>
            </a:pPr>
            <a:r>
              <a:rPr lang="en-US" dirty="0"/>
              <a:t>Relevant projects:</a:t>
            </a:r>
          </a:p>
          <a:p>
            <a:pPr marL="0" indent="0">
              <a:buNone/>
            </a:pPr>
            <a:r>
              <a:rPr lang="en-US" i="1" dirty="0"/>
              <a:t>Recommended new packaging design for Justin’s, a consumer goods company best known for nut butter squeeze packs.</a:t>
            </a:r>
          </a:p>
          <a:p>
            <a:pPr marL="0" indent="0">
              <a:buNone/>
            </a:pPr>
            <a:endParaRPr lang="en-US" dirty="0"/>
          </a:p>
        </p:txBody>
      </p:sp>
    </p:spTree>
    <p:extLst>
      <p:ext uri="{BB962C8B-B14F-4D97-AF65-F5344CB8AC3E}">
        <p14:creationId xmlns:p14="http://schemas.microsoft.com/office/powerpoint/2010/main" val="1659033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b="1" dirty="0"/>
              <a:t>BASE on your resume: Spark 1</a:t>
            </a:r>
            <a:endParaRPr lang="en-US" sz="3200" b="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844296" y="1528011"/>
            <a:ext cx="10515600" cy="4663440"/>
          </a:xfrm>
        </p:spPr>
        <p:txBody>
          <a:bodyPr anchor="t">
            <a:noAutofit/>
          </a:bodyPr>
          <a:lstStyle/>
          <a:p>
            <a:pPr marL="0" indent="0">
              <a:buNone/>
            </a:pPr>
            <a:r>
              <a:rPr lang="en-US" dirty="0"/>
              <a:t>Relevant projects:</a:t>
            </a:r>
          </a:p>
          <a:p>
            <a:pPr marL="0" indent="0">
              <a:buNone/>
            </a:pPr>
            <a:r>
              <a:rPr lang="en-US" i="1" dirty="0"/>
              <a:t>Recommended channels of distribution for Spark Mindset, a cybersecurity education company targeting underrepresented populations.</a:t>
            </a:r>
            <a:endParaRPr lang="en-US" dirty="0"/>
          </a:p>
          <a:p>
            <a:pPr marL="0" indent="0">
              <a:buNone/>
            </a:pPr>
            <a:r>
              <a:rPr lang="en-US" dirty="0"/>
              <a:t> </a:t>
            </a:r>
          </a:p>
        </p:txBody>
      </p:sp>
    </p:spTree>
    <p:extLst>
      <p:ext uri="{BB962C8B-B14F-4D97-AF65-F5344CB8AC3E}">
        <p14:creationId xmlns:p14="http://schemas.microsoft.com/office/powerpoint/2010/main" val="2903502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b="1" dirty="0"/>
              <a:t>BASE on your resume: Spark 2</a:t>
            </a:r>
            <a:endParaRPr lang="en-US" sz="3200" b="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p:txBody>
          <a:bodyPr anchor="t">
            <a:noAutofit/>
          </a:bodyPr>
          <a:lstStyle/>
          <a:p>
            <a:pPr marL="0" indent="0">
              <a:buNone/>
            </a:pPr>
            <a:r>
              <a:rPr lang="en-US" dirty="0"/>
              <a:t>Relevant projects:</a:t>
            </a:r>
          </a:p>
          <a:p>
            <a:pPr marL="0" indent="0">
              <a:buNone/>
            </a:pPr>
            <a:r>
              <a:rPr lang="en-US" i="1" dirty="0"/>
              <a:t>Built a Statement of Cash Flows (SCF) for Spark Mindset, a cybersecurity education company targeting underrepresented populations. Used the SCF to recommend operational changes to extend existing cash reserves.</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262936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b="1" dirty="0"/>
              <a:t>BASE in an interview</a:t>
            </a:r>
            <a:endParaRPr lang="en-US" sz="3200" b="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p:txBody>
          <a:bodyPr anchor="t">
            <a:noAutofit/>
          </a:bodyPr>
          <a:lstStyle/>
          <a:p>
            <a:pPr marL="0" indent="0">
              <a:buNone/>
            </a:pPr>
            <a:r>
              <a:rPr lang="en-US" dirty="0"/>
              <a:t>BASE gives you experiences that you can share in interviews related to </a:t>
            </a:r>
            <a:r>
              <a:rPr lang="en-US" b="1" i="1" dirty="0">
                <a:solidFill>
                  <a:srgbClr val="CC9900"/>
                </a:solidFill>
              </a:rPr>
              <a:t>teamwork, challenges, skills</a:t>
            </a:r>
            <a:r>
              <a:rPr lang="en-US" dirty="0"/>
              <a:t>, and more.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549852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sz="3600" b="1" dirty="0"/>
              <a:t>Interview questions: teamwork</a:t>
            </a:r>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838200" y="1508760"/>
            <a:ext cx="11353800" cy="4663440"/>
          </a:xfrm>
        </p:spPr>
        <p:txBody>
          <a:bodyPr anchor="t">
            <a:noAutofit/>
          </a:bodyPr>
          <a:lstStyle/>
          <a:p>
            <a:pPr marL="514350" indent="-514350">
              <a:buFont typeface="+mj-lt"/>
              <a:buAutoNum type="arabicPeriod"/>
            </a:pPr>
            <a:r>
              <a:rPr lang="en-US" dirty="0"/>
              <a:t>Tell me about a time you worked in a team.</a:t>
            </a:r>
          </a:p>
          <a:p>
            <a:pPr marL="514350" indent="-514350">
              <a:buFont typeface="+mj-lt"/>
              <a:buAutoNum type="arabicPeriod"/>
            </a:pPr>
            <a:r>
              <a:rPr lang="en-US" dirty="0"/>
              <a:t>What role do you tend to play on a team?</a:t>
            </a:r>
          </a:p>
          <a:p>
            <a:pPr marL="514350" indent="-514350">
              <a:buFont typeface="+mj-lt"/>
              <a:buAutoNum type="arabicPeriod"/>
            </a:pPr>
            <a:r>
              <a:rPr lang="en-US" dirty="0"/>
              <a:t>In your opinion, what is a crucial element for successful teamwork?</a:t>
            </a:r>
          </a:p>
          <a:p>
            <a:pPr marL="514350" indent="-514350">
              <a:buFont typeface="+mj-lt"/>
              <a:buAutoNum type="arabicPeriod"/>
            </a:pPr>
            <a:endParaRPr lang="en-US" dirty="0"/>
          </a:p>
          <a:p>
            <a:pPr marL="0" indent="0">
              <a:buNone/>
            </a:pPr>
            <a:r>
              <a:rPr lang="en-US" dirty="0"/>
              <a:t> </a:t>
            </a:r>
          </a:p>
        </p:txBody>
      </p:sp>
      <p:sp>
        <p:nvSpPr>
          <p:cNvPr id="4" name="TextBox 3">
            <a:extLst>
              <a:ext uri="{FF2B5EF4-FFF2-40B4-BE49-F238E27FC236}">
                <a16:creationId xmlns:a16="http://schemas.microsoft.com/office/drawing/2014/main" id="{664D06AE-DD56-62F2-69BC-E85F005A781F}"/>
              </a:ext>
            </a:extLst>
          </p:cNvPr>
          <p:cNvSpPr txBox="1"/>
          <p:nvPr/>
        </p:nvSpPr>
        <p:spPr>
          <a:xfrm>
            <a:off x="2609850" y="5549265"/>
            <a:ext cx="9258300" cy="461665"/>
          </a:xfrm>
          <a:prstGeom prst="rect">
            <a:avLst/>
          </a:prstGeom>
          <a:noFill/>
        </p:spPr>
        <p:txBody>
          <a:bodyPr wrap="square">
            <a:spAutoFit/>
          </a:bodyPr>
          <a:lstStyle/>
          <a:p>
            <a:r>
              <a:rPr lang="en-US" sz="2400" dirty="0">
                <a:solidFill>
                  <a:srgbClr val="996633"/>
                </a:solidFill>
              </a:rPr>
              <a:t>Try to generate </a:t>
            </a:r>
            <a:r>
              <a:rPr lang="en-US" sz="2400" b="1" i="1" dirty="0">
                <a:solidFill>
                  <a:srgbClr val="996633"/>
                </a:solidFill>
              </a:rPr>
              <a:t>specific and concrete </a:t>
            </a:r>
            <a:r>
              <a:rPr lang="en-US" sz="2400" dirty="0">
                <a:solidFill>
                  <a:srgbClr val="996633"/>
                </a:solidFill>
              </a:rPr>
              <a:t>examples from BASE.</a:t>
            </a:r>
          </a:p>
        </p:txBody>
      </p:sp>
    </p:spTree>
    <p:extLst>
      <p:ext uri="{BB962C8B-B14F-4D97-AF65-F5344CB8AC3E}">
        <p14:creationId xmlns:p14="http://schemas.microsoft.com/office/powerpoint/2010/main" val="1367835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sz="3600" b="1" dirty="0"/>
              <a:t>Interview questions: challenges</a:t>
            </a:r>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838200" y="1508760"/>
            <a:ext cx="11353800" cy="4663440"/>
          </a:xfrm>
        </p:spPr>
        <p:txBody>
          <a:bodyPr anchor="t">
            <a:noAutofit/>
          </a:bodyPr>
          <a:lstStyle/>
          <a:p>
            <a:pPr marL="514350" indent="-514350">
              <a:buFont typeface="+mj-lt"/>
              <a:buAutoNum type="arabicPeriod"/>
            </a:pPr>
            <a:r>
              <a:rPr lang="en-US" dirty="0"/>
              <a:t>What is your biggest weakness? </a:t>
            </a:r>
          </a:p>
          <a:p>
            <a:pPr marL="514350" indent="-514350">
              <a:buFont typeface="+mj-lt"/>
              <a:buAutoNum type="arabicPeriod"/>
            </a:pPr>
            <a:r>
              <a:rPr lang="en-US" dirty="0"/>
              <a:t>Tell me about a time you failed.</a:t>
            </a:r>
          </a:p>
          <a:p>
            <a:pPr marL="514350" indent="-514350">
              <a:buFont typeface="+mj-lt"/>
              <a:buAutoNum type="arabicPeriod"/>
            </a:pPr>
            <a:r>
              <a:rPr lang="en-US" dirty="0"/>
              <a:t>How do you handle stress or pressure? </a:t>
            </a:r>
          </a:p>
          <a:p>
            <a:pPr marL="514350" indent="-514350">
              <a:buFont typeface="+mj-lt"/>
              <a:buAutoNum type="arabicPeriod"/>
            </a:pPr>
            <a:r>
              <a:rPr lang="en-US" dirty="0"/>
              <a:t>Give an example of how you have handled a delicate situation.</a:t>
            </a:r>
          </a:p>
          <a:p>
            <a:pPr marL="514350" indent="-514350">
              <a:buFont typeface="+mj-lt"/>
              <a:buAutoNum type="arabicPeriod"/>
            </a:pPr>
            <a:r>
              <a:rPr lang="en-US" dirty="0"/>
              <a:t>Talk me through a bad professional relationship you've had. Why didn't it work?</a:t>
            </a:r>
          </a:p>
          <a:p>
            <a:pPr marL="514350" indent="-514350">
              <a:buFont typeface="+mj-lt"/>
              <a:buAutoNum type="arabicPeriod"/>
            </a:pPr>
            <a:endParaRPr lang="en-US" dirty="0"/>
          </a:p>
          <a:p>
            <a:pPr marL="0" indent="0">
              <a:buNone/>
            </a:pPr>
            <a:r>
              <a:rPr lang="en-US" dirty="0"/>
              <a:t> </a:t>
            </a:r>
          </a:p>
        </p:txBody>
      </p:sp>
      <p:sp>
        <p:nvSpPr>
          <p:cNvPr id="3" name="TextBox 2">
            <a:extLst>
              <a:ext uri="{FF2B5EF4-FFF2-40B4-BE49-F238E27FC236}">
                <a16:creationId xmlns:a16="http://schemas.microsoft.com/office/drawing/2014/main" id="{0B8B8951-AAC4-0F4B-9EAE-9860354FBEDD}"/>
              </a:ext>
            </a:extLst>
          </p:cNvPr>
          <p:cNvSpPr txBox="1"/>
          <p:nvPr/>
        </p:nvSpPr>
        <p:spPr>
          <a:xfrm>
            <a:off x="2609850" y="5549265"/>
            <a:ext cx="9258300" cy="461665"/>
          </a:xfrm>
          <a:prstGeom prst="rect">
            <a:avLst/>
          </a:prstGeom>
          <a:noFill/>
        </p:spPr>
        <p:txBody>
          <a:bodyPr wrap="square">
            <a:spAutoFit/>
          </a:bodyPr>
          <a:lstStyle/>
          <a:p>
            <a:r>
              <a:rPr lang="en-US" sz="2400" dirty="0">
                <a:solidFill>
                  <a:srgbClr val="996633"/>
                </a:solidFill>
              </a:rPr>
              <a:t>Try to generate </a:t>
            </a:r>
            <a:r>
              <a:rPr lang="en-US" sz="2400" b="1" i="1" dirty="0">
                <a:solidFill>
                  <a:srgbClr val="996633"/>
                </a:solidFill>
              </a:rPr>
              <a:t>specific and concrete </a:t>
            </a:r>
            <a:r>
              <a:rPr lang="en-US" sz="2400" dirty="0">
                <a:solidFill>
                  <a:srgbClr val="996633"/>
                </a:solidFill>
              </a:rPr>
              <a:t>examples from BASE.</a:t>
            </a:r>
          </a:p>
        </p:txBody>
      </p:sp>
    </p:spTree>
    <p:extLst>
      <p:ext uri="{BB962C8B-B14F-4D97-AF65-F5344CB8AC3E}">
        <p14:creationId xmlns:p14="http://schemas.microsoft.com/office/powerpoint/2010/main" val="3804072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a:xfrm>
            <a:off x="838200" y="274320"/>
            <a:ext cx="11231880" cy="1143000"/>
          </a:xfrm>
        </p:spPr>
        <p:txBody>
          <a:bodyPr>
            <a:normAutofit/>
          </a:bodyPr>
          <a:lstStyle/>
          <a:p>
            <a:r>
              <a:rPr lang="en-US" sz="3600" b="1" dirty="0"/>
              <a:t>Interview questions: skills and accomplishments</a:t>
            </a:r>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838200" y="1508760"/>
            <a:ext cx="11353800" cy="4663440"/>
          </a:xfrm>
        </p:spPr>
        <p:txBody>
          <a:bodyPr anchor="t">
            <a:noAutofit/>
          </a:bodyPr>
          <a:lstStyle/>
          <a:p>
            <a:pPr marL="514350" indent="-514350">
              <a:buFont typeface="+mj-lt"/>
              <a:buAutoNum type="arabicPeriod"/>
            </a:pPr>
            <a:r>
              <a:rPr lang="en-US" dirty="0"/>
              <a:t>Tell me about a time you used data to make a recommendation.</a:t>
            </a:r>
          </a:p>
          <a:p>
            <a:pPr marL="514350" indent="-514350">
              <a:buFont typeface="+mj-lt"/>
              <a:buAutoNum type="arabicPeriod"/>
            </a:pPr>
            <a:r>
              <a:rPr lang="en-US" dirty="0"/>
              <a:t>What is your biggest strength?</a:t>
            </a:r>
          </a:p>
          <a:p>
            <a:pPr marL="514350" indent="-514350">
              <a:buFont typeface="+mj-lt"/>
              <a:buAutoNum type="arabicPeriod"/>
            </a:pPr>
            <a:r>
              <a:rPr lang="en-US" dirty="0"/>
              <a:t>Explain something you know well.</a:t>
            </a:r>
          </a:p>
          <a:p>
            <a:pPr marL="514350" indent="-514350">
              <a:buFont typeface="+mj-lt"/>
              <a:buAutoNum type="arabicPeriod"/>
            </a:pPr>
            <a:r>
              <a:rPr lang="en-US" dirty="0"/>
              <a:t>What single project or task would you consider your most significant career accomplishment to date? Walk me through the plan, how you managed it, how you measured success, and what the biggest mistakes you made were.</a:t>
            </a:r>
          </a:p>
          <a:p>
            <a:pPr marL="0" indent="0">
              <a:buNone/>
            </a:pPr>
            <a:r>
              <a:rPr lang="en-US" dirty="0"/>
              <a:t> </a:t>
            </a:r>
          </a:p>
        </p:txBody>
      </p:sp>
      <p:sp>
        <p:nvSpPr>
          <p:cNvPr id="3" name="TextBox 2">
            <a:extLst>
              <a:ext uri="{FF2B5EF4-FFF2-40B4-BE49-F238E27FC236}">
                <a16:creationId xmlns:a16="http://schemas.microsoft.com/office/drawing/2014/main" id="{675227F5-036B-002A-DABF-77E1914335A6}"/>
              </a:ext>
            </a:extLst>
          </p:cNvPr>
          <p:cNvSpPr txBox="1"/>
          <p:nvPr/>
        </p:nvSpPr>
        <p:spPr>
          <a:xfrm>
            <a:off x="2609850" y="5549265"/>
            <a:ext cx="9258300" cy="461665"/>
          </a:xfrm>
          <a:prstGeom prst="rect">
            <a:avLst/>
          </a:prstGeom>
          <a:noFill/>
        </p:spPr>
        <p:txBody>
          <a:bodyPr wrap="square">
            <a:spAutoFit/>
          </a:bodyPr>
          <a:lstStyle/>
          <a:p>
            <a:r>
              <a:rPr lang="en-US" sz="2400" dirty="0">
                <a:solidFill>
                  <a:srgbClr val="996633"/>
                </a:solidFill>
              </a:rPr>
              <a:t>Try to generate </a:t>
            </a:r>
            <a:r>
              <a:rPr lang="en-US" sz="2400" b="1" i="1" dirty="0">
                <a:solidFill>
                  <a:srgbClr val="996633"/>
                </a:solidFill>
              </a:rPr>
              <a:t>specific and concrete </a:t>
            </a:r>
            <a:r>
              <a:rPr lang="en-US" sz="2400" dirty="0">
                <a:solidFill>
                  <a:srgbClr val="996633"/>
                </a:solidFill>
              </a:rPr>
              <a:t>examples from BASE.</a:t>
            </a:r>
          </a:p>
        </p:txBody>
      </p:sp>
    </p:spTree>
    <p:extLst>
      <p:ext uri="{BB962C8B-B14F-4D97-AF65-F5344CB8AC3E}">
        <p14:creationId xmlns:p14="http://schemas.microsoft.com/office/powerpoint/2010/main" val="1314156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Georgia" panose="02040502050405020303" pitchFamily="18" charset="0"/>
              </a:rPr>
              <a:t>What is BASE? </a:t>
            </a:r>
            <a:br>
              <a:rPr lang="en-US" dirty="0">
                <a:latin typeface="Georgia" panose="02040502050405020303" pitchFamily="18" charset="0"/>
              </a:rPr>
            </a:br>
            <a:r>
              <a:rPr lang="en-US" sz="2400" dirty="0">
                <a:latin typeface="Georgia" panose="02040502050405020303" pitchFamily="18" charset="0"/>
              </a:rPr>
              <a:t>BCOR Applied Semester Experience</a:t>
            </a:r>
          </a:p>
        </p:txBody>
      </p:sp>
      <p:sp>
        <p:nvSpPr>
          <p:cNvPr id="4" name="AutoShape 4" descr="Image result for computer icon white background"/>
          <p:cNvSpPr>
            <a:spLocks noChangeAspect="1" noChangeArrowheads="1"/>
          </p:cNvSpPr>
          <p:nvPr/>
        </p:nvSpPr>
        <p:spPr bwMode="auto">
          <a:xfrm>
            <a:off x="1640681" y="748904"/>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p:txBody>
      </p:sp>
      <p:sp>
        <p:nvSpPr>
          <p:cNvPr id="27" name="Content Placeholder 2">
            <a:extLst>
              <a:ext uri="{FF2B5EF4-FFF2-40B4-BE49-F238E27FC236}">
                <a16:creationId xmlns:a16="http://schemas.microsoft.com/office/drawing/2014/main" id="{84E8908F-4D3E-4B2B-AC78-A27C1E0D24C5}"/>
              </a:ext>
            </a:extLst>
          </p:cNvPr>
          <p:cNvSpPr>
            <a:spLocks noGrp="1"/>
          </p:cNvSpPr>
          <p:nvPr>
            <p:ph idx="1"/>
          </p:nvPr>
        </p:nvSpPr>
        <p:spPr>
          <a:xfrm>
            <a:off x="838200" y="1568398"/>
            <a:ext cx="10167731" cy="1026019"/>
          </a:xfrm>
        </p:spPr>
        <p:txBody>
          <a:bodyPr anchor="ctr">
            <a:noAutofit/>
          </a:bodyPr>
          <a:lstStyle/>
          <a:p>
            <a:pPr marL="0" indent="0">
              <a:buNone/>
            </a:pPr>
            <a:r>
              <a:rPr lang="en-US" sz="2800" dirty="0"/>
              <a:t>BASE is a signature part of the Leeds curriculum.</a:t>
            </a:r>
          </a:p>
        </p:txBody>
      </p:sp>
      <p:grpSp>
        <p:nvGrpSpPr>
          <p:cNvPr id="3" name="Group 2">
            <a:extLst>
              <a:ext uri="{FF2B5EF4-FFF2-40B4-BE49-F238E27FC236}">
                <a16:creationId xmlns:a16="http://schemas.microsoft.com/office/drawing/2014/main" id="{3885C558-CCA9-4E34-9126-DCD974EF28C9}"/>
              </a:ext>
            </a:extLst>
          </p:cNvPr>
          <p:cNvGrpSpPr/>
          <p:nvPr/>
        </p:nvGrpSpPr>
        <p:grpSpPr>
          <a:xfrm>
            <a:off x="844158" y="2893354"/>
            <a:ext cx="10956762" cy="1780204"/>
            <a:chOff x="2026627" y="2617383"/>
            <a:chExt cx="8035377" cy="1305551"/>
          </a:xfrm>
        </p:grpSpPr>
        <p:pic>
          <p:nvPicPr>
            <p:cNvPr id="32" name="Picture 2" descr="Spark Mindset (@SparkMindset) | Twitter">
              <a:extLst>
                <a:ext uri="{FF2B5EF4-FFF2-40B4-BE49-F238E27FC236}">
                  <a16:creationId xmlns:a16="http://schemas.microsoft.com/office/drawing/2014/main" id="{980ADC1F-7A13-4C54-8F9C-8484893A9A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1232" y="2617383"/>
              <a:ext cx="1057783" cy="105778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696DFAF4-09BD-4161-A9B9-D4F4128486B9}"/>
                </a:ext>
              </a:extLst>
            </p:cNvPr>
            <p:cNvGrpSpPr/>
            <p:nvPr/>
          </p:nvGrpSpPr>
          <p:grpSpPr>
            <a:xfrm>
              <a:off x="2026627" y="2790699"/>
              <a:ext cx="8035377" cy="1132235"/>
              <a:chOff x="2026627" y="2790699"/>
              <a:chExt cx="8035377" cy="1132235"/>
            </a:xfrm>
          </p:grpSpPr>
          <p:grpSp>
            <p:nvGrpSpPr>
              <p:cNvPr id="11" name="Group 10"/>
              <p:cNvGrpSpPr/>
              <p:nvPr/>
            </p:nvGrpSpPr>
            <p:grpSpPr>
              <a:xfrm>
                <a:off x="4250854" y="2915285"/>
                <a:ext cx="1537609" cy="860570"/>
                <a:chOff x="531315" y="3199509"/>
                <a:chExt cx="2050145" cy="1147427"/>
              </a:xfrm>
            </p:grpSpPr>
            <p:pic>
              <p:nvPicPr>
                <p:cNvPr id="16" name="Picture 2" descr="Image result for JUSTINS NUT BUTTER LOG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1315" y="3199509"/>
                  <a:ext cx="2050145" cy="7502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602286" y="3992993"/>
                  <a:ext cx="1817225" cy="353943"/>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GROWTH STAGE</a:t>
                  </a:r>
                </a:p>
              </p:txBody>
            </p:sp>
          </p:grpSp>
          <p:sp>
            <p:nvSpPr>
              <p:cNvPr id="7" name="TextBox 6"/>
              <p:cNvSpPr txBox="1"/>
              <p:nvPr/>
            </p:nvSpPr>
            <p:spPr>
              <a:xfrm>
                <a:off x="2026627" y="3532044"/>
                <a:ext cx="1362919" cy="26545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EARLY STAGE</a:t>
                </a:r>
              </a:p>
            </p:txBody>
          </p:sp>
          <p:cxnSp>
            <p:nvCxnSpPr>
              <p:cNvPr id="47" name="Straight Connector 46"/>
              <p:cNvCxnSpPr/>
              <p:nvPr/>
            </p:nvCxnSpPr>
            <p:spPr>
              <a:xfrm>
                <a:off x="2141232" y="3828468"/>
                <a:ext cx="7814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75755"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49" name="Oval 48"/>
              <p:cNvSpPr/>
              <p:nvPr/>
            </p:nvSpPr>
            <p:spPr>
              <a:xfrm>
                <a:off x="4946772"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50" name="Oval 49"/>
              <p:cNvSpPr/>
              <p:nvPr/>
            </p:nvSpPr>
            <p:spPr>
              <a:xfrm>
                <a:off x="7268200"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grpSp>
            <p:nvGrpSpPr>
              <p:cNvPr id="31" name="Group 30">
                <a:extLst>
                  <a:ext uri="{FF2B5EF4-FFF2-40B4-BE49-F238E27FC236}">
                    <a16:creationId xmlns:a16="http://schemas.microsoft.com/office/drawing/2014/main" id="{546860BF-AF13-4987-9BCC-FEB4D1C7C690}"/>
                  </a:ext>
                </a:extLst>
              </p:cNvPr>
              <p:cNvGrpSpPr/>
              <p:nvPr/>
            </p:nvGrpSpPr>
            <p:grpSpPr>
              <a:xfrm>
                <a:off x="6528542" y="2790699"/>
                <a:ext cx="1756963" cy="1121725"/>
                <a:chOff x="6528542" y="2790699"/>
                <a:chExt cx="1756963" cy="1121725"/>
              </a:xfrm>
            </p:grpSpPr>
            <p:sp>
              <p:nvSpPr>
                <p:cNvPr id="35" name="TextBox 34">
                  <a:extLst>
                    <a:ext uri="{FF2B5EF4-FFF2-40B4-BE49-F238E27FC236}">
                      <a16:creationId xmlns:a16="http://schemas.microsoft.com/office/drawing/2014/main" id="{49817879-188B-4644-B7F5-A81DA9007535}"/>
                    </a:ext>
                  </a:extLst>
                </p:cNvPr>
                <p:cNvSpPr txBox="1"/>
                <p:nvPr/>
              </p:nvSpPr>
              <p:spPr>
                <a:xfrm>
                  <a:off x="6670698" y="3518611"/>
                  <a:ext cx="1362919" cy="19467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ESTABLISHED</a:t>
                  </a:r>
                </a:p>
              </p:txBody>
            </p:sp>
            <p:sp>
              <p:nvSpPr>
                <p:cNvPr id="37" name="Oval 36">
                  <a:extLst>
                    <a:ext uri="{FF2B5EF4-FFF2-40B4-BE49-F238E27FC236}">
                      <a16:creationId xmlns:a16="http://schemas.microsoft.com/office/drawing/2014/main" id="{E8B195AB-79F2-4C72-8C78-0C051911E1E0}"/>
                    </a:ext>
                  </a:extLst>
                </p:cNvPr>
                <p:cNvSpPr/>
                <p:nvPr/>
              </p:nvSpPr>
              <p:spPr>
                <a:xfrm>
                  <a:off x="7268200"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pic>
              <p:nvPicPr>
                <p:cNvPr id="38" name="Picture 2" descr="MyMenu">
                  <a:extLst>
                    <a:ext uri="{FF2B5EF4-FFF2-40B4-BE49-F238E27FC236}">
                      <a16:creationId xmlns:a16="http://schemas.microsoft.com/office/drawing/2014/main" id="{977A1C4B-E18E-4650-B062-60D87C0EC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8542" y="2790699"/>
                  <a:ext cx="1756963" cy="63250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a:extLst>
                  <a:ext uri="{FF2B5EF4-FFF2-40B4-BE49-F238E27FC236}">
                    <a16:creationId xmlns:a16="http://schemas.microsoft.com/office/drawing/2014/main" id="{50E1FF8F-4B90-44E6-AFD6-0C72106698A9}"/>
                  </a:ext>
                </a:extLst>
              </p:cNvPr>
              <p:cNvGrpSpPr/>
              <p:nvPr/>
            </p:nvGrpSpPr>
            <p:grpSpPr>
              <a:xfrm>
                <a:off x="8803252" y="2901665"/>
                <a:ext cx="1258752" cy="1021269"/>
                <a:chOff x="8803252" y="2891155"/>
                <a:chExt cx="1258752" cy="1021269"/>
              </a:xfrm>
            </p:grpSpPr>
            <p:sp>
              <p:nvSpPr>
                <p:cNvPr id="22" name="TextBox 21"/>
                <p:cNvSpPr txBox="1"/>
                <p:nvPr/>
              </p:nvSpPr>
              <p:spPr>
                <a:xfrm>
                  <a:off x="8803252" y="3498604"/>
                  <a:ext cx="1258752" cy="26545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SIMULATION</a:t>
                  </a:r>
                </a:p>
              </p:txBody>
            </p:sp>
            <p:sp>
              <p:nvSpPr>
                <p:cNvPr id="51" name="Oval 50"/>
                <p:cNvSpPr/>
                <p:nvPr/>
              </p:nvSpPr>
              <p:spPr>
                <a:xfrm>
                  <a:off x="9458014"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pic>
              <p:nvPicPr>
                <p:cNvPr id="3074" name="Picture 2" descr="Commuter bikes – City bikes – Fixie bikes - Brooklyn Bicycle Co.">
                  <a:extLst>
                    <a:ext uri="{FF2B5EF4-FFF2-40B4-BE49-F238E27FC236}">
                      <a16:creationId xmlns:a16="http://schemas.microsoft.com/office/drawing/2014/main" id="{F1364B7B-8246-435A-B0E5-6D654B4E4C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8689" y="2891155"/>
                  <a:ext cx="1004748" cy="562659"/>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25" name="Content Placeholder 2">
            <a:extLst>
              <a:ext uri="{FF2B5EF4-FFF2-40B4-BE49-F238E27FC236}">
                <a16:creationId xmlns:a16="http://schemas.microsoft.com/office/drawing/2014/main" id="{FFA23193-B0FA-4670-B345-4161210D3FC7}"/>
              </a:ext>
            </a:extLst>
          </p:cNvPr>
          <p:cNvSpPr txBox="1">
            <a:spLocks/>
          </p:cNvSpPr>
          <p:nvPr/>
        </p:nvSpPr>
        <p:spPr>
          <a:xfrm>
            <a:off x="838200" y="4836124"/>
            <a:ext cx="10521696" cy="102601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800" dirty="0"/>
              <a:t>Employers will appreciate it in the hiring process </a:t>
            </a:r>
            <a:r>
              <a:rPr lang="en-US" sz="2800" i="1" dirty="0"/>
              <a:t>and</a:t>
            </a:r>
            <a:r>
              <a:rPr lang="en-US" sz="2800" dirty="0"/>
              <a:t> on the job.</a:t>
            </a:r>
          </a:p>
        </p:txBody>
      </p:sp>
    </p:spTree>
    <p:extLst>
      <p:ext uri="{BB962C8B-B14F-4D97-AF65-F5344CB8AC3E}">
        <p14:creationId xmlns:p14="http://schemas.microsoft.com/office/powerpoint/2010/main" val="422502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436558" y="857776"/>
            <a:ext cx="2111333" cy="1867670"/>
          </a:xfrm>
        </p:spPr>
        <p:txBody>
          <a:bodyPr anchor="ctr">
            <a:noAutofit/>
          </a:bodyPr>
          <a:lstStyle/>
          <a:p>
            <a:pPr marL="0" indent="0" algn="ctr">
              <a:buNone/>
            </a:pPr>
            <a:r>
              <a:rPr lang="en-US" sz="8000" dirty="0"/>
              <a:t>Me</a:t>
            </a:r>
          </a:p>
        </p:txBody>
      </p:sp>
      <p:sp>
        <p:nvSpPr>
          <p:cNvPr id="6" name="Content Placeholder 2">
            <a:extLst>
              <a:ext uri="{FF2B5EF4-FFF2-40B4-BE49-F238E27FC236}">
                <a16:creationId xmlns:a16="http://schemas.microsoft.com/office/drawing/2014/main" id="{17E1A4FC-538E-4A95-8774-5E11ED91F989}"/>
              </a:ext>
            </a:extLst>
          </p:cNvPr>
          <p:cNvSpPr txBox="1">
            <a:spLocks/>
          </p:cNvSpPr>
          <p:nvPr/>
        </p:nvSpPr>
        <p:spPr>
          <a:xfrm>
            <a:off x="2547891" y="4410524"/>
            <a:ext cx="8050494" cy="1494407"/>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Please introduce yourself to someone you don’t already know. </a:t>
            </a:r>
          </a:p>
          <a:p>
            <a:pPr marL="0" indent="0">
              <a:buFont typeface="Arial" panose="020B0604020202020204" pitchFamily="34" charset="0"/>
              <a:buNone/>
            </a:pPr>
            <a:r>
              <a:rPr lang="en-US" dirty="0"/>
              <a:t>And then I will ask a few of you to do introductions.</a:t>
            </a:r>
          </a:p>
        </p:txBody>
      </p:sp>
      <p:sp>
        <p:nvSpPr>
          <p:cNvPr id="7" name="Content Placeholder 2">
            <a:extLst>
              <a:ext uri="{FF2B5EF4-FFF2-40B4-BE49-F238E27FC236}">
                <a16:creationId xmlns:a16="http://schemas.microsoft.com/office/drawing/2014/main" id="{D213699E-A527-4FF9-8840-218274684A26}"/>
              </a:ext>
            </a:extLst>
          </p:cNvPr>
          <p:cNvSpPr txBox="1">
            <a:spLocks/>
          </p:cNvSpPr>
          <p:nvPr/>
        </p:nvSpPr>
        <p:spPr>
          <a:xfrm>
            <a:off x="2737355" y="726829"/>
            <a:ext cx="8645020" cy="312755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 am Laura Kornish, a </a:t>
            </a:r>
            <a:r>
              <a:rPr lang="en-US" b="1" dirty="0"/>
              <a:t>marketing professor </a:t>
            </a:r>
            <a:r>
              <a:rPr lang="en-US" dirty="0"/>
              <a:t>at Leeds. I am the </a:t>
            </a:r>
            <a:r>
              <a:rPr lang="en-US" b="1" dirty="0"/>
              <a:t>associate dean</a:t>
            </a:r>
            <a:r>
              <a:rPr lang="en-US" dirty="0"/>
              <a:t> of the Leeds undergraduate programs.</a:t>
            </a:r>
          </a:p>
          <a:p>
            <a:pPr marL="0" indent="0">
              <a:buFont typeface="Arial" panose="020B0604020202020204" pitchFamily="34" charset="0"/>
              <a:buNone/>
            </a:pPr>
            <a:r>
              <a:rPr lang="en-US" dirty="0"/>
              <a:t>I </a:t>
            </a:r>
            <a:r>
              <a:rPr lang="en-US" b="1" dirty="0"/>
              <a:t>taught BASE </a:t>
            </a:r>
            <a:r>
              <a:rPr lang="en-US" dirty="0"/>
              <a:t>in Spring 2020 and 2021.</a:t>
            </a:r>
          </a:p>
          <a:p>
            <a:pPr marL="0" indent="0">
              <a:buFont typeface="Arial" panose="020B0604020202020204" pitchFamily="34" charset="0"/>
              <a:buNone/>
            </a:pPr>
            <a:r>
              <a:rPr lang="en-US" dirty="0">
                <a:hlinkClick r:id="rId3"/>
              </a:rPr>
              <a:t>kornish@colorado.edu</a:t>
            </a:r>
            <a:r>
              <a:rPr lang="en-US" dirty="0"/>
              <a:t> </a:t>
            </a:r>
          </a:p>
        </p:txBody>
      </p:sp>
      <p:sp>
        <p:nvSpPr>
          <p:cNvPr id="8" name="Content Placeholder 2">
            <a:extLst>
              <a:ext uri="{FF2B5EF4-FFF2-40B4-BE49-F238E27FC236}">
                <a16:creationId xmlns:a16="http://schemas.microsoft.com/office/drawing/2014/main" id="{53E009EB-E029-4D59-A8FA-9D60A187BB72}"/>
              </a:ext>
            </a:extLst>
          </p:cNvPr>
          <p:cNvSpPr txBox="1">
            <a:spLocks/>
          </p:cNvSpPr>
          <p:nvPr/>
        </p:nvSpPr>
        <p:spPr>
          <a:xfrm>
            <a:off x="436558" y="4223893"/>
            <a:ext cx="2004802" cy="186767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Helvetica" panose="020B0604020202020204" pitchFamily="34" charset="0"/>
                <a:ea typeface="Helvetica Neue" panose="02000503000000020004" pitchFamily="2" charset="0"/>
                <a:cs typeface="Helvetica"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8000" dirty="0"/>
              <a:t>You</a:t>
            </a:r>
          </a:p>
        </p:txBody>
      </p:sp>
    </p:spTree>
    <p:extLst>
      <p:ext uri="{BB962C8B-B14F-4D97-AF65-F5344CB8AC3E}">
        <p14:creationId xmlns:p14="http://schemas.microsoft.com/office/powerpoint/2010/main" val="354211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a:xfrm>
            <a:off x="2152649" y="479687"/>
            <a:ext cx="7886702" cy="1768839"/>
          </a:xfrm>
        </p:spPr>
        <p:txBody>
          <a:bodyPr>
            <a:normAutofit/>
          </a:bodyPr>
          <a:lstStyle/>
          <a:p>
            <a:r>
              <a:rPr lang="en-US" b="1" dirty="0"/>
              <a:t>What is BASE?</a:t>
            </a:r>
            <a:endParaRPr lang="en-US" sz="3200" b="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2558322" y="2083633"/>
            <a:ext cx="7481030" cy="3194210"/>
          </a:xfrm>
        </p:spPr>
        <p:txBody>
          <a:bodyPr anchor="ctr">
            <a:noAutofit/>
          </a:bodyPr>
          <a:lstStyle/>
          <a:p>
            <a:pPr marL="0" indent="0">
              <a:buNone/>
            </a:pPr>
            <a:r>
              <a:rPr lang="en-US" dirty="0"/>
              <a:t>BASE is a course designed to </a:t>
            </a:r>
            <a:r>
              <a:rPr lang="en-US" i="1" dirty="0"/>
              <a:t>accelerate your development as professionals</a:t>
            </a:r>
            <a:r>
              <a:rPr lang="en-US" dirty="0"/>
              <a:t>.</a:t>
            </a:r>
          </a:p>
        </p:txBody>
      </p:sp>
    </p:spTree>
    <p:extLst>
      <p:ext uri="{BB962C8B-B14F-4D97-AF65-F5344CB8AC3E}">
        <p14:creationId xmlns:p14="http://schemas.microsoft.com/office/powerpoint/2010/main" val="92731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Georgia" panose="02040502050405020303" pitchFamily="18" charset="0"/>
              </a:rPr>
              <a:t>What is BASE? </a:t>
            </a:r>
            <a:br>
              <a:rPr lang="en-US" dirty="0">
                <a:latin typeface="Georgia" panose="02040502050405020303" pitchFamily="18" charset="0"/>
              </a:rPr>
            </a:br>
            <a:r>
              <a:rPr lang="en-US" sz="2400" dirty="0">
                <a:latin typeface="Georgia" panose="02040502050405020303" pitchFamily="18" charset="0"/>
              </a:rPr>
              <a:t>BCOR Applied Semester Experience</a:t>
            </a:r>
          </a:p>
        </p:txBody>
      </p:sp>
      <p:sp>
        <p:nvSpPr>
          <p:cNvPr id="4" name="AutoShape 4" descr="Image result for computer icon white background"/>
          <p:cNvSpPr>
            <a:spLocks noChangeAspect="1" noChangeArrowheads="1"/>
          </p:cNvSpPr>
          <p:nvPr/>
        </p:nvSpPr>
        <p:spPr bwMode="auto">
          <a:xfrm>
            <a:off x="1640681" y="748904"/>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p:txBody>
      </p:sp>
      <p:sp>
        <p:nvSpPr>
          <p:cNvPr id="27" name="Content Placeholder 2">
            <a:extLst>
              <a:ext uri="{FF2B5EF4-FFF2-40B4-BE49-F238E27FC236}">
                <a16:creationId xmlns:a16="http://schemas.microsoft.com/office/drawing/2014/main" id="{84E8908F-4D3E-4B2B-AC78-A27C1E0D24C5}"/>
              </a:ext>
            </a:extLst>
          </p:cNvPr>
          <p:cNvSpPr>
            <a:spLocks noGrp="1"/>
          </p:cNvSpPr>
          <p:nvPr>
            <p:ph idx="1"/>
          </p:nvPr>
        </p:nvSpPr>
        <p:spPr>
          <a:xfrm>
            <a:off x="838200" y="1568398"/>
            <a:ext cx="10167731" cy="1026019"/>
          </a:xfrm>
        </p:spPr>
        <p:txBody>
          <a:bodyPr anchor="ctr">
            <a:noAutofit/>
          </a:bodyPr>
          <a:lstStyle/>
          <a:p>
            <a:pPr marL="0" indent="0">
              <a:buNone/>
            </a:pPr>
            <a:r>
              <a:rPr lang="en-US" sz="2400" dirty="0"/>
              <a:t>BASE is a core capstone where you </a:t>
            </a:r>
            <a:r>
              <a:rPr lang="en-US" sz="2400" b="1" dirty="0"/>
              <a:t>integrate and apply </a:t>
            </a:r>
            <a:r>
              <a:rPr lang="en-US" sz="2400" dirty="0"/>
              <a:t>what you learned in the core courses—the knowledge, hard skills, and soft skills.</a:t>
            </a:r>
          </a:p>
        </p:txBody>
      </p:sp>
      <p:sp>
        <p:nvSpPr>
          <p:cNvPr id="29" name="Content Placeholder 2">
            <a:extLst>
              <a:ext uri="{FF2B5EF4-FFF2-40B4-BE49-F238E27FC236}">
                <a16:creationId xmlns:a16="http://schemas.microsoft.com/office/drawing/2014/main" id="{84E8908F-4D3E-4B2B-AC78-A27C1E0D24C5}"/>
              </a:ext>
            </a:extLst>
          </p:cNvPr>
          <p:cNvSpPr txBox="1">
            <a:spLocks/>
          </p:cNvSpPr>
          <p:nvPr/>
        </p:nvSpPr>
        <p:spPr>
          <a:xfrm>
            <a:off x="838199" y="4652141"/>
            <a:ext cx="11244309" cy="10260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rPr>
              <a:t>Leeds faculty developed the projects with </a:t>
            </a:r>
            <a:r>
              <a:rPr kumimoji="0" lang="en-US" sz="2400" b="0" i="0" u="none" strike="noStrike" kern="1200" cap="none" spc="0" normalizeH="0" baseline="0" noProof="0" dirty="0" err="1">
                <a:ln>
                  <a:noFill/>
                </a:ln>
                <a:solidFill>
                  <a:srgbClr val="000000"/>
                </a:solidFill>
                <a:effectLst/>
                <a:uLnTx/>
                <a:uFillTx/>
                <a:latin typeface="Helvetica" panose="020B0604020202020204" pitchFamily="34" charset="0"/>
                <a:cs typeface="Helvetica" panose="020B0604020202020204" pitchFamily="34" charset="0"/>
              </a:rPr>
              <a:t>Colorad</a:t>
            </a:r>
            <a:r>
              <a:rPr lang="en-US" sz="2400" dirty="0">
                <a:solidFill>
                  <a:srgbClr val="000000"/>
                </a:solidFill>
                <a:latin typeface="Helvetica" panose="020B0604020202020204" pitchFamily="34" charset="0"/>
                <a:cs typeface="Helvetica" panose="020B0604020202020204" pitchFamily="34" charset="0"/>
              </a:rPr>
              <a:t>o-based showcase companies.</a:t>
            </a:r>
            <a:endParaRPr kumimoji="0" lang="en-US" sz="2400" b="0" i="0" u="none" strike="noStrike" kern="120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grpSp>
        <p:nvGrpSpPr>
          <p:cNvPr id="3" name="Group 2">
            <a:extLst>
              <a:ext uri="{FF2B5EF4-FFF2-40B4-BE49-F238E27FC236}">
                <a16:creationId xmlns:a16="http://schemas.microsoft.com/office/drawing/2014/main" id="{3885C558-CCA9-4E34-9126-DCD974EF28C9}"/>
              </a:ext>
            </a:extLst>
          </p:cNvPr>
          <p:cNvGrpSpPr/>
          <p:nvPr/>
        </p:nvGrpSpPr>
        <p:grpSpPr>
          <a:xfrm>
            <a:off x="844158" y="2893354"/>
            <a:ext cx="10956762" cy="1780204"/>
            <a:chOff x="2026627" y="2617383"/>
            <a:chExt cx="8035377" cy="1305551"/>
          </a:xfrm>
        </p:grpSpPr>
        <p:pic>
          <p:nvPicPr>
            <p:cNvPr id="32" name="Picture 2" descr="Spark Mindset (@SparkMindset) | Twitter">
              <a:extLst>
                <a:ext uri="{FF2B5EF4-FFF2-40B4-BE49-F238E27FC236}">
                  <a16:creationId xmlns:a16="http://schemas.microsoft.com/office/drawing/2014/main" id="{980ADC1F-7A13-4C54-8F9C-8484893A9A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1232" y="2617383"/>
              <a:ext cx="1057783" cy="105778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696DFAF4-09BD-4161-A9B9-D4F4128486B9}"/>
                </a:ext>
              </a:extLst>
            </p:cNvPr>
            <p:cNvGrpSpPr/>
            <p:nvPr/>
          </p:nvGrpSpPr>
          <p:grpSpPr>
            <a:xfrm>
              <a:off x="2026627" y="2790699"/>
              <a:ext cx="8035377" cy="1132235"/>
              <a:chOff x="2026627" y="2790699"/>
              <a:chExt cx="8035377" cy="1132235"/>
            </a:xfrm>
          </p:grpSpPr>
          <p:grpSp>
            <p:nvGrpSpPr>
              <p:cNvPr id="11" name="Group 10"/>
              <p:cNvGrpSpPr/>
              <p:nvPr/>
            </p:nvGrpSpPr>
            <p:grpSpPr>
              <a:xfrm>
                <a:off x="4250854" y="2915285"/>
                <a:ext cx="1537609" cy="860570"/>
                <a:chOff x="531315" y="3199509"/>
                <a:chExt cx="2050145" cy="1147427"/>
              </a:xfrm>
            </p:grpSpPr>
            <p:pic>
              <p:nvPicPr>
                <p:cNvPr id="16" name="Picture 2" descr="Image result for JUSTINS NUT BUTTER LOG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1315" y="3199509"/>
                  <a:ext cx="2050145" cy="7502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602286" y="3992993"/>
                  <a:ext cx="1817225" cy="353943"/>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GROWTH STAGE</a:t>
                  </a:r>
                </a:p>
              </p:txBody>
            </p:sp>
          </p:grpSp>
          <p:sp>
            <p:nvSpPr>
              <p:cNvPr id="7" name="TextBox 6"/>
              <p:cNvSpPr txBox="1"/>
              <p:nvPr/>
            </p:nvSpPr>
            <p:spPr>
              <a:xfrm>
                <a:off x="2026627" y="3532044"/>
                <a:ext cx="1362919" cy="26545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EARLY STAGE</a:t>
                </a:r>
              </a:p>
            </p:txBody>
          </p:sp>
          <p:cxnSp>
            <p:nvCxnSpPr>
              <p:cNvPr id="47" name="Straight Connector 46"/>
              <p:cNvCxnSpPr/>
              <p:nvPr/>
            </p:nvCxnSpPr>
            <p:spPr>
              <a:xfrm>
                <a:off x="2141232" y="3828468"/>
                <a:ext cx="7814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75755"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49" name="Oval 48"/>
              <p:cNvSpPr/>
              <p:nvPr/>
            </p:nvSpPr>
            <p:spPr>
              <a:xfrm>
                <a:off x="4946772"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50" name="Oval 49"/>
              <p:cNvSpPr/>
              <p:nvPr/>
            </p:nvSpPr>
            <p:spPr>
              <a:xfrm>
                <a:off x="7268200"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grpSp>
            <p:nvGrpSpPr>
              <p:cNvPr id="31" name="Group 30">
                <a:extLst>
                  <a:ext uri="{FF2B5EF4-FFF2-40B4-BE49-F238E27FC236}">
                    <a16:creationId xmlns:a16="http://schemas.microsoft.com/office/drawing/2014/main" id="{546860BF-AF13-4987-9BCC-FEB4D1C7C690}"/>
                  </a:ext>
                </a:extLst>
              </p:cNvPr>
              <p:cNvGrpSpPr/>
              <p:nvPr/>
            </p:nvGrpSpPr>
            <p:grpSpPr>
              <a:xfrm>
                <a:off x="6528542" y="2790699"/>
                <a:ext cx="1756963" cy="1121725"/>
                <a:chOff x="6528542" y="2790699"/>
                <a:chExt cx="1756963" cy="1121725"/>
              </a:xfrm>
            </p:grpSpPr>
            <p:sp>
              <p:nvSpPr>
                <p:cNvPr id="35" name="TextBox 34">
                  <a:extLst>
                    <a:ext uri="{FF2B5EF4-FFF2-40B4-BE49-F238E27FC236}">
                      <a16:creationId xmlns:a16="http://schemas.microsoft.com/office/drawing/2014/main" id="{49817879-188B-4644-B7F5-A81DA9007535}"/>
                    </a:ext>
                  </a:extLst>
                </p:cNvPr>
                <p:cNvSpPr txBox="1"/>
                <p:nvPr/>
              </p:nvSpPr>
              <p:spPr>
                <a:xfrm>
                  <a:off x="6670698" y="3518611"/>
                  <a:ext cx="1362919" cy="19467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ESTABLISHED</a:t>
                  </a:r>
                </a:p>
              </p:txBody>
            </p:sp>
            <p:sp>
              <p:nvSpPr>
                <p:cNvPr id="37" name="Oval 36">
                  <a:extLst>
                    <a:ext uri="{FF2B5EF4-FFF2-40B4-BE49-F238E27FC236}">
                      <a16:creationId xmlns:a16="http://schemas.microsoft.com/office/drawing/2014/main" id="{E8B195AB-79F2-4C72-8C78-0C051911E1E0}"/>
                    </a:ext>
                  </a:extLst>
                </p:cNvPr>
                <p:cNvSpPr/>
                <p:nvPr/>
              </p:nvSpPr>
              <p:spPr>
                <a:xfrm>
                  <a:off x="7268200"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pic>
              <p:nvPicPr>
                <p:cNvPr id="38" name="Picture 2" descr="MyMenu">
                  <a:extLst>
                    <a:ext uri="{FF2B5EF4-FFF2-40B4-BE49-F238E27FC236}">
                      <a16:creationId xmlns:a16="http://schemas.microsoft.com/office/drawing/2014/main" id="{977A1C4B-E18E-4650-B062-60D87C0EC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8542" y="2790699"/>
                  <a:ext cx="1756963" cy="63250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a:extLst>
                  <a:ext uri="{FF2B5EF4-FFF2-40B4-BE49-F238E27FC236}">
                    <a16:creationId xmlns:a16="http://schemas.microsoft.com/office/drawing/2014/main" id="{50E1FF8F-4B90-44E6-AFD6-0C72106698A9}"/>
                  </a:ext>
                </a:extLst>
              </p:cNvPr>
              <p:cNvGrpSpPr/>
              <p:nvPr/>
            </p:nvGrpSpPr>
            <p:grpSpPr>
              <a:xfrm>
                <a:off x="8803252" y="2901665"/>
                <a:ext cx="1258752" cy="1021269"/>
                <a:chOff x="8803252" y="2891155"/>
                <a:chExt cx="1258752" cy="1021269"/>
              </a:xfrm>
            </p:grpSpPr>
            <p:sp>
              <p:nvSpPr>
                <p:cNvPr id="22" name="TextBox 21"/>
                <p:cNvSpPr txBox="1"/>
                <p:nvPr/>
              </p:nvSpPr>
              <p:spPr>
                <a:xfrm>
                  <a:off x="8803252" y="3498604"/>
                  <a:ext cx="1258752" cy="26545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125" b="0" i="1"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SIMULATION</a:t>
                  </a:r>
                </a:p>
              </p:txBody>
            </p:sp>
            <p:sp>
              <p:nvSpPr>
                <p:cNvPr id="51" name="Oval 50"/>
                <p:cNvSpPr/>
                <p:nvPr/>
              </p:nvSpPr>
              <p:spPr>
                <a:xfrm>
                  <a:off x="9458014" y="3744512"/>
                  <a:ext cx="167912" cy="167912"/>
                </a:xfrm>
                <a:prstGeom prst="ellipse">
                  <a:avLst/>
                </a:prstGeom>
                <a:solidFill>
                  <a:schemeClr val="bg1"/>
                </a:solidFill>
                <a:ln w="19050">
                  <a:solidFill>
                    <a:srgbClr val="CFB7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pic>
              <p:nvPicPr>
                <p:cNvPr id="3074" name="Picture 2" descr="Commuter bikes – City bikes – Fixie bikes - Brooklyn Bicycle Co.">
                  <a:extLst>
                    <a:ext uri="{FF2B5EF4-FFF2-40B4-BE49-F238E27FC236}">
                      <a16:creationId xmlns:a16="http://schemas.microsoft.com/office/drawing/2014/main" id="{F1364B7B-8246-435A-B0E5-6D654B4E4C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8689" y="2891155"/>
                  <a:ext cx="1004748" cy="562659"/>
                </a:xfrm>
                <a:prstGeom prst="rect">
                  <a:avLst/>
                </a:prstGeom>
                <a:noFill/>
                <a:extLst>
                  <a:ext uri="{909E8E84-426E-40DD-AFC4-6F175D3DCCD1}">
                    <a14:hiddenFill xmlns:a14="http://schemas.microsoft.com/office/drawing/2010/main">
                      <a:solidFill>
                        <a:srgbClr val="FFFFFF"/>
                      </a:solidFill>
                    </a14:hiddenFill>
                  </a:ext>
                </a:extLst>
              </p:spPr>
            </p:pic>
          </p:grpSp>
        </p:grpSp>
      </p:grpSp>
    </p:spTree>
    <p:extLst>
      <p:ext uri="{BB962C8B-B14F-4D97-AF65-F5344CB8AC3E}">
        <p14:creationId xmlns:p14="http://schemas.microsoft.com/office/powerpoint/2010/main" val="181536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ofile photo of Lindsey Hoffman">
            <a:extLst>
              <a:ext uri="{FF2B5EF4-FFF2-40B4-BE49-F238E27FC236}">
                <a16:creationId xmlns:a16="http://schemas.microsoft.com/office/drawing/2014/main" id="{1F4E9BB2-86C3-C587-D9C5-AE0BB1F61D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334" y="1495692"/>
            <a:ext cx="3899268" cy="389926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13209F5-7E1C-7E28-CF07-FB30C4B53A96}"/>
              </a:ext>
            </a:extLst>
          </p:cNvPr>
          <p:cNvSpPr txBox="1"/>
          <p:nvPr/>
        </p:nvSpPr>
        <p:spPr>
          <a:xfrm>
            <a:off x="4278633" y="421273"/>
            <a:ext cx="7620000" cy="5262979"/>
          </a:xfrm>
          <a:prstGeom prst="rect">
            <a:avLst/>
          </a:prstGeom>
          <a:noFill/>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From Lindsey Hoffman, Leeds alum from December 2021</a:t>
            </a:r>
          </a:p>
          <a:p>
            <a:r>
              <a:rPr lang="en-US" sz="1600" dirty="0">
                <a:hlinkClick r:id="rId4"/>
              </a:rPr>
              <a:t>https://www.linkedin.com/in/lindseyjhoffman/</a:t>
            </a:r>
            <a:r>
              <a:rPr lang="en-US" sz="1600" dirty="0"/>
              <a:t> </a:t>
            </a:r>
          </a:p>
          <a:p>
            <a:pPr marL="0" marR="0">
              <a:spcBef>
                <a:spcPts val="0"/>
              </a:spcBef>
              <a:spcAft>
                <a:spcPts val="0"/>
              </a:spcAft>
            </a:pPr>
            <a:endParaRPr lang="en-US" sz="2400" i="1"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i="1" dirty="0">
                <a:effectLst/>
                <a:latin typeface="Calibri" panose="020F0502020204030204" pitchFamily="34" charset="0"/>
                <a:ea typeface="Calibri" panose="020F0502020204030204" pitchFamily="34" charset="0"/>
              </a:rPr>
              <a:t>I didn't truly grasp the significance of BASE until beginning my professional career. </a:t>
            </a:r>
          </a:p>
          <a:p>
            <a:pPr marL="0" marR="0">
              <a:spcBef>
                <a:spcPts val="0"/>
              </a:spcBef>
              <a:spcAft>
                <a:spcPts val="0"/>
              </a:spcAft>
            </a:pPr>
            <a:endParaRPr lang="en-US" sz="2400" i="1" dirty="0">
              <a:latin typeface="Calibri" panose="020F0502020204030204" pitchFamily="34" charset="0"/>
              <a:ea typeface="Calibri" panose="020F0502020204030204" pitchFamily="34" charset="0"/>
            </a:endParaRPr>
          </a:p>
          <a:p>
            <a:pPr marL="0" marR="0">
              <a:spcBef>
                <a:spcPts val="0"/>
              </a:spcBef>
              <a:spcAft>
                <a:spcPts val="0"/>
              </a:spcAft>
            </a:pPr>
            <a:r>
              <a:rPr lang="en-US" sz="2400" i="1" dirty="0">
                <a:effectLst/>
                <a:latin typeface="Calibri" panose="020F0502020204030204" pitchFamily="34" charset="0"/>
                <a:ea typeface="Calibri" panose="020F0502020204030204" pitchFamily="34" charset="0"/>
              </a:rPr>
              <a:t>Throughout the course, I strengthened my ability to communicate effectively with leaders, collaborate with team members to leverage each other’s strengths, develop strategic problem-solving approaches, and consistently streamline communication. </a:t>
            </a:r>
          </a:p>
          <a:p>
            <a:pPr marL="0" marR="0">
              <a:spcBef>
                <a:spcPts val="0"/>
              </a:spcBef>
              <a:spcAft>
                <a:spcPts val="0"/>
              </a:spcAft>
            </a:pPr>
            <a:endParaRPr lang="en-US" sz="2400" i="1" dirty="0">
              <a:latin typeface="Calibri" panose="020F0502020204030204" pitchFamily="34" charset="0"/>
              <a:ea typeface="Calibri" panose="020F0502020204030204" pitchFamily="34" charset="0"/>
            </a:endParaRPr>
          </a:p>
          <a:p>
            <a:pPr marL="0" marR="0">
              <a:spcBef>
                <a:spcPts val="0"/>
              </a:spcBef>
              <a:spcAft>
                <a:spcPts val="0"/>
              </a:spcAft>
            </a:pPr>
            <a:r>
              <a:rPr lang="en-US" sz="2400" i="1" dirty="0">
                <a:effectLst/>
                <a:latin typeface="Calibri" panose="020F0502020204030204" pitchFamily="34" charset="0"/>
                <a:ea typeface="Calibri" panose="020F0502020204030204" pitchFamily="34" charset="0"/>
              </a:rPr>
              <a:t>These skills have proven as the foundation of my career success. </a:t>
            </a: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9417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5CF9C80-793B-4719-B66E-FC30F7D3DDEE}"/>
              </a:ext>
            </a:extLst>
          </p:cNvPr>
          <p:cNvSpPr>
            <a:spLocks noGrp="1"/>
          </p:cNvSpPr>
          <p:nvPr>
            <p:ph idx="1"/>
          </p:nvPr>
        </p:nvSpPr>
        <p:spPr/>
        <p:txBody>
          <a:bodyPr/>
          <a:lstStyle/>
          <a:p>
            <a:pPr marL="0" indent="0">
              <a:buNone/>
            </a:pPr>
            <a:r>
              <a:rPr lang="en-US" dirty="0"/>
              <a:t>In networking, resume crafting, cover letter writing, and interviewing, BASE will give you </a:t>
            </a:r>
            <a:r>
              <a:rPr lang="en-US" b="1" i="1" dirty="0"/>
              <a:t>specific and concrete </a:t>
            </a:r>
            <a:r>
              <a:rPr lang="en-US" dirty="0"/>
              <a:t>examples to talk about.</a:t>
            </a:r>
          </a:p>
          <a:p>
            <a:pPr marL="0" indent="0">
              <a:buNone/>
            </a:pPr>
            <a:endParaRPr lang="en-US" dirty="0"/>
          </a:p>
          <a:p>
            <a:pPr marL="0" indent="0">
              <a:buNone/>
            </a:pPr>
            <a:r>
              <a:rPr lang="en-US" dirty="0"/>
              <a:t>BASE is unique to Leeds. There are no other integrated “lower division” capstones in business education.</a:t>
            </a:r>
          </a:p>
        </p:txBody>
      </p:sp>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sz="3600" b="1" dirty="0"/>
              <a:t>BASE in the job search</a:t>
            </a:r>
            <a:endParaRPr lang="en-US" sz="3600" b="1" i="1" dirty="0"/>
          </a:p>
        </p:txBody>
      </p:sp>
    </p:spTree>
    <p:extLst>
      <p:ext uri="{BB962C8B-B14F-4D97-AF65-F5344CB8AC3E}">
        <p14:creationId xmlns:p14="http://schemas.microsoft.com/office/powerpoint/2010/main" val="68199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sz="3600" b="1" dirty="0"/>
              <a:t>BASE </a:t>
            </a:r>
            <a:r>
              <a:rPr lang="en-US" sz="3600" b="1" dirty="0">
                <a:solidFill>
                  <a:srgbClr val="CC9900"/>
                </a:solidFill>
              </a:rPr>
              <a:t>Projects</a:t>
            </a:r>
            <a:r>
              <a:rPr lang="en-US" sz="3600" b="1" dirty="0"/>
              <a:t> are </a:t>
            </a:r>
            <a:r>
              <a:rPr lang="en-US" sz="3600" b="1" i="1" dirty="0"/>
              <a:t>Classic Business Problems</a:t>
            </a:r>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767179" y="1453052"/>
            <a:ext cx="10871447" cy="2397415"/>
          </a:xfrm>
        </p:spPr>
        <p:txBody>
          <a:bodyPr numCol="2" anchor="t">
            <a:noAutofit/>
          </a:bodyPr>
          <a:lstStyle/>
          <a:p>
            <a:r>
              <a:rPr lang="en-US" dirty="0"/>
              <a:t>New product category</a:t>
            </a:r>
          </a:p>
          <a:p>
            <a:r>
              <a:rPr lang="en-US" dirty="0"/>
              <a:t>Packaging recommendation</a:t>
            </a:r>
          </a:p>
          <a:p>
            <a:r>
              <a:rPr lang="en-US" dirty="0"/>
              <a:t>Selecting channels</a:t>
            </a:r>
          </a:p>
          <a:p>
            <a:r>
              <a:rPr lang="en-US" dirty="0"/>
              <a:t>Stretching your cash</a:t>
            </a:r>
          </a:p>
          <a:p>
            <a:r>
              <a:rPr lang="en-US" dirty="0"/>
              <a:t>Identifying new locations</a:t>
            </a:r>
          </a:p>
          <a:p>
            <a:r>
              <a:rPr lang="en-US" dirty="0"/>
              <a:t>Yes or no on a new venture (NDLS store)</a:t>
            </a:r>
          </a:p>
          <a:p>
            <a:r>
              <a:rPr lang="en-US" dirty="0"/>
              <a:t>New menu item</a:t>
            </a:r>
          </a:p>
          <a:p>
            <a:pPr marL="0" indent="0">
              <a:buNone/>
            </a:pPr>
            <a:r>
              <a:rPr lang="en-US" dirty="0"/>
              <a:t> </a:t>
            </a:r>
          </a:p>
        </p:txBody>
      </p:sp>
      <p:sp>
        <p:nvSpPr>
          <p:cNvPr id="4" name="Title 1">
            <a:extLst>
              <a:ext uri="{FF2B5EF4-FFF2-40B4-BE49-F238E27FC236}">
                <a16:creationId xmlns:a16="http://schemas.microsoft.com/office/drawing/2014/main" id="{9D637DAA-7195-4EF3-9C4D-CD1ABFAE92EA}"/>
              </a:ext>
            </a:extLst>
          </p:cNvPr>
          <p:cNvSpPr txBox="1">
            <a:spLocks/>
          </p:cNvSpPr>
          <p:nvPr/>
        </p:nvSpPr>
        <p:spPr>
          <a:xfrm>
            <a:off x="835151" y="4245265"/>
            <a:ext cx="10803475"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0" kern="1200">
                <a:solidFill>
                  <a:schemeClr val="tx1"/>
                </a:solidFill>
                <a:latin typeface="Helvetica" panose="020B0604020202020204" pitchFamily="34" charset="0"/>
                <a:ea typeface="Helvetica Neue" panose="02000503000000020004" pitchFamily="2" charset="0"/>
                <a:cs typeface="Helvetica" panose="020B0604020202020204" pitchFamily="34" charset="0"/>
              </a:defRPr>
            </a:lvl1pPr>
          </a:lstStyle>
          <a:p>
            <a:r>
              <a:rPr lang="en-US" sz="3200" i="1" dirty="0"/>
              <a:t>What that means for you: there is something from BASE that is relevant to any professional opportunity.</a:t>
            </a:r>
          </a:p>
        </p:txBody>
      </p:sp>
    </p:spTree>
    <p:extLst>
      <p:ext uri="{BB962C8B-B14F-4D97-AF65-F5344CB8AC3E}">
        <p14:creationId xmlns:p14="http://schemas.microsoft.com/office/powerpoint/2010/main" val="183636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sz="3600" b="1" dirty="0"/>
              <a:t>BASE </a:t>
            </a:r>
            <a:r>
              <a:rPr lang="en-US" sz="3600" b="1" dirty="0">
                <a:solidFill>
                  <a:srgbClr val="CC9900"/>
                </a:solidFill>
              </a:rPr>
              <a:t>Skills</a:t>
            </a:r>
            <a:r>
              <a:rPr lang="en-US" sz="3600" b="1" dirty="0"/>
              <a:t> are Transferable and </a:t>
            </a:r>
            <a:r>
              <a:rPr lang="en-US" sz="3600" b="1" dirty="0">
                <a:solidFill>
                  <a:srgbClr val="CC9900"/>
                </a:solidFill>
              </a:rPr>
              <a:t>Universal</a:t>
            </a:r>
            <a:endParaRPr lang="en-US" sz="3600" b="1" i="1" dirty="0">
              <a:solidFill>
                <a:srgbClr val="CC9900"/>
              </a:solidFill>
            </a:endParaRPr>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767179" y="1453052"/>
            <a:ext cx="10871447" cy="4583764"/>
          </a:xfrm>
        </p:spPr>
        <p:txBody>
          <a:bodyPr numCol="1" anchor="t">
            <a:noAutofit/>
          </a:bodyPr>
          <a:lstStyle/>
          <a:p>
            <a:pPr marL="0" indent="0">
              <a:buNone/>
            </a:pPr>
            <a:r>
              <a:rPr lang="en-US" dirty="0"/>
              <a:t>From a </a:t>
            </a:r>
            <a:r>
              <a:rPr lang="en-US" b="1" dirty="0"/>
              <a:t>Data Analyst Internship </a:t>
            </a:r>
            <a:r>
              <a:rPr lang="en-US" dirty="0"/>
              <a:t>at </a:t>
            </a:r>
            <a:r>
              <a:rPr lang="en-US" b="1" dirty="0"/>
              <a:t>Epsilon</a:t>
            </a:r>
            <a:r>
              <a:rPr lang="en-US" dirty="0"/>
              <a:t>:</a:t>
            </a:r>
          </a:p>
          <a:p>
            <a:r>
              <a:rPr lang="en-US" sz="2800" dirty="0"/>
              <a:t>Strong analytic thought process and ability to interpret findings.</a:t>
            </a:r>
          </a:p>
          <a:p>
            <a:r>
              <a:rPr lang="en-US" sz="2800" dirty="0"/>
              <a:t>Excellent communication skills, both verbal and written.</a:t>
            </a:r>
          </a:p>
          <a:p>
            <a:r>
              <a:rPr lang="en-US" sz="2800" dirty="0"/>
              <a:t>Detail-oriented able to multi-task, take initiative and prioritize in a fast-paced environment.</a:t>
            </a:r>
          </a:p>
          <a:p>
            <a:r>
              <a:rPr lang="en-US" sz="2800" dirty="0"/>
              <a:t>Able to work in a collaborative team and build effective relationships.</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96107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A1F-F523-4557-9100-2C793E1A085E}"/>
              </a:ext>
            </a:extLst>
          </p:cNvPr>
          <p:cNvSpPr>
            <a:spLocks noGrp="1"/>
          </p:cNvSpPr>
          <p:nvPr>
            <p:ph type="title"/>
          </p:nvPr>
        </p:nvSpPr>
        <p:spPr/>
        <p:txBody>
          <a:bodyPr>
            <a:normAutofit/>
          </a:bodyPr>
          <a:lstStyle/>
          <a:p>
            <a:r>
              <a:rPr lang="en-US" sz="3600" b="1" dirty="0"/>
              <a:t>BASE </a:t>
            </a:r>
            <a:r>
              <a:rPr lang="en-US" sz="3600" b="1" dirty="0">
                <a:solidFill>
                  <a:srgbClr val="CC9900"/>
                </a:solidFill>
              </a:rPr>
              <a:t>Skills</a:t>
            </a:r>
            <a:r>
              <a:rPr lang="en-US" sz="3600" b="1" dirty="0"/>
              <a:t> are </a:t>
            </a:r>
            <a:r>
              <a:rPr lang="en-US" sz="3600" b="1" dirty="0">
                <a:solidFill>
                  <a:srgbClr val="CC9900"/>
                </a:solidFill>
              </a:rPr>
              <a:t>Transferable</a:t>
            </a:r>
            <a:r>
              <a:rPr lang="en-US" sz="3600" b="1" dirty="0">
                <a:solidFill>
                  <a:srgbClr val="996633"/>
                </a:solidFill>
              </a:rPr>
              <a:t> </a:t>
            </a:r>
            <a:r>
              <a:rPr lang="en-US" sz="3600" b="1" dirty="0"/>
              <a:t>and Universal</a:t>
            </a:r>
            <a:endParaRPr lang="en-US" sz="3600" b="1" i="1" dirty="0"/>
          </a:p>
        </p:txBody>
      </p:sp>
      <p:sp>
        <p:nvSpPr>
          <p:cNvPr id="16" name="Content Placeholder 2">
            <a:extLst>
              <a:ext uri="{FF2B5EF4-FFF2-40B4-BE49-F238E27FC236}">
                <a16:creationId xmlns:a16="http://schemas.microsoft.com/office/drawing/2014/main" id="{84E8908F-4D3E-4B2B-AC78-A27C1E0D24C5}"/>
              </a:ext>
            </a:extLst>
          </p:cNvPr>
          <p:cNvSpPr>
            <a:spLocks noGrp="1"/>
          </p:cNvSpPr>
          <p:nvPr>
            <p:ph idx="1"/>
          </p:nvPr>
        </p:nvSpPr>
        <p:spPr>
          <a:xfrm>
            <a:off x="767179" y="1453052"/>
            <a:ext cx="10871447" cy="4583764"/>
          </a:xfrm>
        </p:spPr>
        <p:txBody>
          <a:bodyPr numCol="1" anchor="t">
            <a:noAutofit/>
          </a:bodyPr>
          <a:lstStyle/>
          <a:p>
            <a:pPr marL="0" indent="0">
              <a:buNone/>
            </a:pPr>
            <a:r>
              <a:rPr lang="en-US" dirty="0"/>
              <a:t>From a </a:t>
            </a:r>
            <a:r>
              <a:rPr lang="en-US" b="1" dirty="0"/>
              <a:t>Credit Analyst Business Banking-Healthcare </a:t>
            </a:r>
            <a:r>
              <a:rPr lang="en-US" dirty="0"/>
              <a:t>position at </a:t>
            </a:r>
            <a:r>
              <a:rPr lang="en-US" b="1" dirty="0"/>
              <a:t>US Bank</a:t>
            </a:r>
            <a:r>
              <a:rPr lang="en-US" dirty="0"/>
              <a:t>:</a:t>
            </a:r>
          </a:p>
          <a:p>
            <a:r>
              <a:rPr lang="en-US" sz="2800" dirty="0"/>
              <a:t>Prior to…the final credit decision, the Credit Analyst conducts a complete credit analysis including gathering, analyzing, and interpreting all types of credit information on existing and prospective customers.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88473948"/>
      </p:ext>
    </p:extLst>
  </p:cSld>
  <p:clrMapOvr>
    <a:masterClrMapping/>
  </p:clrMapOvr>
</p:sld>
</file>

<file path=ppt/theme/theme1.xml><?xml version="1.0" encoding="utf-8"?>
<a:theme xmlns:a="http://schemas.openxmlformats.org/drawingml/2006/main" name="BADM 1260 Introuction copy">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15FEBCE-62F8-453C-B72A-86107B9A0DE1}" vid="{3B54827D-BF65-43BF-96B8-1CB85919EC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TotalTime>
  <Words>953</Words>
  <Application>Microsoft Office PowerPoint</Application>
  <PresentationFormat>Widescreen</PresentationFormat>
  <Paragraphs>126</Paragraphs>
  <Slides>19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Georgia</vt:lpstr>
      <vt:lpstr>Helvetica</vt:lpstr>
      <vt:lpstr>Helvetica Neue</vt:lpstr>
      <vt:lpstr>Rockwell</vt:lpstr>
      <vt:lpstr>BADM 1260 Introuction copy</vt:lpstr>
      <vt:lpstr>Talking about BASE  in Your Job Search</vt:lpstr>
      <vt:lpstr>PowerPoint Presentation</vt:lpstr>
      <vt:lpstr>What is BASE?</vt:lpstr>
      <vt:lpstr>What is BASE?  BCOR Applied Semester Experience</vt:lpstr>
      <vt:lpstr>PowerPoint Presentation</vt:lpstr>
      <vt:lpstr>BASE in the job search</vt:lpstr>
      <vt:lpstr>BASE Projects are Classic Business Problems</vt:lpstr>
      <vt:lpstr>BASE Skills are Transferable and Universal</vt:lpstr>
      <vt:lpstr>BASE Skills are Transferable and Universal</vt:lpstr>
      <vt:lpstr>BASE on your resume</vt:lpstr>
      <vt:lpstr>BASE on your resume: Justin’s 1</vt:lpstr>
      <vt:lpstr>BASE on your resume: Justin’s 2</vt:lpstr>
      <vt:lpstr>BASE on your resume: Spark 1</vt:lpstr>
      <vt:lpstr>BASE on your resume: Spark 2</vt:lpstr>
      <vt:lpstr>BASE in an interview</vt:lpstr>
      <vt:lpstr>Interview questions: teamwork</vt:lpstr>
      <vt:lpstr>Interview questions: challenges</vt:lpstr>
      <vt:lpstr>Interview questions: skills and accomplishments</vt:lpstr>
      <vt:lpstr>What is BASE?  BCOR Applied Semester Experience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LK Prep Notes</dc:title>
  <dc:creator>Laura Kornish</dc:creator>
  <cp:lastModifiedBy>Laura Kornish</cp:lastModifiedBy>
  <cp:revision>79</cp:revision>
  <dcterms:created xsi:type="dcterms:W3CDTF">2019-12-12T22:00:07Z</dcterms:created>
  <dcterms:modified xsi:type="dcterms:W3CDTF">2024-02-22T13:19:45Z</dcterms:modified>
</cp:coreProperties>
</file>