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7"/>
  </p:notesMasterIdLst>
  <p:sldIdLst>
    <p:sldId id="329" r:id="rId2"/>
    <p:sldId id="270" r:id="rId3"/>
    <p:sldId id="271" r:id="rId4"/>
    <p:sldId id="325" r:id="rId5"/>
    <p:sldId id="326" r:id="rId6"/>
    <p:sldId id="332" r:id="rId7"/>
    <p:sldId id="331" r:id="rId8"/>
    <p:sldId id="333" r:id="rId9"/>
    <p:sldId id="275" r:id="rId10"/>
    <p:sldId id="276" r:id="rId11"/>
    <p:sldId id="280" r:id="rId12"/>
    <p:sldId id="282" r:id="rId13"/>
    <p:sldId id="283" r:id="rId14"/>
    <p:sldId id="330" r:id="rId15"/>
    <p:sldId id="334" r:id="rId16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AA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720" autoAdjust="0"/>
  </p:normalViewPr>
  <p:slideViewPr>
    <p:cSldViewPr>
      <p:cViewPr>
        <p:scale>
          <a:sx n="100" d="100"/>
          <a:sy n="100" d="100"/>
        </p:scale>
        <p:origin x="-294" y="-258"/>
      </p:cViewPr>
      <p:guideLst>
        <p:guide orient="horz" pos="1026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9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5" Type="http://schemas.openxmlformats.org/officeDocument/2006/relationships/slide" Target="slides/slide12.xml"/><Relationship Id="rId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363" y="0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027" y="4409758"/>
            <a:ext cx="5131647" cy="417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9515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363" y="8819515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4E178F-3D6B-49DF-B7DD-0D695480DA0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E178F-3D6B-49DF-B7DD-0D695480DA0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0D3A0-8F96-478B-A572-2C840FCBC8D7}" type="slidenum">
              <a:rPr lang="en-US"/>
              <a:pPr/>
              <a:t>11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9770" y="4409758"/>
            <a:ext cx="5598160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031" tIns="46516" rIns="93031" bIns="46516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1407D2-0006-4FCA-9FF5-A45CDE581F48}" type="slidenum">
              <a:rPr lang="en-US"/>
              <a:pPr/>
              <a:t>12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9770" y="4409758"/>
            <a:ext cx="5598160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031" tIns="46516" rIns="93031" bIns="465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BA8163-364E-4970-9164-1DAECF99A30B}" type="slidenum">
              <a:rPr lang="en-US"/>
              <a:pPr/>
              <a:t>13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9770" y="4409758"/>
            <a:ext cx="5598160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031" tIns="46516" rIns="93031" bIns="46516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BA8163-364E-4970-9164-1DAECF99A30B}" type="slidenum">
              <a:rPr lang="en-US"/>
              <a:pPr/>
              <a:t>14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9770" y="4409758"/>
            <a:ext cx="5598160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031" tIns="46516" rIns="93031" bIns="46516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E178F-3D6B-49DF-B7DD-0D695480DA0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A52A55-5C79-46FA-9A88-CF2434C69F0D}" type="slidenum">
              <a:rPr lang="en-US"/>
              <a:pPr/>
              <a:t>2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9770" y="4409758"/>
            <a:ext cx="5598160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031" tIns="46516" rIns="93031" bIns="46516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209E0-B035-458F-B8A0-72C583536581}" type="slidenum">
              <a:rPr lang="en-US"/>
              <a:pPr/>
              <a:t>3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9770" y="4409758"/>
            <a:ext cx="5598160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031" tIns="46516" rIns="93031" bIns="46516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D6DEA4-5FFE-4F54-BD34-566AA2C2B201}" type="slidenum">
              <a:rPr lang="en-US"/>
              <a:pPr/>
              <a:t>4</a:t>
            </a:fld>
            <a:endParaRPr lang="en-US"/>
          </a:p>
        </p:txBody>
      </p:sp>
      <p:sp>
        <p:nvSpPr>
          <p:cNvPr id="158722" name="Rectangle 7"/>
          <p:cNvSpPr txBox="1">
            <a:spLocks noGrp="1" noChangeArrowheads="1"/>
          </p:cNvSpPr>
          <p:nvPr/>
        </p:nvSpPr>
        <p:spPr bwMode="auto">
          <a:xfrm>
            <a:off x="3963744" y="8817904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31" tIns="46516" rIns="93031" bIns="46516" anchor="b"/>
          <a:lstStyle/>
          <a:p>
            <a:pPr algn="r" eaLnBrk="1" hangingPunct="1"/>
            <a:fld id="{1AA44B8D-C1DF-4E63-AFEC-CC6571E65BBE}" type="slidenum">
              <a:rPr lang="en-US" sz="1200"/>
              <a:pPr algn="r" eaLnBrk="1" hangingPunct="1"/>
              <a:t>4</a:t>
            </a:fld>
            <a:endParaRPr lang="en-US" sz="1200" dirty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9770" y="4409758"/>
            <a:ext cx="5598160" cy="417766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00A6D3-CDBD-4516-B2FB-7E89BCDD1ACB}" type="slidenum">
              <a:rPr lang="en-US"/>
              <a:pPr/>
              <a:t>5</a:t>
            </a:fld>
            <a:endParaRPr lang="en-US"/>
          </a:p>
        </p:txBody>
      </p:sp>
      <p:sp>
        <p:nvSpPr>
          <p:cNvPr id="160770" name="Rectangle 7"/>
          <p:cNvSpPr txBox="1">
            <a:spLocks noGrp="1" noChangeArrowheads="1"/>
          </p:cNvSpPr>
          <p:nvPr/>
        </p:nvSpPr>
        <p:spPr bwMode="auto">
          <a:xfrm>
            <a:off x="3963744" y="8817904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31" tIns="46516" rIns="93031" bIns="46516" anchor="b"/>
          <a:lstStyle/>
          <a:p>
            <a:pPr algn="r" eaLnBrk="1" hangingPunct="1"/>
            <a:fld id="{5E7122C3-A1A9-4084-98AA-F91BFF877FF6}" type="slidenum">
              <a:rPr lang="en-US" sz="1200"/>
              <a:pPr algn="r" eaLnBrk="1" hangingPunct="1"/>
              <a:t>5</a:t>
            </a:fld>
            <a:endParaRPr lang="en-US" sz="1200" dirty="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9770" y="4409758"/>
            <a:ext cx="5598160" cy="417766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D6DEA4-5FFE-4F54-BD34-566AA2C2B201}" type="slidenum">
              <a:rPr lang="en-US"/>
              <a:pPr/>
              <a:t>6</a:t>
            </a:fld>
            <a:endParaRPr lang="en-US"/>
          </a:p>
        </p:txBody>
      </p:sp>
      <p:sp>
        <p:nvSpPr>
          <p:cNvPr id="158722" name="Rectangle 7"/>
          <p:cNvSpPr txBox="1">
            <a:spLocks noGrp="1" noChangeArrowheads="1"/>
          </p:cNvSpPr>
          <p:nvPr/>
        </p:nvSpPr>
        <p:spPr bwMode="auto">
          <a:xfrm>
            <a:off x="3963744" y="8817904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31" tIns="46516" rIns="93031" bIns="46516" anchor="b"/>
          <a:lstStyle/>
          <a:p>
            <a:pPr algn="r" eaLnBrk="1" hangingPunct="1"/>
            <a:fld id="{1AA44B8D-C1DF-4E63-AFEC-CC6571E65BBE}" type="slidenum">
              <a:rPr lang="en-US" sz="1200"/>
              <a:pPr algn="r" eaLnBrk="1" hangingPunct="1"/>
              <a:t>6</a:t>
            </a:fld>
            <a:endParaRPr lang="en-US" sz="1200" dirty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9770" y="4409758"/>
            <a:ext cx="5598160" cy="417766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00A6D3-CDBD-4516-B2FB-7E89BCDD1ACB}" type="slidenum">
              <a:rPr lang="en-US"/>
              <a:pPr/>
              <a:t>7</a:t>
            </a:fld>
            <a:endParaRPr lang="en-US"/>
          </a:p>
        </p:txBody>
      </p:sp>
      <p:sp>
        <p:nvSpPr>
          <p:cNvPr id="160770" name="Rectangle 7"/>
          <p:cNvSpPr txBox="1">
            <a:spLocks noGrp="1" noChangeArrowheads="1"/>
          </p:cNvSpPr>
          <p:nvPr/>
        </p:nvSpPr>
        <p:spPr bwMode="auto">
          <a:xfrm>
            <a:off x="3963744" y="8817904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31" tIns="46516" rIns="93031" bIns="46516" anchor="b"/>
          <a:lstStyle/>
          <a:p>
            <a:pPr algn="r" eaLnBrk="1" hangingPunct="1"/>
            <a:fld id="{5E7122C3-A1A9-4084-98AA-F91BFF877FF6}" type="slidenum">
              <a:rPr lang="en-US" sz="1200"/>
              <a:pPr algn="r" eaLnBrk="1" hangingPunct="1"/>
              <a:t>7</a:t>
            </a:fld>
            <a:endParaRPr lang="en-US" sz="1200" dirty="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9770" y="4409758"/>
            <a:ext cx="5598160" cy="417766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1C8A41-4BCB-4BFD-974A-4C2BCF05FC32}" type="slidenum">
              <a:rPr lang="en-US"/>
              <a:pPr/>
              <a:t>9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9770" y="4409758"/>
            <a:ext cx="5598160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031" tIns="46516" rIns="93031" bIns="465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E59773-7601-4F13-ACC2-4A618EFA851F}" type="slidenum">
              <a:rPr lang="en-US"/>
              <a:pPr/>
              <a:t>10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9770" y="4409758"/>
            <a:ext cx="5598160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031" tIns="46516" rIns="93031" bIns="46516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3F416CD-67A3-4CF0-A210-F6AF31AC147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2007 Pearson Addison-Wesley.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3-</a:t>
            </a:r>
            <a:fld id="{3EADC8B5-97E5-4E28-8E74-89164CC0E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2007 Pearson Addison-Wesley.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3-</a:t>
            </a:r>
            <a:fld id="{DD579BE3-5E43-4267-BC0D-D9FF0F84A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2007 Pearson Addison-Wesley.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3-</a:t>
            </a:r>
            <a:fld id="{AF1E084C-786F-46D3-8A1B-78500D12B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2007 Pearson Addison-Wesley.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3-</a:t>
            </a:r>
            <a:fld id="{951425FB-29EA-4D08-A298-3A086CCB9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2007 Pearson Addison-Wesley.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3-</a:t>
            </a:r>
            <a:fld id="{AB8F74F2-1DB9-463D-8E5A-F40AEC6B6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9/15/2010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r>
              <a:rPr lang="en-US" smtClean="0"/>
              <a:t>3-</a:t>
            </a:r>
            <a:fld id="{F36B63BA-06C6-4872-B1ED-93C4D6D0F8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Copyright © 2007 Pearson Addison-Wesley. All rights reserved.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3F416CD-67A3-4CF0-A210-F6AF31AC147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Copyright © 2007 Pearson Addison-Wesley.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r>
              <a:rPr lang="en-US" smtClean="0"/>
              <a:t>3-</a:t>
            </a:r>
            <a:fld id="{685C2E73-B270-4B0D-B3ED-A21634365A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2007 Pearson Addison-Wesley. All rights reserved.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3-</a:t>
            </a:r>
            <a:fld id="{5E9DCA2D-9791-41A8-8B9A-12873C19AF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2007 Pearson Addison-Wesley.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3-</a:t>
            </a:r>
            <a:fld id="{CE1A7232-0597-4F5D-8010-8BB806323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2007 Pearson Addison-Wesley.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3-</a:t>
            </a:r>
            <a:fld id="{50AB6CB6-52AE-4C2D-8F40-86CA27267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9/15/2010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Copyright © 2007 Pearson Addison-Wesley. All rights reserved.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3-</a:t>
            </a:r>
            <a:fld id="{F0044FEA-5CF2-4881-8217-45441032C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Costs and Benefits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NPV Decision Rule</a:t>
            </a:r>
          </a:p>
        </p:txBody>
      </p:sp>
      <p:sp>
        <p:nvSpPr>
          <p:cNvPr id="5632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When </a:t>
            </a:r>
            <a:r>
              <a:rPr lang="en-US" dirty="0"/>
              <a:t>making an investment decision, take the alternative with the highest NPV. Choosing this alternative is equivalent to receiving its NPV in cash today</a:t>
            </a:r>
            <a:r>
              <a:rPr lang="en-US" dirty="0" smtClean="0"/>
              <a:t>.</a:t>
            </a:r>
          </a:p>
          <a:p>
            <a:pPr>
              <a:spcBef>
                <a:spcPct val="60000"/>
              </a:spcBef>
            </a:pPr>
            <a:r>
              <a:rPr lang="en-US" dirty="0" smtClean="0"/>
              <a:t>Accept all projects with a positive NPV.  Accepting them is </a:t>
            </a:r>
            <a:r>
              <a:rPr lang="en-US" u="sng" dirty="0" smtClean="0"/>
              <a:t>equivalent</a:t>
            </a:r>
            <a:r>
              <a:rPr lang="en-US" dirty="0" smtClean="0"/>
              <a:t> to receiving their NPV </a:t>
            </a:r>
            <a:r>
              <a:rPr lang="en-US" u="sng" dirty="0" smtClean="0"/>
              <a:t>in cash</a:t>
            </a:r>
            <a:r>
              <a:rPr lang="en-US" dirty="0" smtClean="0"/>
              <a:t> today.</a:t>
            </a:r>
          </a:p>
          <a:p>
            <a:pPr>
              <a:spcBef>
                <a:spcPct val="60000"/>
              </a:spcBef>
            </a:pPr>
            <a:r>
              <a:rPr lang="en-US" dirty="0" smtClean="0"/>
              <a:t>Reject projects with a negative NPV.  Accepting these projects is equivalent to reducing current wealth by their NPV.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Three Projects 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f</a:t>
            </a:r>
            <a:r>
              <a:rPr lang="en-US" dirty="0" smtClean="0"/>
              <a:t> = 20%)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Cash Today ($)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Cash in one year ($)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33400" y="4038600"/>
          <a:ext cx="8153400" cy="2354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1847850"/>
                <a:gridCol w="2057400"/>
                <a:gridCol w="2209800"/>
              </a:tblGrid>
              <a:tr h="571500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Cash Today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PV of Cash in one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NPV ($ today)</a:t>
                      </a:r>
                      <a:endParaRPr lang="en-US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 ÷ 1.20 = 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 + 35 = 77</a:t>
                      </a:r>
                      <a:endParaRPr lang="en-US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144 ÷ 1.20 = 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-20 + 120 = 100</a:t>
                      </a:r>
                      <a:endParaRPr lang="en-US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225</a:t>
                      </a:r>
                      <a:r>
                        <a:rPr lang="en-US" baseline="0" dirty="0" smtClean="0"/>
                        <a:t> ÷ 1.20 = 187.5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-100 + 187.5 = 87.5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NPV</a:t>
            </a:r>
            <a:endParaRPr lang="en-US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dirty="0"/>
              <a:t>Although Project B has the highest NPV, what if we do not </a:t>
            </a:r>
            <a:r>
              <a:rPr lang="en-US" dirty="0" smtClean="0"/>
              <a:t>want to (can’t) </a:t>
            </a:r>
            <a:r>
              <a:rPr lang="en-US" dirty="0"/>
              <a:t>spend the $20 for the cash outlay? Would Project A be a better choice? Should this affect our choice of projects?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dirty="0" smtClean="0"/>
              <a:t>As </a:t>
            </a:r>
            <a:r>
              <a:rPr lang="en-US" dirty="0"/>
              <a:t>long as we are able to borrow and lend at the risk-free interest rate, Project B is superior whatever our preferences regarding the timing of the cash flows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dirty="0" smtClean="0"/>
              <a:t>Again, the same as the gold for silver trade.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NPV and Individual </a:t>
            </a:r>
            <a:r>
              <a:rPr lang="en-US" dirty="0" smtClean="0"/>
              <a:t>Preferences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153400" cy="2118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780448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B and borrowing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Cash today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Cash in one year</a:t>
                      </a:r>
                      <a:endParaRPr lang="en-US" dirty="0"/>
                    </a:p>
                  </a:txBody>
                  <a:tcPr/>
                </a:tc>
              </a:tr>
              <a:tr h="445971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144</a:t>
                      </a:r>
                      <a:endParaRPr lang="en-US" dirty="0"/>
                    </a:p>
                  </a:txBody>
                  <a:tcPr/>
                </a:tc>
              </a:tr>
              <a:tr h="445971">
                <a:tc>
                  <a:txBody>
                    <a:bodyPr/>
                    <a:lstStyle/>
                    <a:p>
                      <a:r>
                        <a:rPr lang="en-US" dirty="0" smtClean="0"/>
                        <a:t>Borrow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-62 × 1.20 = -74.4</a:t>
                      </a:r>
                      <a:endParaRPr lang="en-US" dirty="0"/>
                    </a:p>
                  </a:txBody>
                  <a:tcPr/>
                </a:tc>
              </a:tr>
              <a:tr h="445971">
                <a:tc>
                  <a:txBody>
                    <a:bodyPr/>
                    <a:lstStyle/>
                    <a:p>
                      <a:r>
                        <a:rPr lang="en-US" dirty="0" smtClean="0"/>
                        <a:t>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  (compare A: 42)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69.6 (A: 42)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Content Placeholder 10"/>
          <p:cNvGraphicFramePr>
            <a:graphicFrameLocks/>
          </p:cNvGraphicFramePr>
          <p:nvPr/>
        </p:nvGraphicFramePr>
        <p:xfrm>
          <a:off x="457200" y="4566920"/>
          <a:ext cx="8229600" cy="175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45160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B and saving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Cash today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Cash in one year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 × 1.20 = 96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-100  (compare C: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-100)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  (C:</a:t>
                      </a:r>
                      <a:r>
                        <a:rPr lang="en-US" baseline="0" dirty="0" smtClean="0"/>
                        <a:t> 225)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NPV and Individual </a:t>
            </a:r>
            <a:r>
              <a:rPr lang="en-US" dirty="0" smtClean="0"/>
              <a:t>Preferences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153400" cy="2118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780448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B and borrowing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Cash today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Cash in one year</a:t>
                      </a:r>
                      <a:endParaRPr lang="en-US" dirty="0"/>
                    </a:p>
                  </a:txBody>
                  <a:tcPr/>
                </a:tc>
              </a:tr>
              <a:tr h="445971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144</a:t>
                      </a:r>
                      <a:endParaRPr lang="en-US" dirty="0"/>
                    </a:p>
                  </a:txBody>
                  <a:tcPr/>
                </a:tc>
              </a:tr>
              <a:tr h="445971">
                <a:tc>
                  <a:txBody>
                    <a:bodyPr/>
                    <a:lstStyle/>
                    <a:p>
                      <a:r>
                        <a:rPr lang="en-US" dirty="0" smtClean="0"/>
                        <a:t>Borrow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-144</a:t>
                      </a:r>
                      <a:endParaRPr lang="en-US" dirty="0"/>
                    </a:p>
                  </a:txBody>
                  <a:tcPr/>
                </a:tc>
              </a:tr>
              <a:tr h="445971">
                <a:tc>
                  <a:txBody>
                    <a:bodyPr/>
                    <a:lstStyle/>
                    <a:p>
                      <a:r>
                        <a:rPr lang="en-US" dirty="0" smtClean="0"/>
                        <a:t>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44196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As we said, accepting a positive NPV project is equivalent</a:t>
            </a:r>
          </a:p>
          <a:p>
            <a:r>
              <a:rPr lang="en-US" dirty="0"/>
              <a:t> </a:t>
            </a:r>
            <a:r>
              <a:rPr lang="en-US" dirty="0" smtClean="0"/>
              <a:t> to receiving that much cash today.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This arrangement is equivalent to selling the right to</a:t>
            </a:r>
          </a:p>
          <a:p>
            <a:r>
              <a:rPr lang="en-US" dirty="0" smtClean="0"/>
              <a:t>  project B.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49424"/>
            <a:ext cx="8458200" cy="43251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only arbitrage free price for a security is for price to equal the present value of the cash flows paid by the security.</a:t>
            </a:r>
          </a:p>
          <a:p>
            <a:r>
              <a:rPr lang="en-US" dirty="0" smtClean="0"/>
              <a:t>This means that in an arbitrage free market the NPV of buying or selling securities is zero.</a:t>
            </a:r>
          </a:p>
          <a:p>
            <a:pPr lvl="1"/>
            <a:r>
              <a:rPr lang="en-US" dirty="0" smtClean="0"/>
              <a:t>Every trade has a buyer and a seller, if the price is not such that the NPV is not zero one will object.</a:t>
            </a:r>
          </a:p>
          <a:p>
            <a:r>
              <a:rPr lang="en-US" dirty="0" smtClean="0"/>
              <a:t>This means that any investment project can be evaluated independently of the financing necessary to pursue it.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Interest </a:t>
            </a:r>
            <a:r>
              <a:rPr lang="en-US" dirty="0"/>
              <a:t>Rates </a:t>
            </a:r>
            <a:r>
              <a:rPr lang="en-US" dirty="0" smtClean="0"/>
              <a:t>and </a:t>
            </a:r>
            <a:r>
              <a:rPr lang="en-US" dirty="0"/>
              <a:t>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Time </a:t>
            </a:r>
            <a:r>
              <a:rPr lang="en-US" dirty="0"/>
              <a:t>Value of Money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Time Value of Money</a:t>
            </a:r>
          </a:p>
          <a:p>
            <a:pPr lvl="1">
              <a:spcBef>
                <a:spcPct val="60000"/>
              </a:spcBef>
            </a:pPr>
            <a:r>
              <a:rPr lang="en-US" dirty="0" smtClean="0"/>
              <a:t>Imagine a simple </a:t>
            </a:r>
            <a:r>
              <a:rPr lang="en-US" dirty="0"/>
              <a:t>investment opportunity with the following </a:t>
            </a:r>
            <a:r>
              <a:rPr lang="en-US" dirty="0" smtClean="0"/>
              <a:t>cash flows (which are certain to occur).</a:t>
            </a:r>
            <a:endParaRPr lang="en-US" dirty="0"/>
          </a:p>
          <a:p>
            <a:pPr lvl="2">
              <a:spcBef>
                <a:spcPct val="40000"/>
              </a:spcBef>
            </a:pPr>
            <a:r>
              <a:rPr lang="en-US" dirty="0"/>
              <a:t>Cost: $</a:t>
            </a:r>
            <a:r>
              <a:rPr lang="en-US" dirty="0" smtClean="0"/>
              <a:t>1,000 </a:t>
            </a:r>
            <a:r>
              <a:rPr lang="en-US" dirty="0"/>
              <a:t>today</a:t>
            </a:r>
          </a:p>
          <a:p>
            <a:pPr lvl="2">
              <a:spcBef>
                <a:spcPct val="40000"/>
              </a:spcBef>
            </a:pPr>
            <a:r>
              <a:rPr lang="en-US" dirty="0"/>
              <a:t>Benefit: $</a:t>
            </a:r>
            <a:r>
              <a:rPr lang="en-US" dirty="0" smtClean="0"/>
              <a:t>1,030 </a:t>
            </a:r>
            <a:r>
              <a:rPr lang="en-US" dirty="0"/>
              <a:t>in one </a:t>
            </a:r>
            <a:r>
              <a:rPr lang="en-US" dirty="0" smtClean="0"/>
              <a:t>year</a:t>
            </a:r>
          </a:p>
          <a:p>
            <a:pPr lvl="2">
              <a:spcBef>
                <a:spcPct val="40000"/>
              </a:spcBef>
            </a:pPr>
            <a:r>
              <a:rPr lang="en-US" dirty="0" smtClean="0"/>
              <a:t>Can we judge the opportunity as valuable by noting that $1,o3o &gt; $1,000?</a:t>
            </a:r>
            <a:endParaRPr lang="en-US" dirty="0"/>
          </a:p>
          <a:p>
            <a:pPr lvl="1">
              <a:spcBef>
                <a:spcPct val="60000"/>
              </a:spcBef>
            </a:pPr>
            <a:r>
              <a:rPr lang="en-US" dirty="0"/>
              <a:t>The difference in value between money today and money in the future is due to the time value of money.</a:t>
            </a:r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Interest Rate: </a:t>
            </a:r>
            <a:br>
              <a:rPr lang="en-US" dirty="0"/>
            </a:br>
            <a:r>
              <a:rPr lang="en-US" dirty="0"/>
              <a:t>An Exchange Rate Across Time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rate at which we can exchange money today for money in the future is determined by the current </a:t>
            </a:r>
            <a:r>
              <a:rPr lang="en-US" b="1" dirty="0"/>
              <a:t>interest rate</a:t>
            </a:r>
            <a:r>
              <a:rPr lang="en-US" dirty="0"/>
              <a:t>.</a:t>
            </a:r>
          </a:p>
          <a:p>
            <a:pPr lvl="1">
              <a:spcBef>
                <a:spcPct val="60000"/>
              </a:spcBef>
            </a:pPr>
            <a:r>
              <a:rPr lang="en-US" dirty="0"/>
              <a:t>Suppose the current annual interest rate is </a:t>
            </a:r>
            <a:r>
              <a:rPr lang="en-US" dirty="0" smtClean="0"/>
              <a:t>5%. </a:t>
            </a:r>
            <a:r>
              <a:rPr lang="en-US" dirty="0"/>
              <a:t>By investing or borrowing at this rate, we can </a:t>
            </a:r>
            <a:r>
              <a:rPr lang="en-US" dirty="0" smtClean="0"/>
              <a:t>exchange (trade) </a:t>
            </a:r>
            <a:r>
              <a:rPr lang="en-US" dirty="0"/>
              <a:t>$</a:t>
            </a:r>
            <a:r>
              <a:rPr lang="en-US" dirty="0" smtClean="0"/>
              <a:t>1.05 </a:t>
            </a:r>
            <a:r>
              <a:rPr lang="en-US" dirty="0"/>
              <a:t>in one year for each $1 today.</a:t>
            </a:r>
          </a:p>
          <a:p>
            <a:pPr lvl="2">
              <a:spcBef>
                <a:spcPct val="60000"/>
              </a:spcBef>
            </a:pPr>
            <a:r>
              <a:rPr lang="en-US" dirty="0"/>
              <a:t>Risk–Free Interest Rate (Discount Rate), </a:t>
            </a:r>
            <a:r>
              <a:rPr lang="en-US" i="1" dirty="0" err="1"/>
              <a:t>r</a:t>
            </a:r>
            <a:r>
              <a:rPr lang="en-US" i="1" baseline="-25000" dirty="0" err="1"/>
              <a:t>f</a:t>
            </a:r>
            <a:r>
              <a:rPr lang="en-US" dirty="0"/>
              <a:t>: The interest rate at which money can be borrowed or lent without risk.</a:t>
            </a:r>
          </a:p>
          <a:p>
            <a:pPr lvl="3">
              <a:spcBef>
                <a:spcPct val="60000"/>
              </a:spcBef>
            </a:pPr>
            <a:r>
              <a:rPr lang="en-US" dirty="0"/>
              <a:t>Interest Rate Factor = 1 +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f</a:t>
            </a:r>
            <a:r>
              <a:rPr lang="en-US" baseline="-25000" dirty="0" smtClean="0"/>
              <a:t> </a:t>
            </a:r>
            <a:r>
              <a:rPr lang="en-US" dirty="0" smtClean="0"/>
              <a:t>= 1.05 ($s tomorrow/$ today)</a:t>
            </a:r>
            <a:endParaRPr lang="en-US" i="1" baseline="-25000" dirty="0"/>
          </a:p>
          <a:p>
            <a:pPr lvl="3">
              <a:spcBef>
                <a:spcPct val="60000"/>
              </a:spcBef>
            </a:pPr>
            <a:r>
              <a:rPr lang="en-US" dirty="0"/>
              <a:t>Discount Factor = 1 / (1 + </a:t>
            </a:r>
            <a:r>
              <a:rPr lang="en-US" i="1" dirty="0" err="1"/>
              <a:t>r</a:t>
            </a:r>
            <a:r>
              <a:rPr lang="en-US" i="1" baseline="-25000" dirty="0" err="1"/>
              <a:t>f</a:t>
            </a:r>
            <a:r>
              <a:rPr lang="en-US" dirty="0" smtClean="0"/>
              <a:t>) = 1/1.05 ($s today/$ tomorrow)</a:t>
            </a:r>
          </a:p>
          <a:p>
            <a:pPr lvl="1">
              <a:spcBef>
                <a:spcPct val="60000"/>
              </a:spcBef>
            </a:pPr>
            <a:r>
              <a:rPr lang="en-US" dirty="0" smtClean="0"/>
              <a:t>Investors are compensated for surrendering capital.</a:t>
            </a:r>
            <a:endParaRPr lang="en-US" dirty="0"/>
          </a:p>
          <a:p>
            <a:pPr lvl="2">
              <a:spcBef>
                <a:spcPct val="60000"/>
              </a:spcBef>
            </a:pPr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15769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60000"/>
              </a:spcBef>
            </a:pPr>
            <a:r>
              <a:rPr lang="en-US" dirty="0" smtClean="0"/>
              <a:t>The </a:t>
            </a:r>
            <a:r>
              <a:rPr lang="en-US" dirty="0"/>
              <a:t>cost of replacing a fleet of company trucks </a:t>
            </a:r>
            <a:br>
              <a:rPr lang="en-US" dirty="0"/>
            </a:br>
            <a:r>
              <a:rPr lang="en-US" dirty="0"/>
              <a:t>with more energy efficient vehicles was $100 million </a:t>
            </a:r>
            <a:r>
              <a:rPr lang="en-US" dirty="0" smtClean="0"/>
              <a:t>in 2010. </a:t>
            </a:r>
            <a:endParaRPr lang="en-US" dirty="0"/>
          </a:p>
          <a:p>
            <a:pPr>
              <a:spcBef>
                <a:spcPct val="60000"/>
              </a:spcBef>
            </a:pPr>
            <a:r>
              <a:rPr lang="en-US" dirty="0"/>
              <a:t>The cost is estimated to rise by 8.5% in </a:t>
            </a:r>
            <a:r>
              <a:rPr lang="en-US" dirty="0" smtClean="0"/>
              <a:t>2011. </a:t>
            </a:r>
            <a:endParaRPr lang="en-US" dirty="0"/>
          </a:p>
          <a:p>
            <a:pPr>
              <a:spcBef>
                <a:spcPct val="60000"/>
              </a:spcBef>
            </a:pPr>
            <a:r>
              <a:rPr lang="en-US" b="1" dirty="0"/>
              <a:t>If the interest rate </a:t>
            </a:r>
            <a:r>
              <a:rPr lang="en-US" b="1" dirty="0" smtClean="0"/>
              <a:t>was </a:t>
            </a:r>
            <a:r>
              <a:rPr lang="en-US" b="1" dirty="0"/>
              <a:t>4%, what was the cost of a delay in terms of dollars in </a:t>
            </a:r>
            <a:r>
              <a:rPr lang="en-US" b="1" dirty="0" smtClean="0"/>
              <a:t>2011?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dirty="0" smtClean="0"/>
              <a:t>If </a:t>
            </a:r>
            <a:r>
              <a:rPr lang="en-US" dirty="0"/>
              <a:t>the project were delayed, it’s cost in </a:t>
            </a:r>
            <a:r>
              <a:rPr lang="en-US" dirty="0" smtClean="0"/>
              <a:t>2011 </a:t>
            </a:r>
            <a:r>
              <a:rPr lang="en-US" dirty="0"/>
              <a:t>would be: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 dirty="0"/>
              <a:t>$100 million </a:t>
            </a:r>
            <a:r>
              <a:rPr lang="en-US" dirty="0">
                <a:cs typeface="Arial" charset="0"/>
              </a:rPr>
              <a:t>× (1.085) = $108.5 </a:t>
            </a:r>
            <a:r>
              <a:rPr lang="en-US" dirty="0" smtClean="0">
                <a:cs typeface="Arial" charset="0"/>
              </a:rPr>
              <a:t>million in 2011</a:t>
            </a:r>
            <a:endParaRPr lang="en-US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dirty="0"/>
              <a:t>Compare this amount to the cost of $100 million in </a:t>
            </a:r>
            <a:r>
              <a:rPr lang="en-US" dirty="0" smtClean="0"/>
              <a:t>2010 </a:t>
            </a:r>
            <a:r>
              <a:rPr lang="en-US" dirty="0"/>
              <a:t>using the interest rate of 4%: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 dirty="0"/>
              <a:t>$</a:t>
            </a:r>
            <a:r>
              <a:rPr lang="en-US" dirty="0" smtClean="0"/>
              <a:t>100 </a:t>
            </a:r>
            <a:r>
              <a:rPr lang="en-US" dirty="0"/>
              <a:t>million </a:t>
            </a:r>
            <a:r>
              <a:rPr lang="en-US" dirty="0" smtClean="0"/>
              <a:t>× ($1.04 in </a:t>
            </a:r>
            <a:r>
              <a:rPr lang="en-US" dirty="0" smtClean="0"/>
              <a:t>2011/$ </a:t>
            </a:r>
            <a:r>
              <a:rPr lang="en-US" dirty="0" smtClean="0"/>
              <a:t>in 2010) </a:t>
            </a:r>
            <a:r>
              <a:rPr lang="en-US" dirty="0"/>
              <a:t>= $</a:t>
            </a:r>
            <a:r>
              <a:rPr lang="en-US" dirty="0" smtClean="0"/>
              <a:t>104 million </a:t>
            </a:r>
            <a:r>
              <a:rPr lang="en-US" dirty="0"/>
              <a:t>in </a:t>
            </a:r>
            <a:r>
              <a:rPr lang="en-US" dirty="0" smtClean="0"/>
              <a:t>2011</a:t>
            </a:r>
            <a:endParaRPr lang="en-US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dirty="0"/>
              <a:t>The cost of a delay of one year would be: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 dirty="0"/>
              <a:t>$</a:t>
            </a:r>
            <a:r>
              <a:rPr lang="en-US" dirty="0" smtClean="0"/>
              <a:t>108.5 </a:t>
            </a:r>
            <a:r>
              <a:rPr lang="en-US" dirty="0"/>
              <a:t>million </a:t>
            </a:r>
            <a:r>
              <a:rPr lang="en-US" dirty="0">
                <a:cs typeface="Arial" charset="0"/>
              </a:rPr>
              <a:t>–</a:t>
            </a:r>
            <a:r>
              <a:rPr lang="en-US" dirty="0"/>
              <a:t> $</a:t>
            </a:r>
            <a:r>
              <a:rPr lang="en-US" dirty="0" smtClean="0"/>
              <a:t>104 </a:t>
            </a:r>
            <a:r>
              <a:rPr lang="en-US" dirty="0"/>
              <a:t>million = $</a:t>
            </a:r>
            <a:r>
              <a:rPr lang="en-US" dirty="0" smtClean="0"/>
              <a:t>4.5 </a:t>
            </a:r>
            <a:r>
              <a:rPr lang="en-US" dirty="0"/>
              <a:t>million in </a:t>
            </a:r>
            <a:r>
              <a:rPr lang="en-US" dirty="0" smtClean="0"/>
              <a:t>2011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15769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60000"/>
              </a:spcBef>
            </a:pPr>
            <a:r>
              <a:rPr lang="en-US" dirty="0" smtClean="0"/>
              <a:t>The </a:t>
            </a:r>
            <a:r>
              <a:rPr lang="en-US" dirty="0"/>
              <a:t>cost of replacing a fleet of company trucks </a:t>
            </a:r>
            <a:br>
              <a:rPr lang="en-US" dirty="0"/>
            </a:br>
            <a:r>
              <a:rPr lang="en-US" dirty="0"/>
              <a:t>with more energy efficient vehicles was $100 million </a:t>
            </a:r>
            <a:r>
              <a:rPr lang="en-US" dirty="0" smtClean="0"/>
              <a:t>in 2010. </a:t>
            </a:r>
            <a:endParaRPr lang="en-US" dirty="0"/>
          </a:p>
          <a:p>
            <a:pPr>
              <a:spcBef>
                <a:spcPct val="60000"/>
              </a:spcBef>
            </a:pPr>
            <a:r>
              <a:rPr lang="en-US" dirty="0"/>
              <a:t>The cost is estimated to rise by 8.5% in </a:t>
            </a:r>
            <a:r>
              <a:rPr lang="en-US" dirty="0" smtClean="0"/>
              <a:t>2011. </a:t>
            </a:r>
            <a:endParaRPr lang="en-US" dirty="0"/>
          </a:p>
          <a:p>
            <a:pPr>
              <a:spcBef>
                <a:spcPct val="60000"/>
              </a:spcBef>
            </a:pPr>
            <a:r>
              <a:rPr lang="en-US" b="1" dirty="0"/>
              <a:t>If the interest rate </a:t>
            </a:r>
            <a:r>
              <a:rPr lang="en-US" b="1" dirty="0" smtClean="0"/>
              <a:t>was </a:t>
            </a:r>
            <a:r>
              <a:rPr lang="en-US" b="1" dirty="0"/>
              <a:t>4%, what was the cost of a delay in terms of dollars </a:t>
            </a:r>
            <a:r>
              <a:rPr lang="en-US" b="1" u="sng" dirty="0"/>
              <a:t>in </a:t>
            </a:r>
            <a:r>
              <a:rPr lang="en-US" b="1" u="sng" dirty="0" smtClean="0"/>
              <a:t>2010</a:t>
            </a:r>
            <a:r>
              <a:rPr lang="en-US" b="1" dirty="0" smtClean="0"/>
              <a:t>?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dirty="0" smtClean="0"/>
              <a:t>We know delaying the project costs $108.5 million in 2011.</a:t>
            </a:r>
            <a:endParaRPr lang="en-US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dirty="0"/>
              <a:t>Compare this amount to the cost of $100 million in </a:t>
            </a:r>
            <a:r>
              <a:rPr lang="en-US" dirty="0" smtClean="0"/>
              <a:t>2010 </a:t>
            </a:r>
            <a:r>
              <a:rPr lang="en-US" dirty="0"/>
              <a:t>using the interest rate of 4%: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 dirty="0"/>
              <a:t>$108.5 million </a:t>
            </a:r>
            <a:r>
              <a:rPr lang="en-US" dirty="0">
                <a:cs typeface="Arial" charset="0"/>
              </a:rPr>
              <a:t>÷</a:t>
            </a:r>
            <a:r>
              <a:rPr lang="en-US" dirty="0"/>
              <a:t> </a:t>
            </a:r>
            <a:r>
              <a:rPr lang="en-US" dirty="0" smtClean="0"/>
              <a:t>($1.04 in 2011/$ in 2010) </a:t>
            </a:r>
            <a:r>
              <a:rPr lang="en-US" dirty="0"/>
              <a:t>= $104.33 million in </a:t>
            </a:r>
            <a:r>
              <a:rPr lang="en-US" dirty="0" smtClean="0"/>
              <a:t>2010</a:t>
            </a:r>
            <a:endParaRPr lang="en-US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dirty="0"/>
              <a:t>The cost of a delay of one year would be: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 dirty="0"/>
              <a:t>$104.33 million </a:t>
            </a:r>
            <a:r>
              <a:rPr lang="en-US" dirty="0">
                <a:cs typeface="Arial" charset="0"/>
              </a:rPr>
              <a:t>–</a:t>
            </a:r>
            <a:r>
              <a:rPr lang="en-US" dirty="0"/>
              <a:t> $100 million = $4.33 million in </a:t>
            </a:r>
            <a:r>
              <a:rPr lang="en-US" dirty="0" smtClean="0"/>
              <a:t>2010 (Why are the results different?)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458200" cy="432511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This example is the same as the example of trading gold for silver presented in the text.</a:t>
            </a:r>
          </a:p>
          <a:p>
            <a:r>
              <a:rPr lang="en-US" dirty="0" smtClean="0"/>
              <a:t>The price today of receiving $1.04 in one year is $1.</a:t>
            </a:r>
          </a:p>
          <a:p>
            <a:r>
              <a:rPr lang="en-US" dirty="0" smtClean="0"/>
              <a:t>The price today of receiving $1 today is of course $1.</a:t>
            </a:r>
          </a:p>
          <a:p>
            <a:r>
              <a:rPr lang="en-US" dirty="0" smtClean="0"/>
              <a:t>After we convert the values using these prices we are not wondering about whether to trade $X today for $Y in one year but rather: should we trade $V today for $W today.  </a:t>
            </a:r>
          </a:p>
          <a:p>
            <a:r>
              <a:rPr lang="en-US" dirty="0" smtClean="0"/>
              <a:t>In these terms the choice is clear: V </a:t>
            </a:r>
            <a:r>
              <a:rPr lang="en-US" dirty="0" smtClean="0">
                <a:sym typeface="Symbol"/>
              </a:rPr>
              <a:t> W or V  W.</a:t>
            </a:r>
            <a:endParaRPr lang="en-US" dirty="0" smtClean="0"/>
          </a:p>
          <a:p>
            <a:r>
              <a:rPr lang="en-US" dirty="0" smtClean="0"/>
              <a:t>We will discuss and extend this idea as we go forward.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 </a:t>
            </a:r>
            <a:r>
              <a:rPr lang="en-US" dirty="0"/>
              <a:t>Value </a:t>
            </a:r>
            <a:r>
              <a:rPr lang="en-US" dirty="0" smtClean="0"/>
              <a:t>and </a:t>
            </a:r>
            <a:r>
              <a:rPr lang="en-US" dirty="0"/>
              <a:t>the NPV </a:t>
            </a:r>
            <a:r>
              <a:rPr lang="en-US" dirty="0" smtClean="0"/>
              <a:t>Rule</a:t>
            </a:r>
            <a:endParaRPr lang="en-US" dirty="0"/>
          </a:p>
        </p:txBody>
      </p:sp>
      <p:sp>
        <p:nvSpPr>
          <p:cNvPr id="5427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net present value (NPV)</a:t>
            </a:r>
            <a:r>
              <a:rPr lang="en-US" dirty="0"/>
              <a:t> of a project or investment is the difference between the present value of its benefits and the present value of </a:t>
            </a:r>
            <a:br>
              <a:rPr lang="en-US" dirty="0"/>
            </a:br>
            <a:r>
              <a:rPr lang="en-US" dirty="0"/>
              <a:t>its costs.</a:t>
            </a:r>
          </a:p>
          <a:p>
            <a:pPr lvl="1"/>
            <a:r>
              <a:rPr lang="en-US" dirty="0"/>
              <a:t>Net Present Value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4278" name="Object 6"/>
          <p:cNvGraphicFramePr>
            <a:graphicFrameLocks noChangeAspect="1"/>
          </p:cNvGraphicFramePr>
          <p:nvPr/>
        </p:nvGraphicFramePr>
        <p:xfrm>
          <a:off x="1219200" y="4648200"/>
          <a:ext cx="4792662" cy="447675"/>
        </p:xfrm>
        <a:graphic>
          <a:graphicData uri="http://schemas.openxmlformats.org/presentationml/2006/ole">
            <p:oleObj spid="_x0000_s54278" name="Equation" r:id="rId4" imgW="2171520" imgH="203040" progId="Equation.DSMT4">
              <p:embed/>
            </p:oleObj>
          </a:graphicData>
        </a:graphic>
      </p:graphicFrame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1192212" y="5257800"/>
          <a:ext cx="5970588" cy="447675"/>
        </p:xfrm>
        <a:graphic>
          <a:graphicData uri="http://schemas.openxmlformats.org/presentationml/2006/ole">
            <p:oleObj spid="_x0000_s54279" name="Equation" r:id="rId5" imgW="2705040" imgH="203040" progId="Equation.DSMT4">
              <p:embed/>
            </p:oleObj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12351</TotalTime>
  <Words>1024</Words>
  <Application>Microsoft Office PowerPoint</Application>
  <PresentationFormat>On-screen Show (4:3)</PresentationFormat>
  <Paragraphs>148</Paragraphs>
  <Slides>15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Urban</vt:lpstr>
      <vt:lpstr>Equation</vt:lpstr>
      <vt:lpstr>Costs and Benefits</vt:lpstr>
      <vt:lpstr>Interest Rates and the  Time Value of Money</vt:lpstr>
      <vt:lpstr>The Interest Rate:  An Exchange Rate Across Time</vt:lpstr>
      <vt:lpstr>Problem</vt:lpstr>
      <vt:lpstr>Solution</vt:lpstr>
      <vt:lpstr>Problem</vt:lpstr>
      <vt:lpstr>Solution</vt:lpstr>
      <vt:lpstr>Discussion</vt:lpstr>
      <vt:lpstr>Present Value and the NPV Rule</vt:lpstr>
      <vt:lpstr>The NPV Decision Rule</vt:lpstr>
      <vt:lpstr>Consider Three Projects (rf = 20%)</vt:lpstr>
      <vt:lpstr>NPV</vt:lpstr>
      <vt:lpstr>NPV and Individual Preferences</vt:lpstr>
      <vt:lpstr>NPV and Individual Preferences</vt:lpstr>
      <vt:lpstr>Separation Principle</vt:lpstr>
    </vt:vector>
  </TitlesOfParts>
  <Company>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creator>mt</dc:creator>
  <cp:lastModifiedBy>zender</cp:lastModifiedBy>
  <cp:revision>138</cp:revision>
  <dcterms:created xsi:type="dcterms:W3CDTF">2006-12-30T21:28:18Z</dcterms:created>
  <dcterms:modified xsi:type="dcterms:W3CDTF">2010-09-15T16:08:59Z</dcterms:modified>
</cp:coreProperties>
</file>