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9" r:id="rId1"/>
  </p:sldMasterIdLst>
  <p:notesMasterIdLst>
    <p:notesMasterId r:id="rId20"/>
  </p:notesMasterIdLst>
  <p:handoutMasterIdLst>
    <p:handoutMasterId r:id="rId21"/>
  </p:handoutMasterIdLst>
  <p:sldIdLst>
    <p:sldId id="256" r:id="rId2"/>
    <p:sldId id="257" r:id="rId3"/>
    <p:sldId id="260" r:id="rId4"/>
    <p:sldId id="261" r:id="rId5"/>
    <p:sldId id="262" r:id="rId6"/>
    <p:sldId id="264" r:id="rId7"/>
    <p:sldId id="293" r:id="rId8"/>
    <p:sldId id="281" r:id="rId9"/>
    <p:sldId id="284" r:id="rId10"/>
    <p:sldId id="285" r:id="rId11"/>
    <p:sldId id="286" r:id="rId12"/>
    <p:sldId id="287" r:id="rId13"/>
    <p:sldId id="288" r:id="rId14"/>
    <p:sldId id="289" r:id="rId15"/>
    <p:sldId id="290" r:id="rId16"/>
    <p:sldId id="291" r:id="rId17"/>
    <p:sldId id="292" r:id="rId18"/>
    <p:sldId id="282" r:id="rId19"/>
  </p:sldIdLst>
  <p:sldSz cx="9144000" cy="6858000" type="screen4x3"/>
  <p:notesSz cx="7162800" cy="94488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07" autoAdjust="0"/>
    <p:restoredTop sz="92736" autoAdjust="0"/>
  </p:normalViewPr>
  <p:slideViewPr>
    <p:cSldViewPr>
      <p:cViewPr varScale="1">
        <p:scale>
          <a:sx n="105" d="100"/>
          <a:sy n="105" d="100"/>
        </p:scale>
        <p:origin x="-1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03563" cy="471488"/>
          </a:xfrm>
          <a:prstGeom prst="rect">
            <a:avLst/>
          </a:prstGeom>
          <a:noFill/>
          <a:ln w="9525">
            <a:noFill/>
            <a:miter lim="800000"/>
            <a:headEnd/>
            <a:tailEnd/>
          </a:ln>
          <a:effectLst/>
        </p:spPr>
        <p:txBody>
          <a:bodyPr vert="horz" wrap="square" lIns="94903" tIns="47452" rIns="94903" bIns="47452" numCol="1" anchor="t" anchorCtr="0" compatLnSpc="1">
            <a:prstTxWarp prst="textNoShape">
              <a:avLst/>
            </a:prstTxWarp>
          </a:bodyPr>
          <a:lstStyle>
            <a:lvl1pPr defTabSz="949325">
              <a:defRPr sz="1200"/>
            </a:lvl1pPr>
          </a:lstStyle>
          <a:p>
            <a:pPr>
              <a:defRPr/>
            </a:pPr>
            <a:endParaRPr lang="en-US"/>
          </a:p>
        </p:txBody>
      </p:sp>
      <p:sp>
        <p:nvSpPr>
          <p:cNvPr id="30723" name="Rectangle 3"/>
          <p:cNvSpPr>
            <a:spLocks noGrp="1" noChangeArrowheads="1"/>
          </p:cNvSpPr>
          <p:nvPr>
            <p:ph type="dt" sz="quarter" idx="1"/>
          </p:nvPr>
        </p:nvSpPr>
        <p:spPr bwMode="auto">
          <a:xfrm>
            <a:off x="4059238" y="0"/>
            <a:ext cx="3103562" cy="471488"/>
          </a:xfrm>
          <a:prstGeom prst="rect">
            <a:avLst/>
          </a:prstGeom>
          <a:noFill/>
          <a:ln w="9525">
            <a:noFill/>
            <a:miter lim="800000"/>
            <a:headEnd/>
            <a:tailEnd/>
          </a:ln>
          <a:effectLst/>
        </p:spPr>
        <p:txBody>
          <a:bodyPr vert="horz" wrap="square" lIns="94903" tIns="47452" rIns="94903" bIns="47452" numCol="1" anchor="t" anchorCtr="0" compatLnSpc="1">
            <a:prstTxWarp prst="textNoShape">
              <a:avLst/>
            </a:prstTxWarp>
          </a:bodyPr>
          <a:lstStyle>
            <a:lvl1pPr algn="r" defTabSz="949325">
              <a:defRPr sz="1200"/>
            </a:lvl1pPr>
          </a:lstStyle>
          <a:p>
            <a:pPr>
              <a:defRPr/>
            </a:pPr>
            <a:endParaRPr lang="en-US"/>
          </a:p>
        </p:txBody>
      </p:sp>
      <p:sp>
        <p:nvSpPr>
          <p:cNvPr id="30724" name="Rectangle 4"/>
          <p:cNvSpPr>
            <a:spLocks noGrp="1" noChangeArrowheads="1"/>
          </p:cNvSpPr>
          <p:nvPr>
            <p:ph type="ftr" sz="quarter" idx="2"/>
          </p:nvPr>
        </p:nvSpPr>
        <p:spPr bwMode="auto">
          <a:xfrm>
            <a:off x="0" y="8977313"/>
            <a:ext cx="3103563" cy="471487"/>
          </a:xfrm>
          <a:prstGeom prst="rect">
            <a:avLst/>
          </a:prstGeom>
          <a:noFill/>
          <a:ln w="9525">
            <a:noFill/>
            <a:miter lim="800000"/>
            <a:headEnd/>
            <a:tailEnd/>
          </a:ln>
          <a:effectLst/>
        </p:spPr>
        <p:txBody>
          <a:bodyPr vert="horz" wrap="square" lIns="94903" tIns="47452" rIns="94903" bIns="47452" numCol="1" anchor="b" anchorCtr="0" compatLnSpc="1">
            <a:prstTxWarp prst="textNoShape">
              <a:avLst/>
            </a:prstTxWarp>
          </a:bodyPr>
          <a:lstStyle>
            <a:lvl1pPr defTabSz="949325">
              <a:defRPr sz="1200"/>
            </a:lvl1pPr>
          </a:lstStyle>
          <a:p>
            <a:pPr>
              <a:defRPr/>
            </a:pPr>
            <a:endParaRPr lang="en-US"/>
          </a:p>
        </p:txBody>
      </p:sp>
      <p:sp>
        <p:nvSpPr>
          <p:cNvPr id="30725" name="Rectangle 5"/>
          <p:cNvSpPr>
            <a:spLocks noGrp="1" noChangeArrowheads="1"/>
          </p:cNvSpPr>
          <p:nvPr>
            <p:ph type="sldNum" sz="quarter" idx="3"/>
          </p:nvPr>
        </p:nvSpPr>
        <p:spPr bwMode="auto">
          <a:xfrm>
            <a:off x="4059238" y="8977313"/>
            <a:ext cx="3103562" cy="471487"/>
          </a:xfrm>
          <a:prstGeom prst="rect">
            <a:avLst/>
          </a:prstGeom>
          <a:noFill/>
          <a:ln w="9525">
            <a:noFill/>
            <a:miter lim="800000"/>
            <a:headEnd/>
            <a:tailEnd/>
          </a:ln>
          <a:effectLst/>
        </p:spPr>
        <p:txBody>
          <a:bodyPr vert="horz" wrap="square" lIns="94903" tIns="47452" rIns="94903" bIns="47452" numCol="1" anchor="b" anchorCtr="0" compatLnSpc="1">
            <a:prstTxWarp prst="textNoShape">
              <a:avLst/>
            </a:prstTxWarp>
          </a:bodyPr>
          <a:lstStyle>
            <a:lvl1pPr algn="r" defTabSz="949325">
              <a:defRPr sz="1200"/>
            </a:lvl1pPr>
          </a:lstStyle>
          <a:p>
            <a:pPr>
              <a:defRPr/>
            </a:pPr>
            <a:fld id="{49401AF5-00A5-4085-BB7F-5C4E267C253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03563" cy="471488"/>
          </a:xfrm>
          <a:prstGeom prst="rect">
            <a:avLst/>
          </a:prstGeom>
          <a:noFill/>
          <a:ln w="9525">
            <a:noFill/>
            <a:miter lim="800000"/>
            <a:headEnd/>
            <a:tailEnd/>
          </a:ln>
          <a:effectLst/>
        </p:spPr>
        <p:txBody>
          <a:bodyPr vert="horz" wrap="square" lIns="94903" tIns="47452" rIns="94903" bIns="47452" numCol="1" anchor="t" anchorCtr="0" compatLnSpc="1">
            <a:prstTxWarp prst="textNoShape">
              <a:avLst/>
            </a:prstTxWarp>
          </a:bodyPr>
          <a:lstStyle>
            <a:lvl1pPr defTabSz="949325">
              <a:defRPr sz="1200"/>
            </a:lvl1pPr>
          </a:lstStyle>
          <a:p>
            <a:pPr>
              <a:defRPr/>
            </a:pPr>
            <a:endParaRPr lang="en-US"/>
          </a:p>
        </p:txBody>
      </p:sp>
      <p:sp>
        <p:nvSpPr>
          <p:cNvPr id="5123" name="Rectangle 3"/>
          <p:cNvSpPr>
            <a:spLocks noGrp="1" noChangeArrowheads="1"/>
          </p:cNvSpPr>
          <p:nvPr>
            <p:ph type="dt" idx="1"/>
          </p:nvPr>
        </p:nvSpPr>
        <p:spPr bwMode="auto">
          <a:xfrm>
            <a:off x="4059238" y="0"/>
            <a:ext cx="3103562" cy="471488"/>
          </a:xfrm>
          <a:prstGeom prst="rect">
            <a:avLst/>
          </a:prstGeom>
          <a:noFill/>
          <a:ln w="9525">
            <a:noFill/>
            <a:miter lim="800000"/>
            <a:headEnd/>
            <a:tailEnd/>
          </a:ln>
          <a:effectLst/>
        </p:spPr>
        <p:txBody>
          <a:bodyPr vert="horz" wrap="square" lIns="94903" tIns="47452" rIns="94903" bIns="47452" numCol="1" anchor="t" anchorCtr="0" compatLnSpc="1">
            <a:prstTxWarp prst="textNoShape">
              <a:avLst/>
            </a:prstTxWarp>
          </a:bodyPr>
          <a:lstStyle>
            <a:lvl1pPr algn="r" defTabSz="949325">
              <a:defRPr sz="1200"/>
            </a:lvl1pPr>
          </a:lstStyle>
          <a:p>
            <a:pPr>
              <a:defRPr/>
            </a:pPr>
            <a:endParaRPr lang="en-US"/>
          </a:p>
        </p:txBody>
      </p:sp>
      <p:sp>
        <p:nvSpPr>
          <p:cNvPr id="30724" name="Rectangle 4"/>
          <p:cNvSpPr>
            <a:spLocks noGrp="1" noRot="1" noChangeAspect="1" noChangeArrowheads="1" noTextEdit="1"/>
          </p:cNvSpPr>
          <p:nvPr>
            <p:ph type="sldImg" idx="2"/>
          </p:nvPr>
        </p:nvSpPr>
        <p:spPr bwMode="auto">
          <a:xfrm>
            <a:off x="1219200" y="709613"/>
            <a:ext cx="4724400" cy="35433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55675" y="4487863"/>
            <a:ext cx="5251450" cy="4251325"/>
          </a:xfrm>
          <a:prstGeom prst="rect">
            <a:avLst/>
          </a:prstGeom>
          <a:noFill/>
          <a:ln w="9525">
            <a:noFill/>
            <a:miter lim="800000"/>
            <a:headEnd/>
            <a:tailEnd/>
          </a:ln>
          <a:effectLst/>
        </p:spPr>
        <p:txBody>
          <a:bodyPr vert="horz" wrap="square" lIns="94903" tIns="47452" rIns="94903" bIns="474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977313"/>
            <a:ext cx="3103563" cy="471487"/>
          </a:xfrm>
          <a:prstGeom prst="rect">
            <a:avLst/>
          </a:prstGeom>
          <a:noFill/>
          <a:ln w="9525">
            <a:noFill/>
            <a:miter lim="800000"/>
            <a:headEnd/>
            <a:tailEnd/>
          </a:ln>
          <a:effectLst/>
        </p:spPr>
        <p:txBody>
          <a:bodyPr vert="horz" wrap="square" lIns="94903" tIns="47452" rIns="94903" bIns="47452" numCol="1" anchor="b" anchorCtr="0" compatLnSpc="1">
            <a:prstTxWarp prst="textNoShape">
              <a:avLst/>
            </a:prstTxWarp>
          </a:bodyPr>
          <a:lstStyle>
            <a:lvl1pPr defTabSz="949325">
              <a:defRPr sz="1200"/>
            </a:lvl1pPr>
          </a:lstStyle>
          <a:p>
            <a:pPr>
              <a:defRPr/>
            </a:pPr>
            <a:endParaRPr lang="en-US"/>
          </a:p>
        </p:txBody>
      </p:sp>
      <p:sp>
        <p:nvSpPr>
          <p:cNvPr id="5127" name="Rectangle 7"/>
          <p:cNvSpPr>
            <a:spLocks noGrp="1" noChangeArrowheads="1"/>
          </p:cNvSpPr>
          <p:nvPr>
            <p:ph type="sldNum" sz="quarter" idx="5"/>
          </p:nvPr>
        </p:nvSpPr>
        <p:spPr bwMode="auto">
          <a:xfrm>
            <a:off x="4059238" y="8977313"/>
            <a:ext cx="3103562" cy="471487"/>
          </a:xfrm>
          <a:prstGeom prst="rect">
            <a:avLst/>
          </a:prstGeom>
          <a:noFill/>
          <a:ln w="9525">
            <a:noFill/>
            <a:miter lim="800000"/>
            <a:headEnd/>
            <a:tailEnd/>
          </a:ln>
          <a:effectLst/>
        </p:spPr>
        <p:txBody>
          <a:bodyPr vert="horz" wrap="square" lIns="94903" tIns="47452" rIns="94903" bIns="47452" numCol="1" anchor="b" anchorCtr="0" compatLnSpc="1">
            <a:prstTxWarp prst="textNoShape">
              <a:avLst/>
            </a:prstTxWarp>
          </a:bodyPr>
          <a:lstStyle>
            <a:lvl1pPr algn="r" defTabSz="949325">
              <a:defRPr sz="1200"/>
            </a:lvl1pPr>
          </a:lstStyle>
          <a:p>
            <a:pPr>
              <a:defRPr/>
            </a:pPr>
            <a:fld id="{17875F8E-F4A9-4B38-BE66-AB1C64E0201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D457B31D-7A16-4573-8B45-A1AB7D9111AC}" type="slidenum">
              <a:rPr lang="en-US" smtClean="0"/>
              <a:pPr/>
              <a:t>1</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B79D026-400D-4BCD-8832-8189FD892555}" type="slidenum">
              <a:rPr lang="en-US" smtClean="0"/>
              <a:pPr/>
              <a:t>14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ECA0CB4-3B8F-441C-B34C-053A4364F818}" type="slidenum">
              <a:rPr lang="en-US" smtClean="0"/>
              <a:pPr/>
              <a:t>18</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9C9205D4-81F5-4FDF-8FCD-BBF7497D7595}" type="slidenum">
              <a:rPr lang="en-US" smtClean="0"/>
              <a:pPr/>
              <a:t>2</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3D58CD30-D8F6-4228-8686-CEE59187AE11}" type="slidenum">
              <a:rPr lang="en-US" smtClean="0"/>
              <a:pPr/>
              <a:t>3</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73EBB16C-2FFF-4FF1-852B-CECA21AA69E3}" type="slidenum">
              <a:rPr lang="en-US" smtClean="0"/>
              <a:pPr/>
              <a:t>4</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E8C535A7-FD18-48EF-9CCE-88233564C73B}" type="slidenum">
              <a:rPr lang="en-US" smtClean="0"/>
              <a:pPr/>
              <a:t>5</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86CD8B3-5283-4B56-9BF3-58439FC83B25}" type="slidenum">
              <a:rPr lang="en-US" smtClean="0"/>
              <a:pPr/>
              <a:t>6</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2387F1C-F0A3-472B-AE4B-7D68E1151275}" type="slidenum">
              <a:rPr lang="en-US" smtClean="0"/>
              <a:pPr/>
              <a:t>7</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b="1"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5DD6DAE3-A95C-4D5E-80C1-7B94C2649BCF}" type="slidenum">
              <a:rPr lang="en-US" smtClean="0"/>
              <a:pPr/>
              <a:t>8</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t>Look closely, this is operating cash flow less net capital expenditures minus the change in the cash account plus the after tax interest.  </a:t>
            </a:r>
          </a:p>
          <a:p>
            <a:pPr eaLnBrk="1" hangingPunct="1"/>
            <a:r>
              <a:rPr lang="en-US" smtClean="0"/>
              <a:t>Generally we can think in terms of cash flow adjustments to remove the effects of accrual accounting.</a:t>
            </a:r>
          </a:p>
          <a:p>
            <a:pPr eaLnBrk="1" hangingPunct="1"/>
            <a:r>
              <a:rPr lang="en-US" smtClean="0"/>
              <a:t>In amortization we see usually goodwill write-offs.  If there is an investment in goodwill we would have to subtract that.</a:t>
            </a:r>
          </a:p>
          <a:p>
            <a:pPr eaLnBrk="1" hangingPunct="1"/>
            <a:r>
              <a:rPr lang="en-US" smtClean="0"/>
              <a:t>NWC is calculated ignoring increases in cash above a minimum requirement and ignoring interest bearing liabilities.</a:t>
            </a:r>
          </a:p>
          <a:p>
            <a:pPr eaLnBrk="1" hangingPunct="1"/>
            <a:r>
              <a:rPr lang="en-US" smtClean="0"/>
              <a:t>Similarly we would subtract any increase in “other assets” but I’ll think of them as being included in cap ex.</a:t>
            </a:r>
          </a:p>
          <a:p>
            <a:pPr eaLnBrk="1" hangingPunct="1"/>
            <a:r>
              <a:rPr lang="en-US" smtClean="0"/>
              <a:t>Add the change in deferred income tax.  The three normal tax accrual accounts are deferred income tax a long term liability, taxes payable is a short term liability account, and prepaid income taxes is a short term asset account.  The two short term accounts are taken care of when you subtract the change in net working capital.</a:t>
            </a:r>
          </a:p>
          <a:p>
            <a:pPr eaLnBrk="1" hangingPunct="1"/>
            <a:r>
              <a:rPr lang="en-US" smtClean="0"/>
              <a:t>What is the difference between the SCF cash flow and FCF? First we don’t simply target the change in the cash account.  This is why changes in cash (up to the policy level) are included in NWC.  Secondly we don’t include investment in financial assets (firm doesn’t need these for efficient operation like it does Net Cap Ex).  Thirdly we do not include financing cash flow.  This is because we will be looking for future FCF not past or present. Future financings should not be considered in the FCF.  They represent future claimants not current, they are zero NPV transactions so need not be considered.  Similarly you don’t want dividend payments subtracted out as that is part of the free cash flow generated.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47416D1B-B3EB-425F-BCE4-71D0A29007C9}" type="slidenum">
              <a:rPr lang="en-US" smtClean="0"/>
              <a:pPr/>
              <a:t>11</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26" descr="Large confetti"/>
          <p:cNvSpPr>
            <a:spLocks noChangeArrowheads="1"/>
          </p:cNvSpPr>
          <p:nvPr/>
        </p:nvSpPr>
        <p:spPr bwMode="ltGray">
          <a:xfrm>
            <a:off x="484188" y="1549400"/>
            <a:ext cx="8158162" cy="1689100"/>
          </a:xfrm>
          <a:prstGeom prst="rect">
            <a:avLst/>
          </a:prstGeom>
          <a:pattFill prst="lgConfetti">
            <a:fgClr>
              <a:schemeClr val="accent2">
                <a:alpha val="50000"/>
              </a:schemeClr>
            </a:fgClr>
            <a:bgClr>
              <a:schemeClr val="folHlink"/>
            </a:bgClr>
          </a:pattFill>
          <a:ln w="9525">
            <a:noFill/>
            <a:miter lim="800000"/>
            <a:headEnd/>
            <a:tailEnd/>
          </a:ln>
          <a:effectLst/>
        </p:spPr>
        <p:txBody>
          <a:bodyPr wrap="none" anchor="ctr"/>
          <a:lstStyle/>
          <a:p>
            <a:pPr algn="ctr">
              <a:defRPr/>
            </a:pPr>
            <a:endParaRPr kumimoji="1" lang="en-US"/>
          </a:p>
        </p:txBody>
      </p:sp>
      <p:sp>
        <p:nvSpPr>
          <p:cNvPr id="5" name="AutoShape 1027"/>
          <p:cNvSpPr>
            <a:spLocks noChangeArrowheads="1"/>
          </p:cNvSpPr>
          <p:nvPr/>
        </p:nvSpPr>
        <p:spPr bwMode="ltGray">
          <a:xfrm>
            <a:off x="228600" y="3206750"/>
            <a:ext cx="8686800" cy="77788"/>
          </a:xfrm>
          <a:prstGeom prst="roundRect">
            <a:avLst>
              <a:gd name="adj" fmla="val 50000"/>
            </a:avLst>
          </a:prstGeom>
          <a:solidFill>
            <a:schemeClr val="bg2"/>
          </a:solidFill>
          <a:ln w="9525">
            <a:noFill/>
            <a:round/>
            <a:headEnd/>
            <a:tailEnd/>
          </a:ln>
          <a:effectLst/>
        </p:spPr>
        <p:txBody>
          <a:bodyPr wrap="none" anchor="ctr"/>
          <a:lstStyle/>
          <a:p>
            <a:pPr algn="ctr">
              <a:defRPr/>
            </a:pPr>
            <a:endParaRPr kumimoji="1" lang="en-US"/>
          </a:p>
        </p:txBody>
      </p:sp>
      <p:sp>
        <p:nvSpPr>
          <p:cNvPr id="6" name="AutoShape 1028"/>
          <p:cNvSpPr>
            <a:spLocks noChangeArrowheads="1"/>
          </p:cNvSpPr>
          <p:nvPr/>
        </p:nvSpPr>
        <p:spPr bwMode="ltGray">
          <a:xfrm>
            <a:off x="228600" y="1482725"/>
            <a:ext cx="8686800" cy="77788"/>
          </a:xfrm>
          <a:prstGeom prst="roundRect">
            <a:avLst>
              <a:gd name="adj" fmla="val 50000"/>
            </a:avLst>
          </a:prstGeom>
          <a:solidFill>
            <a:schemeClr val="bg2"/>
          </a:solidFill>
          <a:ln w="9525">
            <a:noFill/>
            <a:round/>
            <a:headEnd/>
            <a:tailEnd/>
          </a:ln>
          <a:effectLst/>
        </p:spPr>
        <p:txBody>
          <a:bodyPr wrap="none" anchor="ctr"/>
          <a:lstStyle/>
          <a:p>
            <a:pPr algn="ctr">
              <a:defRPr/>
            </a:pPr>
            <a:endParaRPr kumimoji="1" lang="en-US"/>
          </a:p>
        </p:txBody>
      </p:sp>
      <p:sp>
        <p:nvSpPr>
          <p:cNvPr id="7" name="AutoShape 1029"/>
          <p:cNvSpPr>
            <a:spLocks noChangeArrowheads="1"/>
          </p:cNvSpPr>
          <p:nvPr/>
        </p:nvSpPr>
        <p:spPr bwMode="ltGray">
          <a:xfrm>
            <a:off x="8623300" y="1246188"/>
            <a:ext cx="77788" cy="2235200"/>
          </a:xfrm>
          <a:prstGeom prst="roundRect">
            <a:avLst>
              <a:gd name="adj" fmla="val 50000"/>
            </a:avLst>
          </a:prstGeom>
          <a:solidFill>
            <a:schemeClr val="bg2"/>
          </a:solidFill>
          <a:ln w="9525">
            <a:noFill/>
            <a:round/>
            <a:headEnd/>
            <a:tailEnd/>
          </a:ln>
          <a:effectLst/>
        </p:spPr>
        <p:txBody>
          <a:bodyPr wrap="none" anchor="ctr"/>
          <a:lstStyle/>
          <a:p>
            <a:pPr algn="ctr">
              <a:defRPr/>
            </a:pPr>
            <a:endParaRPr kumimoji="1" lang="en-US"/>
          </a:p>
        </p:txBody>
      </p:sp>
      <p:sp>
        <p:nvSpPr>
          <p:cNvPr id="8" name="AutoShape 1030"/>
          <p:cNvSpPr>
            <a:spLocks noChangeArrowheads="1"/>
          </p:cNvSpPr>
          <p:nvPr/>
        </p:nvSpPr>
        <p:spPr bwMode="ltGray">
          <a:xfrm>
            <a:off x="434975" y="1252538"/>
            <a:ext cx="77788" cy="2235200"/>
          </a:xfrm>
          <a:prstGeom prst="roundRect">
            <a:avLst>
              <a:gd name="adj" fmla="val 50000"/>
            </a:avLst>
          </a:prstGeom>
          <a:solidFill>
            <a:schemeClr val="bg2"/>
          </a:solidFill>
          <a:ln w="9525">
            <a:noFill/>
            <a:round/>
            <a:headEnd/>
            <a:tailEnd/>
          </a:ln>
          <a:effectLst/>
        </p:spPr>
        <p:txBody>
          <a:bodyPr wrap="none" anchor="ctr"/>
          <a:lstStyle/>
          <a:p>
            <a:pPr algn="ctr">
              <a:defRPr/>
            </a:pPr>
            <a:endParaRPr kumimoji="1" lang="en-US"/>
          </a:p>
        </p:txBody>
      </p:sp>
      <p:sp>
        <p:nvSpPr>
          <p:cNvPr id="9" name="AutoShape 1031"/>
          <p:cNvSpPr>
            <a:spLocks noChangeArrowheads="1"/>
          </p:cNvSpPr>
          <p:nvPr/>
        </p:nvSpPr>
        <p:spPr bwMode="ltGray">
          <a:xfrm>
            <a:off x="2830513" y="5783263"/>
            <a:ext cx="3481387" cy="77787"/>
          </a:xfrm>
          <a:prstGeom prst="roundRect">
            <a:avLst>
              <a:gd name="adj" fmla="val 50000"/>
            </a:avLst>
          </a:prstGeom>
          <a:solidFill>
            <a:schemeClr val="bg2"/>
          </a:solidFill>
          <a:ln w="9525">
            <a:noFill/>
            <a:round/>
            <a:headEnd/>
            <a:tailEnd/>
          </a:ln>
          <a:effectLst/>
        </p:spPr>
        <p:txBody>
          <a:bodyPr wrap="none" anchor="ctr"/>
          <a:lstStyle/>
          <a:p>
            <a:pPr algn="ctr">
              <a:defRPr/>
            </a:pPr>
            <a:endParaRPr kumimoji="1" lang="en-US"/>
          </a:p>
        </p:txBody>
      </p:sp>
      <p:sp>
        <p:nvSpPr>
          <p:cNvPr id="10" name="Rectangle 1032" descr="Large confetti"/>
          <p:cNvSpPr>
            <a:spLocks noChangeArrowheads="1"/>
          </p:cNvSpPr>
          <p:nvPr/>
        </p:nvSpPr>
        <p:spPr bwMode="ltGray">
          <a:xfrm>
            <a:off x="4095750" y="5734050"/>
            <a:ext cx="949325" cy="176213"/>
          </a:xfrm>
          <a:prstGeom prst="rect">
            <a:avLst/>
          </a:prstGeom>
          <a:pattFill prst="lgConfetti">
            <a:fgClr>
              <a:schemeClr val="accent2"/>
            </a:fgClr>
            <a:bgClr>
              <a:schemeClr val="folHlink"/>
            </a:bgClr>
          </a:pattFill>
          <a:ln w="9525">
            <a:noFill/>
            <a:miter lim="800000"/>
            <a:headEnd/>
            <a:tailEnd/>
          </a:ln>
          <a:effectLst/>
        </p:spPr>
        <p:txBody>
          <a:bodyPr wrap="none" anchor="ctr"/>
          <a:lstStyle/>
          <a:p>
            <a:pPr algn="ctr">
              <a:defRPr/>
            </a:pPr>
            <a:endParaRPr kumimoji="1" lang="en-US"/>
          </a:p>
        </p:txBody>
      </p:sp>
      <p:sp>
        <p:nvSpPr>
          <p:cNvPr id="27657" name="Rectangle 1033" descr="Large confetti"/>
          <p:cNvSpPr>
            <a:spLocks noGrp="1" noChangeArrowheads="1"/>
          </p:cNvSpPr>
          <p:nvPr>
            <p:ph type="ctrTitle"/>
          </p:nvPr>
        </p:nvSpPr>
        <p:spPr>
          <a:xfrm>
            <a:off x="685800" y="1752600"/>
            <a:ext cx="7772400" cy="1143000"/>
          </a:xfrm>
          <a:pattFill prst="lgConfetti">
            <a:fgClr>
              <a:schemeClr val="accent2"/>
            </a:fgClr>
            <a:bgClr>
              <a:schemeClr val="folHlink"/>
            </a:bgClr>
          </a:pattFill>
        </p:spPr>
        <p:txBody>
          <a:bodyPr anchor="ctr"/>
          <a:lstStyle>
            <a:lvl1pPr algn="ctr">
              <a:defRPr>
                <a:solidFill>
                  <a:schemeClr val="bg1"/>
                </a:solidFill>
              </a:defRPr>
            </a:lvl1pPr>
          </a:lstStyle>
          <a:p>
            <a:r>
              <a:rPr lang="en-US"/>
              <a:t>Click to edit Master title style</a:t>
            </a:r>
          </a:p>
        </p:txBody>
      </p:sp>
      <p:sp>
        <p:nvSpPr>
          <p:cNvPr id="27658" name="Rectangle 1034"/>
          <p:cNvSpPr>
            <a:spLocks noGrp="1" noChangeArrowheads="1"/>
          </p:cNvSpPr>
          <p:nvPr>
            <p:ph type="subTitle" idx="1"/>
          </p:nvPr>
        </p:nvSpPr>
        <p:spPr>
          <a:xfrm>
            <a:off x="1371600" y="3746500"/>
            <a:ext cx="6400800" cy="1752600"/>
          </a:xfrm>
        </p:spPr>
        <p:txBody>
          <a:bodyPr/>
          <a:lstStyle>
            <a:lvl1pPr marL="0" indent="0" algn="ctr">
              <a:buFontTx/>
              <a:buNone/>
              <a:defRPr/>
            </a:lvl1pPr>
          </a:lstStyle>
          <a:p>
            <a:r>
              <a:rPr lang="en-US"/>
              <a:t>Click to edit Master subtitle style</a:t>
            </a:r>
          </a:p>
        </p:txBody>
      </p:sp>
      <p:sp>
        <p:nvSpPr>
          <p:cNvPr id="11" name="Rectangle 1035"/>
          <p:cNvSpPr>
            <a:spLocks noGrp="1" noChangeArrowheads="1"/>
          </p:cNvSpPr>
          <p:nvPr>
            <p:ph type="dt" sz="half" idx="10"/>
          </p:nvPr>
        </p:nvSpPr>
        <p:spPr/>
        <p:txBody>
          <a:bodyPr/>
          <a:lstStyle>
            <a:lvl1pPr>
              <a:defRPr/>
            </a:lvl1pPr>
          </a:lstStyle>
          <a:p>
            <a:pPr>
              <a:defRPr/>
            </a:pPr>
            <a:endParaRPr lang="en-US"/>
          </a:p>
        </p:txBody>
      </p:sp>
      <p:sp>
        <p:nvSpPr>
          <p:cNvPr id="12" name="Rectangle 1036"/>
          <p:cNvSpPr>
            <a:spLocks noGrp="1" noChangeArrowheads="1"/>
          </p:cNvSpPr>
          <p:nvPr>
            <p:ph type="ftr" sz="quarter" idx="11"/>
          </p:nvPr>
        </p:nvSpPr>
        <p:spPr/>
        <p:txBody>
          <a:bodyPr/>
          <a:lstStyle>
            <a:lvl1pPr>
              <a:defRPr/>
            </a:lvl1pPr>
          </a:lstStyle>
          <a:p>
            <a:pPr>
              <a:defRPr/>
            </a:pPr>
            <a:endParaRPr lang="en-US"/>
          </a:p>
        </p:txBody>
      </p:sp>
      <p:sp>
        <p:nvSpPr>
          <p:cNvPr id="13" name="Rectangle 1037"/>
          <p:cNvSpPr>
            <a:spLocks noGrp="1" noChangeArrowheads="1"/>
          </p:cNvSpPr>
          <p:nvPr>
            <p:ph type="sldNum" sz="quarter" idx="12"/>
          </p:nvPr>
        </p:nvSpPr>
        <p:spPr>
          <a:xfrm>
            <a:off x="6553200" y="6248400"/>
            <a:ext cx="1905000" cy="457200"/>
          </a:xfrm>
          <a:noFill/>
        </p:spPr>
        <p:txBody>
          <a:bodyPr anchor="b" anchorCtr="0"/>
          <a:lstStyle>
            <a:lvl1pPr>
              <a:defRPr>
                <a:solidFill>
                  <a:schemeClr val="tx1"/>
                </a:solidFill>
              </a:defRPr>
            </a:lvl1pPr>
          </a:lstStyle>
          <a:p>
            <a:pPr>
              <a:defRPr/>
            </a:pPr>
            <a:fld id="{37D81538-7206-4CED-9779-B7C13DAC1BC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9" descr="Large confetti"/>
          <p:cNvSpPr>
            <a:spLocks noGrp="1" noChangeArrowheads="1"/>
          </p:cNvSpPr>
          <p:nvPr>
            <p:ph type="sldNum" sz="quarter" idx="12"/>
          </p:nvPr>
        </p:nvSpPr>
        <p:spPr>
          <a:ln/>
        </p:spPr>
        <p:txBody>
          <a:bodyPr/>
          <a:lstStyle>
            <a:lvl1pPr>
              <a:defRPr/>
            </a:lvl1pPr>
          </a:lstStyle>
          <a:p>
            <a:pPr>
              <a:defRPr/>
            </a:pPr>
            <a:fld id="{CFF804AF-24DD-47C5-8F33-8BB778EE4A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1488" y="284163"/>
            <a:ext cx="2044700" cy="58118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84163"/>
            <a:ext cx="5983288"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9" descr="Large confetti"/>
          <p:cNvSpPr>
            <a:spLocks noGrp="1" noChangeArrowheads="1"/>
          </p:cNvSpPr>
          <p:nvPr>
            <p:ph type="sldNum" sz="quarter" idx="12"/>
          </p:nvPr>
        </p:nvSpPr>
        <p:spPr>
          <a:ln/>
        </p:spPr>
        <p:txBody>
          <a:bodyPr/>
          <a:lstStyle>
            <a:lvl1pPr>
              <a:defRPr/>
            </a:lvl1pPr>
          </a:lstStyle>
          <a:p>
            <a:pPr>
              <a:defRPr/>
            </a:pPr>
            <a:fld id="{A99055B4-A874-400C-8B3B-51E8744D3BF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9" descr="Large confetti"/>
          <p:cNvSpPr>
            <a:spLocks noGrp="1" noChangeArrowheads="1"/>
          </p:cNvSpPr>
          <p:nvPr>
            <p:ph type="sldNum" sz="quarter" idx="12"/>
          </p:nvPr>
        </p:nvSpPr>
        <p:spPr>
          <a:ln/>
        </p:spPr>
        <p:txBody>
          <a:bodyPr/>
          <a:lstStyle>
            <a:lvl1pPr>
              <a:defRPr/>
            </a:lvl1pPr>
          </a:lstStyle>
          <a:p>
            <a:pPr>
              <a:defRPr/>
            </a:pPr>
            <a:fld id="{0E07348B-02E8-4079-A7D6-39718B1BACE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9" descr="Large confetti"/>
          <p:cNvSpPr>
            <a:spLocks noGrp="1" noChangeArrowheads="1"/>
          </p:cNvSpPr>
          <p:nvPr>
            <p:ph type="sldNum" sz="quarter" idx="12"/>
          </p:nvPr>
        </p:nvSpPr>
        <p:spPr>
          <a:ln/>
        </p:spPr>
        <p:txBody>
          <a:bodyPr/>
          <a:lstStyle>
            <a:lvl1pPr>
              <a:defRPr/>
            </a:lvl1pPr>
          </a:lstStyle>
          <a:p>
            <a:pPr>
              <a:defRPr/>
            </a:pPr>
            <a:fld id="{4CE3621F-75F6-401B-8FA9-A5DEA9CBAEB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050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9" descr="Large confetti"/>
          <p:cNvSpPr>
            <a:spLocks noGrp="1" noChangeArrowheads="1"/>
          </p:cNvSpPr>
          <p:nvPr>
            <p:ph type="sldNum" sz="quarter" idx="12"/>
          </p:nvPr>
        </p:nvSpPr>
        <p:spPr>
          <a:ln/>
        </p:spPr>
        <p:txBody>
          <a:bodyPr/>
          <a:lstStyle>
            <a:lvl1pPr>
              <a:defRPr/>
            </a:lvl1pPr>
          </a:lstStyle>
          <a:p>
            <a:pPr>
              <a:defRPr/>
            </a:pPr>
            <a:fld id="{53F5AFC9-3701-4706-ADC3-7782CA3664C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9" descr="Large confetti"/>
          <p:cNvSpPr>
            <a:spLocks noGrp="1" noChangeArrowheads="1"/>
          </p:cNvSpPr>
          <p:nvPr>
            <p:ph type="sldNum" sz="quarter" idx="12"/>
          </p:nvPr>
        </p:nvSpPr>
        <p:spPr>
          <a:ln/>
        </p:spPr>
        <p:txBody>
          <a:bodyPr/>
          <a:lstStyle>
            <a:lvl1pPr>
              <a:defRPr/>
            </a:lvl1pPr>
          </a:lstStyle>
          <a:p>
            <a:pPr>
              <a:defRPr/>
            </a:pPr>
            <a:fld id="{0BED104C-795F-410E-A79A-5B9D52DCE8E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9" descr="Large confetti"/>
          <p:cNvSpPr>
            <a:spLocks noGrp="1" noChangeArrowheads="1"/>
          </p:cNvSpPr>
          <p:nvPr>
            <p:ph type="sldNum" sz="quarter" idx="12"/>
          </p:nvPr>
        </p:nvSpPr>
        <p:spPr>
          <a:ln/>
        </p:spPr>
        <p:txBody>
          <a:bodyPr/>
          <a:lstStyle>
            <a:lvl1pPr>
              <a:defRPr/>
            </a:lvl1pPr>
          </a:lstStyle>
          <a:p>
            <a:pPr>
              <a:defRPr/>
            </a:pPr>
            <a:fld id="{FB4F45A9-75AB-4438-BCA5-847234ADFEB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9" descr="Large confetti"/>
          <p:cNvSpPr>
            <a:spLocks noGrp="1" noChangeArrowheads="1"/>
          </p:cNvSpPr>
          <p:nvPr>
            <p:ph type="sldNum" sz="quarter" idx="12"/>
          </p:nvPr>
        </p:nvSpPr>
        <p:spPr>
          <a:ln/>
        </p:spPr>
        <p:txBody>
          <a:bodyPr/>
          <a:lstStyle>
            <a:lvl1pPr>
              <a:defRPr/>
            </a:lvl1pPr>
          </a:lstStyle>
          <a:p>
            <a:pPr>
              <a:defRPr/>
            </a:pPr>
            <a:fld id="{F09E44B7-8211-425A-8359-0B289981E78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9" descr="Large confetti"/>
          <p:cNvSpPr>
            <a:spLocks noGrp="1" noChangeArrowheads="1"/>
          </p:cNvSpPr>
          <p:nvPr>
            <p:ph type="sldNum" sz="quarter" idx="12"/>
          </p:nvPr>
        </p:nvSpPr>
        <p:spPr>
          <a:ln/>
        </p:spPr>
        <p:txBody>
          <a:bodyPr/>
          <a:lstStyle>
            <a:lvl1pPr>
              <a:defRPr/>
            </a:lvl1pPr>
          </a:lstStyle>
          <a:p>
            <a:pPr>
              <a:defRPr/>
            </a:pPr>
            <a:fld id="{82E24CC9-400C-4D52-8036-C0BBDB2AC1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9" descr="Large confetti"/>
          <p:cNvSpPr>
            <a:spLocks noGrp="1" noChangeArrowheads="1"/>
          </p:cNvSpPr>
          <p:nvPr>
            <p:ph type="sldNum" sz="quarter" idx="12"/>
          </p:nvPr>
        </p:nvSpPr>
        <p:spPr>
          <a:ln/>
        </p:spPr>
        <p:txBody>
          <a:bodyPr/>
          <a:lstStyle>
            <a:lvl1pPr>
              <a:defRPr/>
            </a:lvl1pPr>
          </a:lstStyle>
          <a:p>
            <a:pPr>
              <a:defRPr/>
            </a:pPr>
            <a:fld id="{D90B6DA4-AF9A-4646-848F-007604FC642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050" name="Rectangle 2" descr="Large confetti"/>
          <p:cNvSpPr>
            <a:spLocks noGrp="1" noChangeArrowheads="1"/>
          </p:cNvSpPr>
          <p:nvPr>
            <p:ph type="title"/>
          </p:nvPr>
        </p:nvSpPr>
        <p:spPr bwMode="auto">
          <a:xfrm>
            <a:off x="1093788" y="284163"/>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05000"/>
            <a:ext cx="7772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266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26630" name="Rectangle 6"/>
          <p:cNvSpPr>
            <a:spLocks noChangeArrowheads="1"/>
          </p:cNvSpPr>
          <p:nvPr/>
        </p:nvSpPr>
        <p:spPr bwMode="auto">
          <a:xfrm>
            <a:off x="0" y="1512888"/>
            <a:ext cx="8458200" cy="87312"/>
          </a:xfrm>
          <a:prstGeom prst="rect">
            <a:avLst/>
          </a:prstGeom>
          <a:solidFill>
            <a:schemeClr val="bg2"/>
          </a:solidFill>
          <a:ln w="9525">
            <a:noFill/>
            <a:miter lim="800000"/>
            <a:headEnd/>
            <a:tailEnd/>
          </a:ln>
          <a:effectLst/>
        </p:spPr>
        <p:txBody>
          <a:bodyPr wrap="none" anchor="ctr"/>
          <a:lstStyle/>
          <a:p>
            <a:pPr algn="ctr">
              <a:defRPr/>
            </a:pPr>
            <a:endParaRPr kumimoji="1" lang="en-US"/>
          </a:p>
        </p:txBody>
      </p:sp>
      <p:sp>
        <p:nvSpPr>
          <p:cNvPr id="26631" name="Rectangle 7" descr="Large confetti"/>
          <p:cNvSpPr>
            <a:spLocks noChangeArrowheads="1"/>
          </p:cNvSpPr>
          <p:nvPr/>
        </p:nvSpPr>
        <p:spPr bwMode="ltGray">
          <a:xfrm>
            <a:off x="247650" y="0"/>
            <a:ext cx="793750" cy="1841500"/>
          </a:xfrm>
          <a:prstGeom prst="rect">
            <a:avLst/>
          </a:prstGeom>
          <a:pattFill prst="lgConfetti">
            <a:fgClr>
              <a:schemeClr val="accent2"/>
            </a:fgClr>
            <a:bgClr>
              <a:schemeClr val="folHlink"/>
            </a:bgClr>
          </a:pattFill>
          <a:ln w="9525">
            <a:noFill/>
            <a:miter lim="800000"/>
            <a:headEnd/>
            <a:tailEnd/>
          </a:ln>
          <a:effectLst/>
        </p:spPr>
        <p:txBody>
          <a:bodyPr wrap="none" anchor="ctr"/>
          <a:lstStyle/>
          <a:p>
            <a:pPr algn="ctr">
              <a:defRPr/>
            </a:pPr>
            <a:endParaRPr kumimoji="1" lang="en-US"/>
          </a:p>
        </p:txBody>
      </p:sp>
      <p:sp>
        <p:nvSpPr>
          <p:cNvPr id="26632" name="Rectangle 8"/>
          <p:cNvSpPr>
            <a:spLocks noChangeArrowheads="1"/>
          </p:cNvSpPr>
          <p:nvPr/>
        </p:nvSpPr>
        <p:spPr bwMode="auto">
          <a:xfrm>
            <a:off x="7067550" y="6553200"/>
            <a:ext cx="2076450" cy="79375"/>
          </a:xfrm>
          <a:prstGeom prst="rect">
            <a:avLst/>
          </a:prstGeom>
          <a:solidFill>
            <a:schemeClr val="bg2"/>
          </a:solidFill>
          <a:ln w="9525">
            <a:noFill/>
            <a:miter lim="800000"/>
            <a:headEnd/>
            <a:tailEnd/>
          </a:ln>
          <a:effectLst/>
        </p:spPr>
        <p:txBody>
          <a:bodyPr wrap="none" anchor="ctr"/>
          <a:lstStyle/>
          <a:p>
            <a:pPr algn="ctr">
              <a:defRPr/>
            </a:pPr>
            <a:endParaRPr kumimoji="1" lang="en-US"/>
          </a:p>
        </p:txBody>
      </p:sp>
      <p:sp>
        <p:nvSpPr>
          <p:cNvPr id="26633" name="Rectangle 9" descr="Large confetti"/>
          <p:cNvSpPr>
            <a:spLocks noGrp="1" noChangeArrowheads="1"/>
          </p:cNvSpPr>
          <p:nvPr>
            <p:ph type="sldNum" sz="quarter" idx="4"/>
          </p:nvPr>
        </p:nvSpPr>
        <p:spPr bwMode="auto">
          <a:xfrm>
            <a:off x="8216900" y="6248400"/>
            <a:ext cx="533400" cy="609600"/>
          </a:xfrm>
          <a:prstGeom prst="rect">
            <a:avLst/>
          </a:prstGeom>
          <a:pattFill prst="lgConfetti">
            <a:fgClr>
              <a:schemeClr val="accent2"/>
            </a:fgClr>
            <a:bgClr>
              <a:schemeClr val="folHlink"/>
            </a:bgClr>
          </a:patt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400">
                <a:solidFill>
                  <a:schemeClr val="bg1"/>
                </a:solidFill>
              </a:defRPr>
            </a:lvl1pPr>
          </a:lstStyle>
          <a:p>
            <a:pPr>
              <a:defRPr/>
            </a:pPr>
            <a:fld id="{BF2B0968-D3ED-4845-B8AB-32805FF736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85000"/>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descr="Large confetti"/>
          <p:cNvSpPr>
            <a:spLocks noGrp="1" noChangeArrowheads="1"/>
          </p:cNvSpPr>
          <p:nvPr>
            <p:ph type="ctrTitle"/>
          </p:nvPr>
        </p:nvSpPr>
        <p:spPr/>
        <p:txBody>
          <a:bodyPr/>
          <a:lstStyle/>
          <a:p>
            <a:pPr eaLnBrk="1" hangingPunct="1"/>
            <a:r>
              <a:rPr lang="en-US" sz="4000" smtClean="0"/>
              <a:t>The Statement of Cash Flow &amp; Valuation Cash Flow</a:t>
            </a:r>
          </a:p>
        </p:txBody>
      </p:sp>
      <p:sp>
        <p:nvSpPr>
          <p:cNvPr id="4099" name="Rectangle 3"/>
          <p:cNvSpPr>
            <a:spLocks noGrp="1" noChangeArrowheads="1"/>
          </p:cNvSpPr>
          <p:nvPr>
            <p:ph type="subTitle" idx="1"/>
          </p:nvPr>
        </p:nvSpPr>
        <p:spPr/>
        <p:txBody>
          <a:bodyPr/>
          <a:lstStyle/>
          <a:p>
            <a:pPr eaLnBrk="1" hangingPunct="1"/>
            <a:r>
              <a:rPr lang="en-US" smtClean="0"/>
              <a:t>Corporate Finance: MBAC 6060</a:t>
            </a:r>
          </a:p>
          <a:p>
            <a:pPr eaLnBrk="1" hangingPunct="1"/>
            <a:endParaRPr lang="en-US" smtClean="0"/>
          </a:p>
          <a:p>
            <a:pPr eaLnBrk="1" hangingPunct="1"/>
            <a:r>
              <a:rPr lang="en-US" smtClean="0"/>
              <a:t>Professor Jaime Zender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descr="Large confetti"/>
          <p:cNvSpPr>
            <a:spLocks noGrp="1" noChangeArrowheads="1"/>
          </p:cNvSpPr>
          <p:nvPr>
            <p:ph type="title"/>
          </p:nvPr>
        </p:nvSpPr>
        <p:spPr/>
        <p:txBody>
          <a:bodyPr/>
          <a:lstStyle/>
          <a:p>
            <a:pPr eaLnBrk="1" hangingPunct="1"/>
            <a:r>
              <a:rPr lang="en-US" smtClean="0"/>
              <a:t>Accrual Accounting</a:t>
            </a:r>
          </a:p>
        </p:txBody>
      </p:sp>
      <p:sp>
        <p:nvSpPr>
          <p:cNvPr id="14339" name="Rectangle 3"/>
          <p:cNvSpPr>
            <a:spLocks noGrp="1" noChangeArrowheads="1"/>
          </p:cNvSpPr>
          <p:nvPr>
            <p:ph type="body" idx="1"/>
          </p:nvPr>
        </p:nvSpPr>
        <p:spPr/>
        <p:txBody>
          <a:bodyPr/>
          <a:lstStyle/>
          <a:p>
            <a:pPr eaLnBrk="1" hangingPunct="1"/>
            <a:r>
              <a:rPr lang="en-US" smtClean="0"/>
              <a:t>The most obvious problem with using net income to understand cash flow is that non-cash expenses are deducted.</a:t>
            </a:r>
          </a:p>
          <a:p>
            <a:pPr eaLnBrk="1" hangingPunct="1"/>
            <a:r>
              <a:rPr lang="en-US" smtClean="0"/>
              <a:t>The largest (commonly) are depreciation and amortization.  </a:t>
            </a:r>
          </a:p>
          <a:p>
            <a:pPr eaLnBrk="1" hangingPunct="1"/>
            <a:r>
              <a:rPr lang="en-US" smtClean="0"/>
              <a:t>In order to help turn net income into free cash flow we have to add these expenses back into net income.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descr="Large confetti"/>
          <p:cNvSpPr>
            <a:spLocks noGrp="1" noChangeArrowheads="1"/>
          </p:cNvSpPr>
          <p:nvPr>
            <p:ph type="title"/>
          </p:nvPr>
        </p:nvSpPr>
        <p:spPr/>
        <p:txBody>
          <a:bodyPr/>
          <a:lstStyle/>
          <a:p>
            <a:pPr eaLnBrk="1" hangingPunct="1"/>
            <a:r>
              <a:rPr lang="en-US" smtClean="0"/>
              <a:t>Accrual Accounting</a:t>
            </a:r>
          </a:p>
        </p:txBody>
      </p:sp>
      <p:sp>
        <p:nvSpPr>
          <p:cNvPr id="15363" name="Rectangle 3"/>
          <p:cNvSpPr>
            <a:spLocks noGrp="1" noChangeArrowheads="1"/>
          </p:cNvSpPr>
          <p:nvPr>
            <p:ph type="body" idx="1"/>
          </p:nvPr>
        </p:nvSpPr>
        <p:spPr/>
        <p:txBody>
          <a:bodyPr/>
          <a:lstStyle/>
          <a:p>
            <a:pPr eaLnBrk="1" hangingPunct="1">
              <a:lnSpc>
                <a:spcPct val="80000"/>
              </a:lnSpc>
            </a:pPr>
            <a:r>
              <a:rPr lang="en-US" sz="2800" smtClean="0"/>
              <a:t>Revenue is booked when sales are made.  This is true regardless of whether the sale is for cash or credit.</a:t>
            </a:r>
          </a:p>
          <a:p>
            <a:pPr eaLnBrk="1" hangingPunct="1">
              <a:lnSpc>
                <a:spcPct val="80000"/>
              </a:lnSpc>
            </a:pPr>
            <a:r>
              <a:rPr lang="en-US" sz="2800" smtClean="0"/>
              <a:t>To find cash flow we want to reflect any and only cash flows (pretty obvious).</a:t>
            </a:r>
          </a:p>
          <a:p>
            <a:pPr eaLnBrk="1" hangingPunct="1">
              <a:lnSpc>
                <a:spcPct val="80000"/>
              </a:lnSpc>
            </a:pPr>
            <a:r>
              <a:rPr lang="en-US" sz="2800" smtClean="0"/>
              <a:t>We could count only cash sales but what would that miss?</a:t>
            </a:r>
          </a:p>
          <a:p>
            <a:pPr eaLnBrk="1" hangingPunct="1">
              <a:lnSpc>
                <a:spcPct val="80000"/>
              </a:lnSpc>
            </a:pPr>
            <a:r>
              <a:rPr lang="en-US" sz="2800" smtClean="0"/>
              <a:t>It’s the timing of credit sales that are the problem.</a:t>
            </a:r>
          </a:p>
          <a:p>
            <a:pPr eaLnBrk="1" hangingPunct="1">
              <a:lnSpc>
                <a:spcPct val="80000"/>
              </a:lnSpc>
            </a:pPr>
            <a:r>
              <a:rPr lang="en-US" sz="2800" smtClean="0"/>
              <a:t>We correct by subtracting (why subtract?) the </a:t>
            </a:r>
            <a:r>
              <a:rPr lang="en-US" sz="2800" i="1" smtClean="0"/>
              <a:t>change</a:t>
            </a:r>
            <a:r>
              <a:rPr lang="en-US" sz="2800" smtClean="0"/>
              <a:t> in accounts receivable.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descr="Large confetti"/>
          <p:cNvSpPr>
            <a:spLocks noGrp="1" noChangeArrowheads="1"/>
          </p:cNvSpPr>
          <p:nvPr>
            <p:ph type="title"/>
          </p:nvPr>
        </p:nvSpPr>
        <p:spPr/>
        <p:txBody>
          <a:bodyPr/>
          <a:lstStyle/>
          <a:p>
            <a:pPr eaLnBrk="1" hangingPunct="1"/>
            <a:r>
              <a:rPr lang="en-US" smtClean="0"/>
              <a:t>Accrual Accounting</a:t>
            </a:r>
          </a:p>
        </p:txBody>
      </p:sp>
      <p:sp>
        <p:nvSpPr>
          <p:cNvPr id="16387" name="Rectangle 3"/>
          <p:cNvSpPr>
            <a:spLocks noGrp="1" noChangeArrowheads="1"/>
          </p:cNvSpPr>
          <p:nvPr>
            <p:ph type="body" idx="1"/>
          </p:nvPr>
        </p:nvSpPr>
        <p:spPr/>
        <p:txBody>
          <a:bodyPr/>
          <a:lstStyle/>
          <a:p>
            <a:pPr eaLnBrk="1" hangingPunct="1">
              <a:lnSpc>
                <a:spcPct val="90000"/>
              </a:lnSpc>
            </a:pPr>
            <a:r>
              <a:rPr lang="en-US" sz="2800" smtClean="0"/>
              <a:t>Expenses work the same way.</a:t>
            </a:r>
          </a:p>
          <a:p>
            <a:pPr eaLnBrk="1" hangingPunct="1">
              <a:lnSpc>
                <a:spcPct val="90000"/>
              </a:lnSpc>
            </a:pPr>
            <a:r>
              <a:rPr lang="en-US" sz="2800" smtClean="0"/>
              <a:t>Expenses are booked even if we only record an accounts payable rather than an actual cash outflow.</a:t>
            </a:r>
          </a:p>
          <a:p>
            <a:pPr eaLnBrk="1" hangingPunct="1">
              <a:lnSpc>
                <a:spcPct val="90000"/>
              </a:lnSpc>
            </a:pPr>
            <a:r>
              <a:rPr lang="en-US" sz="2800" smtClean="0"/>
              <a:t>We correct by </a:t>
            </a:r>
            <a:r>
              <a:rPr lang="en-US" sz="2800" u="sng" smtClean="0"/>
              <a:t>adding</a:t>
            </a:r>
            <a:r>
              <a:rPr lang="en-US" sz="2800" smtClean="0"/>
              <a:t> the </a:t>
            </a:r>
            <a:r>
              <a:rPr lang="en-US" sz="2800" i="1" smtClean="0"/>
              <a:t>change</a:t>
            </a:r>
            <a:r>
              <a:rPr lang="en-US" sz="2800" smtClean="0"/>
              <a:t> in accounts payable.</a:t>
            </a:r>
          </a:p>
          <a:p>
            <a:pPr eaLnBrk="1" hangingPunct="1">
              <a:lnSpc>
                <a:spcPct val="90000"/>
              </a:lnSpc>
            </a:pPr>
            <a:r>
              <a:rPr lang="en-US" sz="2800" smtClean="0"/>
              <a:t>The shortcut we use to deal with lots of these corrections at once is to </a:t>
            </a:r>
            <a:r>
              <a:rPr lang="en-US" sz="2800" i="1" smtClean="0"/>
              <a:t>subtract</a:t>
            </a:r>
            <a:r>
              <a:rPr lang="en-US" sz="2800" smtClean="0"/>
              <a:t> the change in NWC (almost).  Why do we subtract this change?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descr="Large confetti"/>
          <p:cNvSpPr>
            <a:spLocks noGrp="1" noChangeArrowheads="1"/>
          </p:cNvSpPr>
          <p:nvPr>
            <p:ph type="title"/>
          </p:nvPr>
        </p:nvSpPr>
        <p:spPr/>
        <p:txBody>
          <a:bodyPr/>
          <a:lstStyle/>
          <a:p>
            <a:pPr eaLnBrk="1" hangingPunct="1"/>
            <a:r>
              <a:rPr lang="en-US" smtClean="0"/>
              <a:t>Tax Accruals</a:t>
            </a:r>
          </a:p>
        </p:txBody>
      </p:sp>
      <p:sp>
        <p:nvSpPr>
          <p:cNvPr id="17411" name="Rectangle 3"/>
          <p:cNvSpPr>
            <a:spLocks noGrp="1" noChangeArrowheads="1"/>
          </p:cNvSpPr>
          <p:nvPr>
            <p:ph type="body" idx="1"/>
          </p:nvPr>
        </p:nvSpPr>
        <p:spPr/>
        <p:txBody>
          <a:bodyPr/>
          <a:lstStyle/>
          <a:p>
            <a:pPr eaLnBrk="1" hangingPunct="1">
              <a:lnSpc>
                <a:spcPct val="80000"/>
              </a:lnSpc>
            </a:pPr>
            <a:r>
              <a:rPr lang="en-US" sz="2400" smtClean="0"/>
              <a:t>There are three tax accrual accounts that tell us what is the difference between “allowance for income taxes” in the public books and actual cash taxes on the tax books.</a:t>
            </a:r>
          </a:p>
          <a:p>
            <a:pPr eaLnBrk="1" hangingPunct="1">
              <a:lnSpc>
                <a:spcPct val="80000"/>
              </a:lnSpc>
            </a:pPr>
            <a:r>
              <a:rPr lang="en-US" sz="2400" u="sng" smtClean="0"/>
              <a:t>Prepaid taxes</a:t>
            </a:r>
            <a:r>
              <a:rPr lang="en-US" sz="2400" smtClean="0"/>
              <a:t> is a short term asset account, </a:t>
            </a:r>
            <a:r>
              <a:rPr lang="en-US" sz="2400" u="sng" smtClean="0"/>
              <a:t>taxes payable</a:t>
            </a:r>
            <a:r>
              <a:rPr lang="en-US" sz="2400" smtClean="0"/>
              <a:t> is a short term liability, and </a:t>
            </a:r>
            <a:r>
              <a:rPr lang="en-US" sz="2400" u="sng" smtClean="0"/>
              <a:t>deferred taxes</a:t>
            </a:r>
            <a:r>
              <a:rPr lang="en-US" sz="2400" smtClean="0"/>
              <a:t> is a long term liability (occasionally you see a 4</a:t>
            </a:r>
            <a:r>
              <a:rPr lang="en-US" sz="2400" baseline="30000" smtClean="0"/>
              <a:t>th</a:t>
            </a:r>
            <a:r>
              <a:rPr lang="en-US" sz="2400" smtClean="0"/>
              <a:t>, deferred tax assets).</a:t>
            </a:r>
          </a:p>
          <a:p>
            <a:pPr eaLnBrk="1" hangingPunct="1">
              <a:lnSpc>
                <a:spcPct val="80000"/>
              </a:lnSpc>
            </a:pPr>
            <a:r>
              <a:rPr lang="en-US" sz="2400" smtClean="0"/>
              <a:t>We can change “book” taxes to “cash” taxes by adding the change in the asset account and subtracting the changes in the liability accounts to “allowance for income taxes.”</a:t>
            </a:r>
          </a:p>
          <a:p>
            <a:pPr eaLnBrk="1" hangingPunct="1">
              <a:lnSpc>
                <a:spcPct val="80000"/>
              </a:lnSpc>
            </a:pPr>
            <a:r>
              <a:rPr lang="en-US" sz="2400" smtClean="0"/>
              <a:t>However, in most instances taxes paid is not the goal, rather it is free cash flow.  The two short term accounts are dealt with when we look at the change in NWC so we only have to add the change in deferred taxes to net income.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descr="Large confetti"/>
          <p:cNvSpPr>
            <a:spLocks noGrp="1" noChangeArrowheads="1"/>
          </p:cNvSpPr>
          <p:nvPr>
            <p:ph type="title"/>
          </p:nvPr>
        </p:nvSpPr>
        <p:spPr/>
        <p:txBody>
          <a:bodyPr/>
          <a:lstStyle/>
          <a:p>
            <a:pPr eaLnBrk="1" hangingPunct="1"/>
            <a:r>
              <a:rPr lang="en-US" smtClean="0"/>
              <a:t>Off Income Statement Flows</a:t>
            </a:r>
          </a:p>
        </p:txBody>
      </p:sp>
      <p:sp>
        <p:nvSpPr>
          <p:cNvPr id="18435" name="Rectangle 3"/>
          <p:cNvSpPr>
            <a:spLocks noGrp="1" noChangeArrowheads="1"/>
          </p:cNvSpPr>
          <p:nvPr>
            <p:ph type="body" idx="1"/>
          </p:nvPr>
        </p:nvSpPr>
        <p:spPr>
          <a:xfrm>
            <a:off x="685800" y="1828800"/>
            <a:ext cx="8077200" cy="4648200"/>
          </a:xfrm>
        </p:spPr>
        <p:txBody>
          <a:bodyPr/>
          <a:lstStyle/>
          <a:p>
            <a:pPr eaLnBrk="1" hangingPunct="1">
              <a:lnSpc>
                <a:spcPct val="90000"/>
              </a:lnSpc>
            </a:pPr>
            <a:r>
              <a:rPr lang="en-US" sz="2400" dirty="0" smtClean="0"/>
              <a:t>An expense we want to take out of free cash flow that isn’t reflected on the income statement is net capital </a:t>
            </a:r>
            <a:r>
              <a:rPr lang="en-US" sz="2400" dirty="0" smtClean="0"/>
              <a:t>expenditures.</a:t>
            </a:r>
            <a:endParaRPr lang="en-US" sz="2400" dirty="0" smtClean="0"/>
          </a:p>
          <a:p>
            <a:pPr eaLnBrk="1" hangingPunct="1">
              <a:lnSpc>
                <a:spcPct val="90000"/>
              </a:lnSpc>
            </a:pPr>
            <a:r>
              <a:rPr lang="en-US" sz="2400" dirty="0" smtClean="0"/>
              <a:t>We added back the reflection of past expenditures that appears on the income statement (depreciation) but we want to make sure that all valuable investments are made so that free cash flow is what is left </a:t>
            </a:r>
            <a:r>
              <a:rPr lang="en-US" sz="2400" i="1" dirty="0" smtClean="0"/>
              <a:t>after</a:t>
            </a:r>
            <a:r>
              <a:rPr lang="en-US" sz="2400" dirty="0" smtClean="0"/>
              <a:t> accounting for investments necessary for the efficient operation of the firm.</a:t>
            </a:r>
          </a:p>
          <a:p>
            <a:pPr eaLnBrk="1" hangingPunct="1">
              <a:lnSpc>
                <a:spcPct val="90000"/>
              </a:lnSpc>
            </a:pPr>
            <a:r>
              <a:rPr lang="en-US" sz="2400" dirty="0" smtClean="0"/>
              <a:t>We find this value for the last period from the statement of cash flow in the investment cash flow section once we ignore the financial asset transactions.</a:t>
            </a:r>
          </a:p>
          <a:p>
            <a:pPr eaLnBrk="1" hangingPunct="1">
              <a:lnSpc>
                <a:spcPct val="90000"/>
              </a:lnSpc>
            </a:pPr>
            <a:r>
              <a:rPr lang="en-US" sz="2400" dirty="0" smtClean="0"/>
              <a:t>This can be estimated by the change in gross fixed assets over the period (or the change in net fixed assets plus the period’s depreciation).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descr="Large confetti"/>
          <p:cNvSpPr>
            <a:spLocks noGrp="1" noChangeArrowheads="1"/>
          </p:cNvSpPr>
          <p:nvPr>
            <p:ph type="title"/>
          </p:nvPr>
        </p:nvSpPr>
        <p:spPr/>
        <p:txBody>
          <a:bodyPr/>
          <a:lstStyle/>
          <a:p>
            <a:pPr eaLnBrk="1" hangingPunct="1"/>
            <a:r>
              <a:rPr lang="en-US" smtClean="0"/>
              <a:t>Interest</a:t>
            </a:r>
          </a:p>
        </p:txBody>
      </p:sp>
      <p:sp>
        <p:nvSpPr>
          <p:cNvPr id="19459" name="Rectangle 3"/>
          <p:cNvSpPr>
            <a:spLocks noGrp="1" noChangeArrowheads="1"/>
          </p:cNvSpPr>
          <p:nvPr>
            <p:ph type="body" idx="1"/>
          </p:nvPr>
        </p:nvSpPr>
        <p:spPr/>
        <p:txBody>
          <a:bodyPr/>
          <a:lstStyle/>
          <a:p>
            <a:pPr eaLnBrk="1" hangingPunct="1"/>
            <a:r>
              <a:rPr lang="en-US" sz="2800" smtClean="0"/>
              <a:t>A final thing taken out of net income that should not be taken out of free cash flow is interest payments.</a:t>
            </a:r>
          </a:p>
          <a:p>
            <a:pPr eaLnBrk="1" hangingPunct="1"/>
            <a:r>
              <a:rPr lang="en-US" sz="2800" smtClean="0"/>
              <a:t>We don’t want this removed from free cash flow because interest </a:t>
            </a:r>
            <a:r>
              <a:rPr lang="en-US" sz="2800" u="sng" smtClean="0"/>
              <a:t>is</a:t>
            </a:r>
            <a:r>
              <a:rPr lang="en-US" sz="2800" smtClean="0"/>
              <a:t> a cash flow that </a:t>
            </a:r>
            <a:r>
              <a:rPr lang="en-US" sz="2800" u="sng" smtClean="0"/>
              <a:t>has</a:t>
            </a:r>
            <a:r>
              <a:rPr lang="en-US" sz="2800" smtClean="0"/>
              <a:t> been generated </a:t>
            </a:r>
            <a:r>
              <a:rPr lang="en-US" sz="2800" u="sng" smtClean="0"/>
              <a:t>and</a:t>
            </a:r>
            <a:r>
              <a:rPr lang="en-US" sz="2800" smtClean="0"/>
              <a:t> actually paid to contributors of capital by the firm.  Clearly this cash should be part of what we call free cash flow for the period.</a:t>
            </a:r>
          </a:p>
          <a:p>
            <a:pPr eaLnBrk="1" hangingPunct="1"/>
            <a:r>
              <a:rPr lang="en-US" sz="2800" smtClean="0"/>
              <a:t>Thus add interest back into net income.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descr="Large confetti"/>
          <p:cNvSpPr>
            <a:spLocks noGrp="1" noChangeArrowheads="1"/>
          </p:cNvSpPr>
          <p:nvPr>
            <p:ph type="title"/>
          </p:nvPr>
        </p:nvSpPr>
        <p:spPr/>
        <p:txBody>
          <a:bodyPr/>
          <a:lstStyle/>
          <a:p>
            <a:pPr eaLnBrk="1" hangingPunct="1"/>
            <a:r>
              <a:rPr lang="en-US" smtClean="0"/>
              <a:t>Taxes For The All Equity Firm</a:t>
            </a:r>
          </a:p>
        </p:txBody>
      </p:sp>
      <p:sp>
        <p:nvSpPr>
          <p:cNvPr id="20483" name="Rectangle 3"/>
          <p:cNvSpPr>
            <a:spLocks noGrp="1" noChangeArrowheads="1"/>
          </p:cNvSpPr>
          <p:nvPr>
            <p:ph type="body" idx="1"/>
          </p:nvPr>
        </p:nvSpPr>
        <p:spPr>
          <a:xfrm>
            <a:off x="685800" y="1905000"/>
            <a:ext cx="7772400" cy="4495800"/>
          </a:xfrm>
        </p:spPr>
        <p:txBody>
          <a:bodyPr/>
          <a:lstStyle/>
          <a:p>
            <a:pPr eaLnBrk="1" hangingPunct="1">
              <a:lnSpc>
                <a:spcPct val="80000"/>
              </a:lnSpc>
            </a:pPr>
            <a:r>
              <a:rPr lang="en-US" sz="2800" smtClean="0"/>
              <a:t>The “what if” part of the definition.</a:t>
            </a:r>
          </a:p>
          <a:p>
            <a:pPr eaLnBrk="1" hangingPunct="1">
              <a:lnSpc>
                <a:spcPct val="80000"/>
              </a:lnSpc>
            </a:pPr>
            <a:r>
              <a:rPr lang="en-US" sz="2800" smtClean="0"/>
              <a:t>The big difference between the taxes paid by an all equity firm and a firm that uses debt is that the firm that uses debt pays interest.</a:t>
            </a:r>
          </a:p>
          <a:p>
            <a:pPr eaLnBrk="1" hangingPunct="1">
              <a:lnSpc>
                <a:spcPct val="80000"/>
              </a:lnSpc>
            </a:pPr>
            <a:r>
              <a:rPr lang="en-US" sz="2800" smtClean="0"/>
              <a:t>The payment of interest generates a tax deduction.</a:t>
            </a:r>
          </a:p>
          <a:p>
            <a:pPr eaLnBrk="1" hangingPunct="1">
              <a:lnSpc>
                <a:spcPct val="80000"/>
              </a:lnSpc>
            </a:pPr>
            <a:r>
              <a:rPr lang="en-US" sz="2800" smtClean="0"/>
              <a:t>For each dollar of interest paid the firm saves $1</a:t>
            </a:r>
            <a:r>
              <a:rPr lang="en-US" sz="2800" smtClean="0">
                <a:cs typeface="Times New Roman" pitchFamily="18" charset="0"/>
              </a:rPr>
              <a:t>×t</a:t>
            </a:r>
            <a:r>
              <a:rPr lang="en-US" sz="2800" baseline="-25000" smtClean="0">
                <a:cs typeface="Times New Roman" pitchFamily="18" charset="0"/>
              </a:rPr>
              <a:t>c</a:t>
            </a:r>
            <a:r>
              <a:rPr lang="en-US" sz="2800" smtClean="0">
                <a:cs typeface="Times New Roman" pitchFamily="18" charset="0"/>
              </a:rPr>
              <a:t>, where t</a:t>
            </a:r>
            <a:r>
              <a:rPr lang="en-US" sz="2800" baseline="-25000" smtClean="0">
                <a:cs typeface="Times New Roman" pitchFamily="18" charset="0"/>
              </a:rPr>
              <a:t>c</a:t>
            </a:r>
            <a:r>
              <a:rPr lang="en-US" sz="2800" smtClean="0">
                <a:cs typeface="Times New Roman" pitchFamily="18" charset="0"/>
              </a:rPr>
              <a:t> is the firm’s tax rate.</a:t>
            </a:r>
          </a:p>
          <a:p>
            <a:pPr eaLnBrk="1" hangingPunct="1">
              <a:lnSpc>
                <a:spcPct val="80000"/>
              </a:lnSpc>
            </a:pPr>
            <a:r>
              <a:rPr lang="en-US" sz="2800" smtClean="0">
                <a:cs typeface="Times New Roman" pitchFamily="18" charset="0"/>
              </a:rPr>
              <a:t>Thus the total savings that an all equity firm would not have received is $Interest×t</a:t>
            </a:r>
            <a:r>
              <a:rPr lang="en-US" sz="2800" baseline="-25000" smtClean="0">
                <a:cs typeface="Times New Roman" pitchFamily="18" charset="0"/>
              </a:rPr>
              <a:t>c</a:t>
            </a:r>
            <a:r>
              <a:rPr lang="en-US" sz="2800" smtClean="0">
                <a:cs typeface="Times New Roman" pitchFamily="18" charset="0"/>
              </a:rPr>
              <a:t>.</a:t>
            </a:r>
          </a:p>
          <a:p>
            <a:pPr eaLnBrk="1" hangingPunct="1">
              <a:lnSpc>
                <a:spcPct val="80000"/>
              </a:lnSpc>
            </a:pPr>
            <a:r>
              <a:rPr lang="en-US" sz="2800" smtClean="0">
                <a:cs typeface="Times New Roman" pitchFamily="18" charset="0"/>
              </a:rPr>
              <a:t>We thus want to </a:t>
            </a:r>
            <a:r>
              <a:rPr lang="en-US" sz="2800" i="1" smtClean="0">
                <a:cs typeface="Times New Roman" pitchFamily="18" charset="0"/>
              </a:rPr>
              <a:t>subtract</a:t>
            </a:r>
            <a:r>
              <a:rPr lang="en-US" sz="2800" smtClean="0">
                <a:cs typeface="Times New Roman" pitchFamily="18" charset="0"/>
              </a:rPr>
              <a:t> this from net income to find free cash flow.</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descr="Large confetti"/>
          <p:cNvSpPr>
            <a:spLocks noGrp="1" noChangeArrowheads="1"/>
          </p:cNvSpPr>
          <p:nvPr>
            <p:ph type="title"/>
          </p:nvPr>
        </p:nvSpPr>
        <p:spPr/>
        <p:txBody>
          <a:bodyPr/>
          <a:lstStyle/>
          <a:p>
            <a:pPr eaLnBrk="1" hangingPunct="1"/>
            <a:r>
              <a:rPr lang="en-US" smtClean="0"/>
              <a:t>After Tax Interest</a:t>
            </a:r>
          </a:p>
        </p:txBody>
      </p:sp>
      <p:sp>
        <p:nvSpPr>
          <p:cNvPr id="21507" name="Rectangle 3"/>
          <p:cNvSpPr>
            <a:spLocks noGrp="1" noChangeArrowheads="1"/>
          </p:cNvSpPr>
          <p:nvPr>
            <p:ph type="body" idx="1"/>
          </p:nvPr>
        </p:nvSpPr>
        <p:spPr/>
        <p:txBody>
          <a:bodyPr/>
          <a:lstStyle/>
          <a:p>
            <a:pPr eaLnBrk="1" hangingPunct="1">
              <a:lnSpc>
                <a:spcPct val="90000"/>
              </a:lnSpc>
            </a:pPr>
            <a:r>
              <a:rPr lang="en-US" sz="2800" smtClean="0"/>
              <a:t>A shortcut commonly used in calculating free cash flow is that we add after tax interest.</a:t>
            </a:r>
          </a:p>
          <a:p>
            <a:pPr eaLnBrk="1" hangingPunct="1">
              <a:lnSpc>
                <a:spcPct val="90000"/>
              </a:lnSpc>
            </a:pPr>
            <a:r>
              <a:rPr lang="en-US" sz="2800" smtClean="0"/>
              <a:t>This takes care of “putting interest back” into net income and “adjusting taxes” for the “what if” part of the exercise all at once.</a:t>
            </a:r>
          </a:p>
          <a:p>
            <a:pPr eaLnBrk="1" hangingPunct="1">
              <a:lnSpc>
                <a:spcPct val="90000"/>
              </a:lnSpc>
            </a:pPr>
            <a:r>
              <a:rPr lang="en-US" sz="2800" smtClean="0"/>
              <a:t>In other words, adding back interest and subtracting the interest tax shield sequentially from net income effectively adds after tax interest to net income: 					+$Interest – t</a:t>
            </a:r>
            <a:r>
              <a:rPr lang="en-US" sz="2800" baseline="-25000" smtClean="0"/>
              <a:t>c</a:t>
            </a:r>
            <a:r>
              <a:rPr lang="en-US" sz="2800" smtClean="0">
                <a:cs typeface="Times New Roman" pitchFamily="18" charset="0"/>
              </a:rPr>
              <a:t>×</a:t>
            </a:r>
            <a:r>
              <a:rPr lang="en-US" sz="2800" smtClean="0"/>
              <a:t>$Interest = +(1-t</a:t>
            </a:r>
            <a:r>
              <a:rPr lang="en-US" sz="2800" baseline="-25000" smtClean="0"/>
              <a:t>c</a:t>
            </a:r>
            <a:r>
              <a:rPr lang="en-US" sz="2800" smtClean="0"/>
              <a:t>)$Interest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descr="Large confetti"/>
          <p:cNvSpPr>
            <a:spLocks noGrp="1" noChangeArrowheads="1"/>
          </p:cNvSpPr>
          <p:nvPr>
            <p:ph type="title"/>
          </p:nvPr>
        </p:nvSpPr>
        <p:spPr/>
        <p:txBody>
          <a:bodyPr/>
          <a:lstStyle/>
          <a:p>
            <a:pPr eaLnBrk="1" hangingPunct="1"/>
            <a:r>
              <a:rPr lang="en-US" smtClean="0"/>
              <a:t>FCF</a:t>
            </a:r>
          </a:p>
        </p:txBody>
      </p:sp>
      <p:sp>
        <p:nvSpPr>
          <p:cNvPr id="22531" name="Rectangle 3"/>
          <p:cNvSpPr>
            <a:spLocks noGrp="1" noChangeArrowheads="1"/>
          </p:cNvSpPr>
          <p:nvPr>
            <p:ph type="body" idx="1"/>
          </p:nvPr>
        </p:nvSpPr>
        <p:spPr>
          <a:xfrm>
            <a:off x="685800" y="1905000"/>
            <a:ext cx="7772400" cy="4572000"/>
          </a:xfrm>
        </p:spPr>
        <p:txBody>
          <a:bodyPr/>
          <a:lstStyle/>
          <a:p>
            <a:pPr eaLnBrk="1" hangingPunct="1">
              <a:lnSpc>
                <a:spcPct val="80000"/>
              </a:lnSpc>
            </a:pPr>
            <a:r>
              <a:rPr lang="en-US" sz="2800" smtClean="0"/>
              <a:t>Alternatively, FCF can be estimated as:</a:t>
            </a:r>
          </a:p>
          <a:p>
            <a:pPr lvl="1" eaLnBrk="1" hangingPunct="1">
              <a:lnSpc>
                <a:spcPct val="80000"/>
              </a:lnSpc>
            </a:pPr>
            <a:r>
              <a:rPr lang="en-US" sz="2400" smtClean="0"/>
              <a:t>EBIT less T</a:t>
            </a:r>
            <a:r>
              <a:rPr lang="en-US" sz="2400" baseline="-25000" smtClean="0"/>
              <a:t>c</a:t>
            </a:r>
            <a:r>
              <a:rPr lang="en-US" sz="2400" smtClean="0"/>
              <a:t>EBIT = EBIT(1-T</a:t>
            </a:r>
            <a:r>
              <a:rPr lang="en-US" sz="2400" baseline="-25000" smtClean="0"/>
              <a:t>c</a:t>
            </a:r>
            <a:r>
              <a:rPr lang="en-US" sz="2400" smtClean="0"/>
              <a:t>)</a:t>
            </a:r>
          </a:p>
          <a:p>
            <a:pPr lvl="1" eaLnBrk="1" hangingPunct="1">
              <a:lnSpc>
                <a:spcPct val="80000"/>
              </a:lnSpc>
            </a:pPr>
            <a:r>
              <a:rPr lang="en-US" sz="2400" smtClean="0"/>
              <a:t>Add Depreciation &amp; Amortization</a:t>
            </a:r>
          </a:p>
          <a:p>
            <a:pPr lvl="1" eaLnBrk="1" hangingPunct="1">
              <a:lnSpc>
                <a:spcPct val="80000"/>
              </a:lnSpc>
            </a:pPr>
            <a:r>
              <a:rPr lang="en-US" sz="2400" smtClean="0"/>
              <a:t>Subtract Change in NWC</a:t>
            </a:r>
            <a:r>
              <a:rPr lang="en-US" sz="2400" baseline="30000" smtClean="0"/>
              <a:t>*</a:t>
            </a:r>
          </a:p>
          <a:p>
            <a:pPr lvl="1" eaLnBrk="1" hangingPunct="1">
              <a:lnSpc>
                <a:spcPct val="80000"/>
              </a:lnSpc>
            </a:pPr>
            <a:r>
              <a:rPr lang="en-US" sz="2400" smtClean="0"/>
              <a:t>Add the change in Deferred Income Taxes</a:t>
            </a:r>
          </a:p>
          <a:p>
            <a:pPr lvl="1" eaLnBrk="1" hangingPunct="1">
              <a:lnSpc>
                <a:spcPct val="80000"/>
              </a:lnSpc>
            </a:pPr>
            <a:r>
              <a:rPr lang="en-US" sz="2400" smtClean="0"/>
              <a:t>Subtract Net Capital Expenditures</a:t>
            </a:r>
          </a:p>
          <a:p>
            <a:pPr eaLnBrk="1" hangingPunct="1">
              <a:lnSpc>
                <a:spcPct val="80000"/>
              </a:lnSpc>
            </a:pPr>
            <a:r>
              <a:rPr lang="en-US" sz="2800" smtClean="0"/>
              <a:t>What crap!  You haven’t started from the same figure, you haven’t added back interest, how can this be the same?</a:t>
            </a:r>
          </a:p>
          <a:p>
            <a:pPr eaLnBrk="1" hangingPunct="1">
              <a:lnSpc>
                <a:spcPct val="80000"/>
              </a:lnSpc>
            </a:pPr>
            <a:r>
              <a:rPr lang="en-US" sz="2800" smtClean="0"/>
              <a:t>Be sure you fully understand why.  Think of alternative ways of finding FCF, it is instructive.</a:t>
            </a:r>
          </a:p>
          <a:p>
            <a:pPr lvl="1" eaLnBrk="1" hangingPunct="1">
              <a:lnSpc>
                <a:spcPct val="80000"/>
              </a:lnSpc>
            </a:pPr>
            <a:r>
              <a:rPr lang="en-US" sz="2400" smtClean="0"/>
              <a:t>For example, how would you find FCF from the SCF?</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Large confetti"/>
          <p:cNvSpPr>
            <a:spLocks noGrp="1" noChangeArrowheads="1"/>
          </p:cNvSpPr>
          <p:nvPr>
            <p:ph type="title"/>
          </p:nvPr>
        </p:nvSpPr>
        <p:spPr/>
        <p:txBody>
          <a:bodyPr/>
          <a:lstStyle/>
          <a:p>
            <a:pPr eaLnBrk="1" hangingPunct="1"/>
            <a:r>
              <a:rPr lang="en-US" smtClean="0"/>
              <a:t>SCF Basics</a:t>
            </a:r>
          </a:p>
        </p:txBody>
      </p:sp>
      <p:sp>
        <p:nvSpPr>
          <p:cNvPr id="5123" name="Rectangle 3"/>
          <p:cNvSpPr>
            <a:spLocks noGrp="1" noChangeArrowheads="1"/>
          </p:cNvSpPr>
          <p:nvPr>
            <p:ph type="body" idx="1"/>
          </p:nvPr>
        </p:nvSpPr>
        <p:spPr>
          <a:xfrm>
            <a:off x="685800" y="1905000"/>
            <a:ext cx="8305800" cy="4572000"/>
          </a:xfrm>
        </p:spPr>
        <p:txBody>
          <a:bodyPr/>
          <a:lstStyle/>
          <a:p>
            <a:pPr eaLnBrk="1" hangingPunct="1">
              <a:lnSpc>
                <a:spcPct val="80000"/>
              </a:lnSpc>
            </a:pPr>
            <a:r>
              <a:rPr lang="en-US" sz="2800" smtClean="0"/>
              <a:t>SCF is a summary of a company’s transactions for a given period that effect the cash account.</a:t>
            </a:r>
          </a:p>
          <a:p>
            <a:pPr lvl="1" eaLnBrk="1" hangingPunct="1">
              <a:lnSpc>
                <a:spcPct val="80000"/>
              </a:lnSpc>
            </a:pPr>
            <a:r>
              <a:rPr lang="en-US" sz="2400" smtClean="0"/>
              <a:t>This statement provides information about the firm’s ability to generate cash and the effectiveness of its cash management.  Where is cash coming from and going?</a:t>
            </a:r>
          </a:p>
          <a:p>
            <a:pPr lvl="1" eaLnBrk="1" hangingPunct="1">
              <a:lnSpc>
                <a:spcPct val="80000"/>
              </a:lnSpc>
            </a:pPr>
            <a:r>
              <a:rPr lang="en-US" sz="2400" smtClean="0"/>
              <a:t>It is derived from the income statement for the period and (at least) the two balance sheets surrounding the period.</a:t>
            </a:r>
          </a:p>
          <a:p>
            <a:pPr lvl="1" eaLnBrk="1" hangingPunct="1">
              <a:lnSpc>
                <a:spcPct val="80000"/>
              </a:lnSpc>
            </a:pPr>
            <a:r>
              <a:rPr lang="en-US" sz="2400" smtClean="0"/>
              <a:t>Cash is the “life blood” of the firm so the SCF can be an important diagnostic tool and provide insight into which financial ratios should be calculated to assess the strengths and weaknesses of the firm.</a:t>
            </a:r>
          </a:p>
          <a:p>
            <a:pPr lvl="1" eaLnBrk="1" hangingPunct="1">
              <a:lnSpc>
                <a:spcPct val="80000"/>
              </a:lnSpc>
            </a:pPr>
            <a:r>
              <a:rPr lang="en-US" sz="2400" smtClean="0"/>
              <a:t>Cash flow information is increasingly viewed as a (the) crucial piece of information for assessing the firm and its financial health by outside audiences.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descr="Large confetti"/>
          <p:cNvSpPr>
            <a:spLocks noGrp="1" noChangeArrowheads="1"/>
          </p:cNvSpPr>
          <p:nvPr>
            <p:ph type="title"/>
          </p:nvPr>
        </p:nvSpPr>
        <p:spPr/>
        <p:txBody>
          <a:bodyPr/>
          <a:lstStyle/>
          <a:p>
            <a:pPr eaLnBrk="1" hangingPunct="1"/>
            <a:r>
              <a:rPr lang="en-US" smtClean="0"/>
              <a:t>SCF</a:t>
            </a:r>
          </a:p>
        </p:txBody>
      </p:sp>
      <p:sp>
        <p:nvSpPr>
          <p:cNvPr id="7171" name="Rectangle 3"/>
          <p:cNvSpPr>
            <a:spLocks noGrp="1" noChangeArrowheads="1"/>
          </p:cNvSpPr>
          <p:nvPr>
            <p:ph type="body" idx="1"/>
          </p:nvPr>
        </p:nvSpPr>
        <p:spPr/>
        <p:txBody>
          <a:bodyPr/>
          <a:lstStyle/>
          <a:p>
            <a:pPr eaLnBrk="1" hangingPunct="1">
              <a:lnSpc>
                <a:spcPct val="90000"/>
              </a:lnSpc>
            </a:pPr>
            <a:r>
              <a:rPr lang="en-US" sz="2400" smtClean="0"/>
              <a:t>The generic structure of the SCF is:</a:t>
            </a:r>
          </a:p>
          <a:p>
            <a:pPr lvl="1" eaLnBrk="1" hangingPunct="1">
              <a:lnSpc>
                <a:spcPct val="90000"/>
              </a:lnSpc>
            </a:pPr>
            <a:r>
              <a:rPr lang="en-US" sz="2000" smtClean="0"/>
              <a:t>Cash provided (used) by operating activities.</a:t>
            </a:r>
          </a:p>
          <a:p>
            <a:pPr lvl="2" eaLnBrk="1" hangingPunct="1">
              <a:lnSpc>
                <a:spcPct val="90000"/>
              </a:lnSpc>
            </a:pPr>
            <a:r>
              <a:rPr lang="en-US" sz="1800" smtClean="0"/>
              <a:t>Basic running of the business, how fast cash comes in versus how fast it goes out.  Tells us about how </a:t>
            </a:r>
            <a:r>
              <a:rPr lang="en-US" sz="1800" u="sng" smtClean="0"/>
              <a:t>past</a:t>
            </a:r>
            <a:r>
              <a:rPr lang="en-US" sz="1800" smtClean="0"/>
              <a:t> investments are generating cash.</a:t>
            </a:r>
          </a:p>
          <a:p>
            <a:pPr lvl="1" eaLnBrk="1" hangingPunct="1">
              <a:lnSpc>
                <a:spcPct val="90000"/>
              </a:lnSpc>
            </a:pPr>
            <a:r>
              <a:rPr lang="en-US" sz="2000" smtClean="0"/>
              <a:t>Cash provided (used) by investing activities.</a:t>
            </a:r>
          </a:p>
          <a:p>
            <a:pPr lvl="2" eaLnBrk="1" hangingPunct="1">
              <a:lnSpc>
                <a:spcPct val="90000"/>
              </a:lnSpc>
            </a:pPr>
            <a:r>
              <a:rPr lang="en-US" sz="1800" smtClean="0"/>
              <a:t>Acquisition/sale of </a:t>
            </a:r>
            <a:r>
              <a:rPr lang="en-US" sz="1800" u="sng" smtClean="0"/>
              <a:t>new</a:t>
            </a:r>
            <a:r>
              <a:rPr lang="en-US" sz="1800" smtClean="0"/>
              <a:t> assets.</a:t>
            </a:r>
          </a:p>
          <a:p>
            <a:pPr lvl="1" eaLnBrk="1" hangingPunct="1">
              <a:lnSpc>
                <a:spcPct val="90000"/>
              </a:lnSpc>
            </a:pPr>
            <a:r>
              <a:rPr lang="en-US" sz="2000" smtClean="0"/>
              <a:t>Cash provided (used) by financing activities.</a:t>
            </a:r>
          </a:p>
          <a:p>
            <a:pPr lvl="2" eaLnBrk="1" hangingPunct="1">
              <a:lnSpc>
                <a:spcPct val="90000"/>
              </a:lnSpc>
            </a:pPr>
            <a:r>
              <a:rPr lang="en-US" sz="1800" smtClean="0"/>
              <a:t>Raising new capital/retiring old, significant sources/uses of cash.</a:t>
            </a:r>
          </a:p>
          <a:p>
            <a:pPr lvl="1" eaLnBrk="1" hangingPunct="1">
              <a:lnSpc>
                <a:spcPct val="90000"/>
              </a:lnSpc>
            </a:pPr>
            <a:r>
              <a:rPr lang="en-US" sz="2000" smtClean="0"/>
              <a:t>Increase (decrease) in cash.</a:t>
            </a:r>
          </a:p>
          <a:p>
            <a:pPr lvl="1" eaLnBrk="1" hangingPunct="1">
              <a:lnSpc>
                <a:spcPct val="90000"/>
              </a:lnSpc>
            </a:pPr>
            <a:r>
              <a:rPr lang="en-US" sz="2000" smtClean="0"/>
              <a:t>Cash – beginning of the period.</a:t>
            </a:r>
          </a:p>
          <a:p>
            <a:pPr lvl="1" eaLnBrk="1" hangingPunct="1">
              <a:lnSpc>
                <a:spcPct val="90000"/>
              </a:lnSpc>
            </a:pPr>
            <a:r>
              <a:rPr lang="en-US" sz="2000" smtClean="0"/>
              <a:t>Cash – end of the period.</a:t>
            </a:r>
          </a:p>
          <a:p>
            <a:pPr eaLnBrk="1" hangingPunct="1">
              <a:lnSpc>
                <a:spcPct val="90000"/>
              </a:lnSpc>
            </a:pPr>
            <a:r>
              <a:rPr lang="en-US" sz="2400" smtClean="0"/>
              <a:t>Let’s look at each category in a bit more detail.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descr="Large confetti"/>
          <p:cNvSpPr>
            <a:spLocks noGrp="1" noChangeArrowheads="1"/>
          </p:cNvSpPr>
          <p:nvPr>
            <p:ph type="title"/>
          </p:nvPr>
        </p:nvSpPr>
        <p:spPr/>
        <p:txBody>
          <a:bodyPr/>
          <a:lstStyle/>
          <a:p>
            <a:pPr eaLnBrk="1" hangingPunct="1"/>
            <a:r>
              <a:rPr lang="en-US" smtClean="0"/>
              <a:t>SCF</a:t>
            </a:r>
          </a:p>
        </p:txBody>
      </p:sp>
      <p:sp>
        <p:nvSpPr>
          <p:cNvPr id="8195" name="Rectangle 3"/>
          <p:cNvSpPr>
            <a:spLocks noGrp="1" noChangeArrowheads="1"/>
          </p:cNvSpPr>
          <p:nvPr>
            <p:ph type="body" idx="1"/>
          </p:nvPr>
        </p:nvSpPr>
        <p:spPr/>
        <p:txBody>
          <a:bodyPr/>
          <a:lstStyle/>
          <a:p>
            <a:pPr eaLnBrk="1" hangingPunct="1"/>
            <a:r>
              <a:rPr lang="en-US" smtClean="0"/>
              <a:t>Operating Activities:</a:t>
            </a:r>
          </a:p>
          <a:p>
            <a:pPr lvl="1" eaLnBrk="1" hangingPunct="1"/>
            <a:r>
              <a:rPr lang="en-US" smtClean="0"/>
              <a:t>Start with:	Net Income (from Operations)</a:t>
            </a:r>
          </a:p>
          <a:p>
            <a:pPr lvl="1" eaLnBrk="1" hangingPunct="1"/>
            <a:r>
              <a:rPr lang="en-US" smtClean="0"/>
              <a:t>Add:		Depreciation &amp; Amortization</a:t>
            </a:r>
          </a:p>
          <a:p>
            <a:pPr lvl="1" eaLnBrk="1" hangingPunct="1"/>
            <a:r>
              <a:rPr lang="en-US" smtClean="0"/>
              <a:t>Add:		</a:t>
            </a:r>
            <a:r>
              <a:rPr lang="en-US" u="sng" smtClean="0"/>
              <a:t>Change</a:t>
            </a:r>
            <a:r>
              <a:rPr lang="en-US" smtClean="0"/>
              <a:t> in Deferred Income Tax</a:t>
            </a:r>
            <a:r>
              <a:rPr lang="en-US" baseline="30000" smtClean="0"/>
              <a:t>*</a:t>
            </a:r>
            <a:endParaRPr lang="en-US" smtClean="0"/>
          </a:p>
          <a:p>
            <a:pPr lvl="1" eaLnBrk="1" hangingPunct="1"/>
            <a:r>
              <a:rPr lang="en-US" smtClean="0"/>
              <a:t>Subtract:	</a:t>
            </a:r>
            <a:r>
              <a:rPr lang="en-US" u="sng" smtClean="0"/>
              <a:t>Change</a:t>
            </a:r>
            <a:r>
              <a:rPr lang="en-US" smtClean="0"/>
              <a:t> in NWC </a:t>
            </a:r>
            <a:r>
              <a:rPr lang="en-US" sz="2400" smtClean="0"/>
              <a:t>(exclude Cash 				and interest bearing liabilities)</a:t>
            </a:r>
          </a:p>
          <a:p>
            <a:pPr lvl="1" eaLnBrk="1" hangingPunct="1"/>
            <a:r>
              <a:rPr lang="en-US" smtClean="0"/>
              <a:t>Total to find:	Total Cash from Operations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descr="Large confetti"/>
          <p:cNvSpPr>
            <a:spLocks noGrp="1" noChangeArrowheads="1"/>
          </p:cNvSpPr>
          <p:nvPr>
            <p:ph type="title"/>
          </p:nvPr>
        </p:nvSpPr>
        <p:spPr/>
        <p:txBody>
          <a:bodyPr/>
          <a:lstStyle/>
          <a:p>
            <a:pPr eaLnBrk="1" hangingPunct="1"/>
            <a:r>
              <a:rPr lang="en-US" smtClean="0"/>
              <a:t>SCF</a:t>
            </a:r>
          </a:p>
        </p:txBody>
      </p:sp>
      <p:sp>
        <p:nvSpPr>
          <p:cNvPr id="9219" name="Rectangle 3"/>
          <p:cNvSpPr>
            <a:spLocks noGrp="1" noChangeArrowheads="1"/>
          </p:cNvSpPr>
          <p:nvPr>
            <p:ph type="body" idx="1"/>
          </p:nvPr>
        </p:nvSpPr>
        <p:spPr/>
        <p:txBody>
          <a:bodyPr/>
          <a:lstStyle/>
          <a:p>
            <a:pPr eaLnBrk="1" hangingPunct="1"/>
            <a:r>
              <a:rPr lang="en-US" smtClean="0"/>
              <a:t>Investing Activities:</a:t>
            </a:r>
          </a:p>
          <a:p>
            <a:pPr lvl="1" eaLnBrk="1" hangingPunct="1"/>
            <a:r>
              <a:rPr lang="en-US" smtClean="0"/>
              <a:t>Acquisitions of fixed assets are (generally) cash outflows.</a:t>
            </a:r>
          </a:p>
          <a:p>
            <a:pPr lvl="1" eaLnBrk="1" hangingPunct="1"/>
            <a:r>
              <a:rPr lang="en-US" smtClean="0"/>
              <a:t>Sales of fixed assets (net of any tax implications) are (generally) cash inflows.</a:t>
            </a:r>
          </a:p>
          <a:p>
            <a:pPr lvl="1" eaLnBrk="1" hangingPunct="1"/>
            <a:r>
              <a:rPr lang="en-US" smtClean="0"/>
              <a:t>Acquisitions of financial assets are outflows.</a:t>
            </a:r>
          </a:p>
          <a:p>
            <a:pPr lvl="1" eaLnBrk="1" hangingPunct="1"/>
            <a:r>
              <a:rPr lang="en-US" smtClean="0"/>
              <a:t>Sales/Maturities of financial assets are inflows.</a:t>
            </a:r>
          </a:p>
          <a:p>
            <a:pPr lvl="1" eaLnBrk="1" hangingPunct="1"/>
            <a:r>
              <a:rPr lang="en-US" smtClean="0"/>
              <a:t>The net is Cash from Investing Activities.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descr="Large confetti"/>
          <p:cNvSpPr>
            <a:spLocks noGrp="1" noChangeArrowheads="1"/>
          </p:cNvSpPr>
          <p:nvPr>
            <p:ph type="title"/>
          </p:nvPr>
        </p:nvSpPr>
        <p:spPr/>
        <p:txBody>
          <a:bodyPr/>
          <a:lstStyle/>
          <a:p>
            <a:pPr eaLnBrk="1" hangingPunct="1"/>
            <a:r>
              <a:rPr lang="en-US" smtClean="0"/>
              <a:t>SCF</a:t>
            </a:r>
          </a:p>
        </p:txBody>
      </p:sp>
      <p:sp>
        <p:nvSpPr>
          <p:cNvPr id="10243" name="Rectangle 3"/>
          <p:cNvSpPr>
            <a:spLocks noGrp="1" noChangeArrowheads="1"/>
          </p:cNvSpPr>
          <p:nvPr>
            <p:ph type="body" idx="1"/>
          </p:nvPr>
        </p:nvSpPr>
        <p:spPr>
          <a:xfrm>
            <a:off x="685800" y="1905000"/>
            <a:ext cx="7772400" cy="4495800"/>
          </a:xfrm>
        </p:spPr>
        <p:txBody>
          <a:bodyPr/>
          <a:lstStyle/>
          <a:p>
            <a:pPr eaLnBrk="1" hangingPunct="1">
              <a:lnSpc>
                <a:spcPct val="90000"/>
              </a:lnSpc>
            </a:pPr>
            <a:r>
              <a:rPr lang="en-US" smtClean="0"/>
              <a:t>Financing Activities:</a:t>
            </a:r>
          </a:p>
          <a:p>
            <a:pPr lvl="1" eaLnBrk="1" hangingPunct="1">
              <a:lnSpc>
                <a:spcPct val="90000"/>
              </a:lnSpc>
            </a:pPr>
            <a:r>
              <a:rPr lang="en-US" smtClean="0"/>
              <a:t>Subtract the amount of long-term or short-term debt retired.</a:t>
            </a:r>
          </a:p>
          <a:p>
            <a:pPr lvl="1" eaLnBrk="1" hangingPunct="1">
              <a:lnSpc>
                <a:spcPct val="90000"/>
              </a:lnSpc>
            </a:pPr>
            <a:r>
              <a:rPr lang="en-US" smtClean="0"/>
              <a:t>Add the amounts of newly issued long-term or short-term debt.</a:t>
            </a:r>
          </a:p>
          <a:p>
            <a:pPr lvl="1" eaLnBrk="1" hangingPunct="1">
              <a:lnSpc>
                <a:spcPct val="90000"/>
              </a:lnSpc>
            </a:pPr>
            <a:r>
              <a:rPr lang="en-US" smtClean="0"/>
              <a:t>Subtract total amount of dividends paid.</a:t>
            </a:r>
          </a:p>
          <a:p>
            <a:pPr lvl="1" eaLnBrk="1" hangingPunct="1">
              <a:lnSpc>
                <a:spcPct val="90000"/>
              </a:lnSpc>
            </a:pPr>
            <a:r>
              <a:rPr lang="en-US" smtClean="0"/>
              <a:t>Subtract the amount of stock </a:t>
            </a:r>
            <a:r>
              <a:rPr lang="en-US" u="sng" smtClean="0"/>
              <a:t>re</a:t>
            </a:r>
            <a:r>
              <a:rPr lang="en-US" smtClean="0"/>
              <a:t>purchases.</a:t>
            </a:r>
          </a:p>
          <a:p>
            <a:pPr lvl="1" eaLnBrk="1" hangingPunct="1">
              <a:lnSpc>
                <a:spcPct val="90000"/>
              </a:lnSpc>
            </a:pPr>
            <a:r>
              <a:rPr lang="en-US" smtClean="0"/>
              <a:t>Add the amount of new stock issues.</a:t>
            </a:r>
          </a:p>
          <a:p>
            <a:pPr lvl="1" eaLnBrk="1" hangingPunct="1">
              <a:lnSpc>
                <a:spcPct val="90000"/>
              </a:lnSpc>
            </a:pPr>
            <a:r>
              <a:rPr lang="en-US" smtClean="0"/>
              <a:t>Total is cash flow from financing activities.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descr="Large confetti"/>
          <p:cNvSpPr>
            <a:spLocks noGrp="1" noChangeArrowheads="1"/>
          </p:cNvSpPr>
          <p:nvPr>
            <p:ph type="title"/>
          </p:nvPr>
        </p:nvSpPr>
        <p:spPr/>
        <p:txBody>
          <a:bodyPr/>
          <a:lstStyle/>
          <a:p>
            <a:pPr eaLnBrk="1" hangingPunct="1"/>
            <a:r>
              <a:rPr lang="en-US" smtClean="0"/>
              <a:t>Free Cash Flow</a:t>
            </a:r>
          </a:p>
        </p:txBody>
      </p:sp>
      <p:sp>
        <p:nvSpPr>
          <p:cNvPr id="11267" name="Rectangle 3"/>
          <p:cNvSpPr>
            <a:spLocks noGrp="1" noChangeArrowheads="1"/>
          </p:cNvSpPr>
          <p:nvPr>
            <p:ph type="body" idx="1"/>
          </p:nvPr>
        </p:nvSpPr>
        <p:spPr/>
        <p:txBody>
          <a:bodyPr/>
          <a:lstStyle/>
          <a:p>
            <a:pPr eaLnBrk="1" hangingPunct="1">
              <a:lnSpc>
                <a:spcPct val="90000"/>
              </a:lnSpc>
            </a:pPr>
            <a:r>
              <a:rPr lang="en-US" sz="2400" smtClean="0"/>
              <a:t>While the SCF is a good diagnostic tool, it does not present information in a form useful for valuation purposes. </a:t>
            </a:r>
          </a:p>
          <a:p>
            <a:pPr lvl="1" eaLnBrk="1" hangingPunct="1">
              <a:lnSpc>
                <a:spcPct val="90000"/>
              </a:lnSpc>
            </a:pPr>
            <a:r>
              <a:rPr lang="en-US" sz="2000" smtClean="0"/>
              <a:t>Here we do not focus on the change in the cash account as is done on the SCF.  Cash on hand is really just another asset.</a:t>
            </a:r>
          </a:p>
          <a:p>
            <a:pPr eaLnBrk="1" hangingPunct="1">
              <a:lnSpc>
                <a:spcPct val="90000"/>
              </a:lnSpc>
            </a:pPr>
            <a:r>
              <a:rPr lang="en-US" sz="2400" smtClean="0"/>
              <a:t>Recall our basic valuation equation.  We need forecasts of all future cash flow expected to be generated by the </a:t>
            </a:r>
            <a:r>
              <a:rPr lang="en-US" sz="2400" i="1" smtClean="0"/>
              <a:t>current</a:t>
            </a:r>
            <a:r>
              <a:rPr lang="en-US" sz="2400" smtClean="0"/>
              <a:t> ownership of a firm (asset).  We want to introduce </a:t>
            </a:r>
            <a:r>
              <a:rPr lang="en-US" sz="2400" u="sng" smtClean="0"/>
              <a:t>F</a:t>
            </a:r>
            <a:r>
              <a:rPr lang="en-US" sz="2400" smtClean="0"/>
              <a:t>ree </a:t>
            </a:r>
            <a:r>
              <a:rPr lang="en-US" sz="2400" u="sng" smtClean="0"/>
              <a:t>C</a:t>
            </a:r>
            <a:r>
              <a:rPr lang="en-US" sz="2400" smtClean="0"/>
              <a:t>ash </a:t>
            </a:r>
            <a:r>
              <a:rPr lang="en-US" sz="2400" u="sng" smtClean="0"/>
              <a:t>F</a:t>
            </a:r>
            <a:r>
              <a:rPr lang="en-US" sz="2400" smtClean="0"/>
              <a:t>low (FCF).</a:t>
            </a:r>
          </a:p>
          <a:p>
            <a:pPr lvl="1" eaLnBrk="1" hangingPunct="1">
              <a:lnSpc>
                <a:spcPct val="90000"/>
              </a:lnSpc>
            </a:pPr>
            <a:r>
              <a:rPr lang="en-US" sz="2000" smtClean="0"/>
              <a:t>The cash flow that would be generated by a firm </a:t>
            </a:r>
            <a:r>
              <a:rPr lang="en-US" sz="2000" u="sng" smtClean="0"/>
              <a:t>and</a:t>
            </a:r>
            <a:r>
              <a:rPr lang="en-US" sz="2000" smtClean="0"/>
              <a:t> be available to be dispersed to its claimants </a:t>
            </a:r>
            <a:r>
              <a:rPr lang="en-US" sz="2000" u="sng" smtClean="0"/>
              <a:t>if</a:t>
            </a:r>
            <a:r>
              <a:rPr lang="en-US" sz="2000" smtClean="0"/>
              <a:t> the firm were all equity financed.</a:t>
            </a:r>
          </a:p>
          <a:p>
            <a:pPr eaLnBrk="1" hangingPunct="1">
              <a:lnSpc>
                <a:spcPct val="90000"/>
              </a:lnSpc>
            </a:pPr>
            <a:r>
              <a:rPr lang="en-US" sz="2400" smtClean="0"/>
              <a:t>It is important to note that free cash flow is on an enterprise level.  In other words, we use it to value a firm.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descr="Large confetti"/>
          <p:cNvSpPr>
            <a:spLocks noGrp="1" noChangeArrowheads="1"/>
          </p:cNvSpPr>
          <p:nvPr>
            <p:ph type="title"/>
          </p:nvPr>
        </p:nvSpPr>
        <p:spPr/>
        <p:txBody>
          <a:bodyPr/>
          <a:lstStyle/>
          <a:p>
            <a:pPr eaLnBrk="1" hangingPunct="1"/>
            <a:r>
              <a:rPr lang="en-US" smtClean="0"/>
              <a:t>FCF</a:t>
            </a:r>
          </a:p>
        </p:txBody>
      </p:sp>
      <p:sp>
        <p:nvSpPr>
          <p:cNvPr id="12291" name="Rectangle 3"/>
          <p:cNvSpPr>
            <a:spLocks noGrp="1" noChangeArrowheads="1"/>
          </p:cNvSpPr>
          <p:nvPr>
            <p:ph type="body" idx="1"/>
          </p:nvPr>
        </p:nvSpPr>
        <p:spPr/>
        <p:txBody>
          <a:bodyPr/>
          <a:lstStyle/>
          <a:p>
            <a:pPr eaLnBrk="1" hangingPunct="1"/>
            <a:r>
              <a:rPr lang="en-US" sz="2800" smtClean="0"/>
              <a:t>The most theoretically correct cash flow figure to use in DCF valuation is Free Cash Flow.</a:t>
            </a:r>
          </a:p>
          <a:p>
            <a:pPr eaLnBrk="1" hangingPunct="1"/>
            <a:r>
              <a:rPr lang="en-US" sz="2800" smtClean="0"/>
              <a:t>FCF:</a:t>
            </a:r>
          </a:p>
          <a:p>
            <a:pPr lvl="1" eaLnBrk="1" hangingPunct="1"/>
            <a:r>
              <a:rPr lang="en-US" sz="2400" smtClean="0"/>
              <a:t>Start with:	Net Income (from Operations)</a:t>
            </a:r>
          </a:p>
          <a:p>
            <a:pPr lvl="1" eaLnBrk="1" hangingPunct="1"/>
            <a:r>
              <a:rPr lang="en-US" sz="2400" smtClean="0"/>
              <a:t>Add back:	Depreciation &amp; Amortization</a:t>
            </a:r>
          </a:p>
          <a:p>
            <a:pPr lvl="1" eaLnBrk="1" hangingPunct="1"/>
            <a:r>
              <a:rPr lang="en-US" sz="2400" smtClean="0"/>
              <a:t>Subtract:	Change in NWC</a:t>
            </a:r>
            <a:r>
              <a:rPr lang="en-US" sz="2400" baseline="30000" smtClean="0"/>
              <a:t>*</a:t>
            </a:r>
          </a:p>
          <a:p>
            <a:pPr lvl="1" eaLnBrk="1" hangingPunct="1"/>
            <a:r>
              <a:rPr lang="en-US" sz="2400" smtClean="0"/>
              <a:t>Add:		Change in deferred income tax</a:t>
            </a:r>
          </a:p>
          <a:p>
            <a:pPr lvl="1" eaLnBrk="1" hangingPunct="1"/>
            <a:r>
              <a:rPr lang="en-US" sz="2400" smtClean="0"/>
              <a:t>Subtract:	Net Capital Expenditures</a:t>
            </a:r>
          </a:p>
          <a:p>
            <a:pPr lvl="1" eaLnBrk="1" hangingPunct="1"/>
            <a:r>
              <a:rPr lang="en-US" sz="2400" smtClean="0"/>
              <a:t>Add:		After tax interest = (1-T</a:t>
            </a:r>
            <a:r>
              <a:rPr lang="en-US" sz="2400" baseline="-25000" smtClean="0"/>
              <a:t>c</a:t>
            </a:r>
            <a:r>
              <a:rPr lang="en-US" sz="2400" smtClean="0"/>
              <a:t>)Interest</a:t>
            </a:r>
          </a:p>
        </p:txBody>
      </p:sp>
      <p:sp>
        <p:nvSpPr>
          <p:cNvPr id="12292" name="Text Box 4"/>
          <p:cNvSpPr txBox="1">
            <a:spLocks noChangeArrowheads="1"/>
          </p:cNvSpPr>
          <p:nvPr/>
        </p:nvSpPr>
        <p:spPr bwMode="auto">
          <a:xfrm>
            <a:off x="762000" y="6116638"/>
            <a:ext cx="7207250" cy="581025"/>
          </a:xfrm>
          <a:prstGeom prst="rect">
            <a:avLst/>
          </a:prstGeom>
          <a:noFill/>
          <a:ln w="9525">
            <a:noFill/>
            <a:miter lim="800000"/>
            <a:headEnd/>
            <a:tailEnd/>
          </a:ln>
        </p:spPr>
        <p:txBody>
          <a:bodyPr wrap="none">
            <a:spAutoFit/>
          </a:bodyPr>
          <a:lstStyle/>
          <a:p>
            <a:r>
              <a:rPr lang="en-US" sz="1600"/>
              <a:t>Note: this is really free cash flow from operations, we are ignoring any non-operating </a:t>
            </a:r>
          </a:p>
          <a:p>
            <a:r>
              <a:rPr lang="en-US" sz="1600"/>
              <a:t>cash flows not contained in Net Cap Ex.</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descr="Large confetti"/>
          <p:cNvSpPr>
            <a:spLocks noGrp="1" noChangeArrowheads="1"/>
          </p:cNvSpPr>
          <p:nvPr>
            <p:ph type="title"/>
          </p:nvPr>
        </p:nvSpPr>
        <p:spPr/>
        <p:txBody>
          <a:bodyPr/>
          <a:lstStyle/>
          <a:p>
            <a:pPr eaLnBrk="1" hangingPunct="1"/>
            <a:r>
              <a:rPr lang="en-US" smtClean="0"/>
              <a:t>Net Income</a:t>
            </a:r>
          </a:p>
        </p:txBody>
      </p:sp>
      <p:sp>
        <p:nvSpPr>
          <p:cNvPr id="13315" name="Rectangle 3"/>
          <p:cNvSpPr>
            <a:spLocks noGrp="1" noChangeArrowheads="1"/>
          </p:cNvSpPr>
          <p:nvPr>
            <p:ph type="body" idx="1"/>
          </p:nvPr>
        </p:nvSpPr>
        <p:spPr/>
        <p:txBody>
          <a:bodyPr/>
          <a:lstStyle/>
          <a:p>
            <a:pPr eaLnBrk="1" hangingPunct="1">
              <a:lnSpc>
                <a:spcPct val="90000"/>
              </a:lnSpc>
            </a:pPr>
            <a:r>
              <a:rPr lang="en-US" sz="2800" smtClean="0"/>
              <a:t>Net income is not a measure of cash flow, any kind of cash flow (it was specifically designed </a:t>
            </a:r>
            <a:r>
              <a:rPr lang="en-US" sz="2800" i="1" smtClean="0"/>
              <a:t>not</a:t>
            </a:r>
            <a:r>
              <a:rPr lang="en-US" sz="2800" smtClean="0"/>
              <a:t> to be), so automatically we know we have to make adjustments.</a:t>
            </a:r>
          </a:p>
          <a:p>
            <a:pPr lvl="1" eaLnBrk="1" hangingPunct="1">
              <a:lnSpc>
                <a:spcPct val="90000"/>
              </a:lnSpc>
            </a:pPr>
            <a:r>
              <a:rPr lang="en-US" sz="2400" smtClean="0"/>
              <a:t>Accrual accounting.</a:t>
            </a:r>
          </a:p>
          <a:p>
            <a:pPr lvl="1" eaLnBrk="1" hangingPunct="1">
              <a:lnSpc>
                <a:spcPct val="90000"/>
              </a:lnSpc>
            </a:pPr>
            <a:r>
              <a:rPr lang="en-US" sz="2400" smtClean="0"/>
              <a:t>Off income statement expenses.</a:t>
            </a:r>
          </a:p>
          <a:p>
            <a:pPr lvl="1" eaLnBrk="1" hangingPunct="1">
              <a:lnSpc>
                <a:spcPct val="90000"/>
              </a:lnSpc>
            </a:pPr>
            <a:r>
              <a:rPr lang="en-US" sz="2400" smtClean="0"/>
              <a:t>Interest.</a:t>
            </a:r>
          </a:p>
          <a:p>
            <a:pPr eaLnBrk="1" hangingPunct="1">
              <a:lnSpc>
                <a:spcPct val="90000"/>
              </a:lnSpc>
            </a:pPr>
            <a:r>
              <a:rPr lang="en-US" sz="2800" smtClean="0"/>
              <a:t>Net income is, however, a reasonable place to start.  It captures, in an accounting sense, what existing assets are generating.</a:t>
            </a:r>
          </a:p>
        </p:txBody>
      </p:sp>
    </p:spTree>
  </p:cSld>
  <p:clrMapOvr>
    <a:masterClrMapping/>
  </p:clrMapOvr>
</p:sld>
</file>

<file path=ppt/theme/theme1.xml><?xml version="1.0" encoding="utf-8"?>
<a:theme xmlns:a="http://schemas.openxmlformats.org/drawingml/2006/main" name="Ricepaper">
  <a:themeElements>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fontScheme name="Ricepape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cepaper 1">
        <a:dk1>
          <a:srgbClr val="9D9475"/>
        </a:dk1>
        <a:lt1>
          <a:srgbClr val="333333"/>
        </a:lt1>
        <a:dk2>
          <a:srgbClr val="333300"/>
        </a:dk2>
        <a:lt2>
          <a:srgbClr val="333333"/>
        </a:lt2>
        <a:accent1>
          <a:srgbClr val="B3C39F"/>
        </a:accent1>
        <a:accent2>
          <a:srgbClr val="DCD9CE"/>
        </a:accent2>
        <a:accent3>
          <a:srgbClr val="ADADAA"/>
        </a:accent3>
        <a:accent4>
          <a:srgbClr val="2A2A2A"/>
        </a:accent4>
        <a:accent5>
          <a:srgbClr val="D6DECD"/>
        </a:accent5>
        <a:accent6>
          <a:srgbClr val="C7C4BA"/>
        </a:accent6>
        <a:hlink>
          <a:srgbClr val="CC9900"/>
        </a:hlink>
        <a:folHlink>
          <a:srgbClr val="ADA68B"/>
        </a:folHlink>
      </a:clrScheme>
      <a:clrMap bg1="dk2" tx1="lt1" bg2="dk1" tx2="lt2" accent1="accent1" accent2="accent2" accent3="accent3" accent4="accent4" accent5="accent5" accent6="accent6" hlink="hlink" folHlink="folHlink"/>
    </a:extraClrScheme>
    <a:extraClrScheme>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clrMap bg1="lt1" tx1="dk1" bg2="lt2" tx2="dk2" accent1="accent1" accent2="accent2" accent3="accent3" accent4="accent4" accent5="accent5" accent6="accent6" hlink="hlink" folHlink="folHlink"/>
    </a:extraClrScheme>
    <a:extraClrScheme>
      <a:clrScheme name="Ricepaper 3">
        <a:dk1>
          <a:srgbClr val="000000"/>
        </a:dk1>
        <a:lt1>
          <a:srgbClr val="F8F8F8"/>
        </a:lt1>
        <a:dk2>
          <a:srgbClr val="333333"/>
        </a:dk2>
        <a:lt2>
          <a:srgbClr val="5F5F5F"/>
        </a:lt2>
        <a:accent1>
          <a:srgbClr val="DDDDDD"/>
        </a:accent1>
        <a:accent2>
          <a:srgbClr val="808080"/>
        </a:accent2>
        <a:accent3>
          <a:srgbClr val="FBFBFB"/>
        </a:accent3>
        <a:accent4>
          <a:srgbClr val="000000"/>
        </a:accent4>
        <a:accent5>
          <a:srgbClr val="EBEBEB"/>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icepaper 4">
        <a:dk1>
          <a:srgbClr val="00264C"/>
        </a:dk1>
        <a:lt1>
          <a:srgbClr val="FFFFFF"/>
        </a:lt1>
        <a:dk2>
          <a:srgbClr val="333333"/>
        </a:dk2>
        <a:lt2>
          <a:srgbClr val="2E697E"/>
        </a:lt2>
        <a:accent1>
          <a:srgbClr val="BAC8AA"/>
        </a:accent1>
        <a:accent2>
          <a:srgbClr val="6E9883"/>
        </a:accent2>
        <a:accent3>
          <a:srgbClr val="FFFFFF"/>
        </a:accent3>
        <a:accent4>
          <a:srgbClr val="001F40"/>
        </a:accent4>
        <a:accent5>
          <a:srgbClr val="D9E0D2"/>
        </a:accent5>
        <a:accent6>
          <a:srgbClr val="638976"/>
        </a:accent6>
        <a:hlink>
          <a:srgbClr val="CC9900"/>
        </a:hlink>
        <a:folHlink>
          <a:srgbClr val="7DAECF"/>
        </a:folHlink>
      </a:clrScheme>
      <a:clrMap bg1="lt1" tx1="dk1" bg2="lt2" tx2="dk2" accent1="accent1" accent2="accent2" accent3="accent3" accent4="accent4" accent5="accent5" accent6="accent6" hlink="hlink" folHlink="folHlink"/>
    </a:extraClrScheme>
    <a:extraClrScheme>
      <a:clrScheme name="Ricepaper 5">
        <a:dk1>
          <a:srgbClr val="20374E"/>
        </a:dk1>
        <a:lt1>
          <a:srgbClr val="DCE4D2"/>
        </a:lt1>
        <a:dk2>
          <a:srgbClr val="333333"/>
        </a:dk2>
        <a:lt2>
          <a:srgbClr val="524C46"/>
        </a:lt2>
        <a:accent1>
          <a:srgbClr val="C9C491"/>
        </a:accent1>
        <a:accent2>
          <a:srgbClr val="8A776A"/>
        </a:accent2>
        <a:accent3>
          <a:srgbClr val="EBEFE5"/>
        </a:accent3>
        <a:accent4>
          <a:srgbClr val="1A2D41"/>
        </a:accent4>
        <a:accent5>
          <a:srgbClr val="E1DEC7"/>
        </a:accent5>
        <a:accent6>
          <a:srgbClr val="7D6B5F"/>
        </a:accent6>
        <a:hlink>
          <a:srgbClr val="67895F"/>
        </a:hlink>
        <a:folHlink>
          <a:srgbClr val="4D4D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3143</TotalTime>
  <Words>1796</Words>
  <Application>Microsoft Office PowerPoint</Application>
  <PresentationFormat>On-screen Show (4:3)</PresentationFormat>
  <Paragraphs>135</Paragraphs>
  <Slides>18</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Times New Roman</vt:lpstr>
      <vt:lpstr>Wingdings</vt:lpstr>
      <vt:lpstr>Ricepaper</vt:lpstr>
      <vt:lpstr>The Statement of Cash Flow &amp; Valuation Cash Flow</vt:lpstr>
      <vt:lpstr>SCF Basics</vt:lpstr>
      <vt:lpstr>SCF</vt:lpstr>
      <vt:lpstr>SCF</vt:lpstr>
      <vt:lpstr>SCF</vt:lpstr>
      <vt:lpstr>SCF</vt:lpstr>
      <vt:lpstr>Free Cash Flow</vt:lpstr>
      <vt:lpstr>FCF</vt:lpstr>
      <vt:lpstr>Net Income</vt:lpstr>
      <vt:lpstr>Accrual Accounting</vt:lpstr>
      <vt:lpstr>Accrual Accounting</vt:lpstr>
      <vt:lpstr>Accrual Accounting</vt:lpstr>
      <vt:lpstr>Tax Accruals</vt:lpstr>
      <vt:lpstr>Off Income Statement Flows</vt:lpstr>
      <vt:lpstr>Interest</vt:lpstr>
      <vt:lpstr>Taxes For The All Equity Firm</vt:lpstr>
      <vt:lpstr>After Tax Interest</vt:lpstr>
      <vt:lpstr>FCF</vt:lpstr>
    </vt:vector>
  </TitlesOfParts>
  <Company>University of Colorado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Statement of Cash Flow</dc:title>
  <dc:creator>zender</dc:creator>
  <cp:lastModifiedBy>zender</cp:lastModifiedBy>
  <cp:revision>96</cp:revision>
  <dcterms:created xsi:type="dcterms:W3CDTF">2001-09-10T20:04:31Z</dcterms:created>
  <dcterms:modified xsi:type="dcterms:W3CDTF">2010-09-07T17:33:14Z</dcterms:modified>
</cp:coreProperties>
</file>