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74" r:id="rId1"/>
  </p:sldMasterIdLst>
  <p:notesMasterIdLst>
    <p:notesMasterId r:id="rId19"/>
  </p:notesMasterIdLst>
  <p:sldIdLst>
    <p:sldId id="256" r:id="rId2"/>
    <p:sldId id="257" r:id="rId3"/>
    <p:sldId id="280" r:id="rId4"/>
    <p:sldId id="260" r:id="rId5"/>
    <p:sldId id="259" r:id="rId6"/>
    <p:sldId id="271" r:id="rId7"/>
    <p:sldId id="269" r:id="rId8"/>
    <p:sldId id="261" r:id="rId9"/>
    <p:sldId id="279" r:id="rId10"/>
    <p:sldId id="278" r:id="rId11"/>
    <p:sldId id="262" r:id="rId12"/>
    <p:sldId id="273" r:id="rId13"/>
    <p:sldId id="263" r:id="rId14"/>
    <p:sldId id="270" r:id="rId15"/>
    <p:sldId id="264" r:id="rId16"/>
    <p:sldId id="265" r:id="rId17"/>
    <p:sldId id="274" r:id="rId18"/>
  </p:sldIdLst>
  <p:sldSz cx="9144000" cy="6858000" type="screen4x3"/>
  <p:notesSz cx="7162800" cy="9448800"/>
  <p:embeddedFontLst>
    <p:embeddedFont>
      <p:font typeface="Century Schoolbook" pitchFamily="18" charset="0"/>
      <p:regular r:id="rId20"/>
      <p:bold r:id="rId21"/>
      <p:italic r:id="rId22"/>
      <p:boldItalic r:id="rId23"/>
    </p:embeddedFont>
    <p:embeddedFont>
      <p:font typeface="Wingdings 2" pitchFamily="18" charset="2"/>
      <p:regular r:id="rId24"/>
    </p:embeddedFont>
  </p:embeddedFont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95" autoAdjust="0"/>
  </p:normalViewPr>
  <p:slideViewPr>
    <p:cSldViewPr>
      <p:cViewPr varScale="1">
        <p:scale>
          <a:sx n="107" d="100"/>
          <a:sy n="107" d="100"/>
        </p:scale>
        <p:origin x="-8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3103563" cy="473075"/>
          </a:xfrm>
          <a:prstGeom prst="rect">
            <a:avLst/>
          </a:prstGeom>
          <a:noFill/>
          <a:ln w="9525">
            <a:noFill/>
            <a:miter lim="800000"/>
            <a:headEnd/>
            <a:tailEnd/>
          </a:ln>
          <a:effectLst/>
        </p:spPr>
        <p:txBody>
          <a:bodyPr vert="horz" wrap="square" lIns="94915" tIns="47457" rIns="94915" bIns="47457" numCol="1" anchor="t" anchorCtr="0" compatLnSpc="1">
            <a:prstTxWarp prst="textNoShape">
              <a:avLst/>
            </a:prstTxWarp>
          </a:bodyPr>
          <a:lstStyle>
            <a:lvl1pPr defTabSz="949325">
              <a:defRPr sz="1200" smtClean="0"/>
            </a:lvl1pPr>
          </a:lstStyle>
          <a:p>
            <a:pPr>
              <a:defRPr/>
            </a:pPr>
            <a:endParaRPr lang="en-US"/>
          </a:p>
        </p:txBody>
      </p:sp>
      <p:sp>
        <p:nvSpPr>
          <p:cNvPr id="5123" name="Rectangle 1027"/>
          <p:cNvSpPr>
            <a:spLocks noGrp="1" noChangeArrowheads="1"/>
          </p:cNvSpPr>
          <p:nvPr>
            <p:ph type="dt" idx="1"/>
          </p:nvPr>
        </p:nvSpPr>
        <p:spPr bwMode="auto">
          <a:xfrm>
            <a:off x="4059238" y="0"/>
            <a:ext cx="3103562" cy="473075"/>
          </a:xfrm>
          <a:prstGeom prst="rect">
            <a:avLst/>
          </a:prstGeom>
          <a:noFill/>
          <a:ln w="9525">
            <a:noFill/>
            <a:miter lim="800000"/>
            <a:headEnd/>
            <a:tailEnd/>
          </a:ln>
          <a:effectLst/>
        </p:spPr>
        <p:txBody>
          <a:bodyPr vert="horz" wrap="square" lIns="94915" tIns="47457" rIns="94915" bIns="47457" numCol="1" anchor="t" anchorCtr="0" compatLnSpc="1">
            <a:prstTxWarp prst="textNoShape">
              <a:avLst/>
            </a:prstTxWarp>
          </a:bodyPr>
          <a:lstStyle>
            <a:lvl1pPr algn="r" defTabSz="949325">
              <a:defRPr sz="1200" smtClean="0"/>
            </a:lvl1pPr>
          </a:lstStyle>
          <a:p>
            <a:pPr>
              <a:defRPr/>
            </a:pPr>
            <a:endParaRPr lang="en-US"/>
          </a:p>
        </p:txBody>
      </p:sp>
      <p:sp>
        <p:nvSpPr>
          <p:cNvPr id="40964" name="Rectangle 1028"/>
          <p:cNvSpPr>
            <a:spLocks noGrp="1" noRot="1" noChangeAspect="1" noChangeArrowheads="1" noTextEdit="1"/>
          </p:cNvSpPr>
          <p:nvPr>
            <p:ph type="sldImg" idx="2"/>
          </p:nvPr>
        </p:nvSpPr>
        <p:spPr bwMode="auto">
          <a:xfrm>
            <a:off x="1219200" y="708025"/>
            <a:ext cx="4724400" cy="3543300"/>
          </a:xfrm>
          <a:prstGeom prst="rect">
            <a:avLst/>
          </a:prstGeom>
          <a:noFill/>
          <a:ln w="9525">
            <a:solidFill>
              <a:srgbClr val="000000"/>
            </a:solidFill>
            <a:miter lim="800000"/>
            <a:headEnd/>
            <a:tailEnd/>
          </a:ln>
        </p:spPr>
      </p:sp>
      <p:sp>
        <p:nvSpPr>
          <p:cNvPr id="5125" name="Rectangle 1029"/>
          <p:cNvSpPr>
            <a:spLocks noGrp="1" noChangeArrowheads="1"/>
          </p:cNvSpPr>
          <p:nvPr>
            <p:ph type="body" sz="quarter" idx="3"/>
          </p:nvPr>
        </p:nvSpPr>
        <p:spPr bwMode="auto">
          <a:xfrm>
            <a:off x="955675" y="4487863"/>
            <a:ext cx="5251450" cy="4252912"/>
          </a:xfrm>
          <a:prstGeom prst="rect">
            <a:avLst/>
          </a:prstGeom>
          <a:noFill/>
          <a:ln w="9525">
            <a:noFill/>
            <a:miter lim="800000"/>
            <a:headEnd/>
            <a:tailEnd/>
          </a:ln>
          <a:effectLst/>
        </p:spPr>
        <p:txBody>
          <a:bodyPr vert="horz" wrap="square" lIns="94915" tIns="47457" rIns="94915" bIns="4745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1030"/>
          <p:cNvSpPr>
            <a:spLocks noGrp="1" noChangeArrowheads="1"/>
          </p:cNvSpPr>
          <p:nvPr>
            <p:ph type="ftr" sz="quarter" idx="4"/>
          </p:nvPr>
        </p:nvSpPr>
        <p:spPr bwMode="auto">
          <a:xfrm>
            <a:off x="0" y="8975725"/>
            <a:ext cx="3103563" cy="473075"/>
          </a:xfrm>
          <a:prstGeom prst="rect">
            <a:avLst/>
          </a:prstGeom>
          <a:noFill/>
          <a:ln w="9525">
            <a:noFill/>
            <a:miter lim="800000"/>
            <a:headEnd/>
            <a:tailEnd/>
          </a:ln>
          <a:effectLst/>
        </p:spPr>
        <p:txBody>
          <a:bodyPr vert="horz" wrap="square" lIns="94915" tIns="47457" rIns="94915" bIns="47457" numCol="1" anchor="b" anchorCtr="0" compatLnSpc="1">
            <a:prstTxWarp prst="textNoShape">
              <a:avLst/>
            </a:prstTxWarp>
          </a:bodyPr>
          <a:lstStyle>
            <a:lvl1pPr defTabSz="949325">
              <a:defRPr sz="1200" smtClean="0"/>
            </a:lvl1pPr>
          </a:lstStyle>
          <a:p>
            <a:pPr>
              <a:defRPr/>
            </a:pPr>
            <a:endParaRPr lang="en-US"/>
          </a:p>
        </p:txBody>
      </p:sp>
      <p:sp>
        <p:nvSpPr>
          <p:cNvPr id="5127" name="Rectangle 1031"/>
          <p:cNvSpPr>
            <a:spLocks noGrp="1" noChangeArrowheads="1"/>
          </p:cNvSpPr>
          <p:nvPr>
            <p:ph type="sldNum" sz="quarter" idx="5"/>
          </p:nvPr>
        </p:nvSpPr>
        <p:spPr bwMode="auto">
          <a:xfrm>
            <a:off x="4059238" y="8975725"/>
            <a:ext cx="3103562" cy="473075"/>
          </a:xfrm>
          <a:prstGeom prst="rect">
            <a:avLst/>
          </a:prstGeom>
          <a:noFill/>
          <a:ln w="9525">
            <a:noFill/>
            <a:miter lim="800000"/>
            <a:headEnd/>
            <a:tailEnd/>
          </a:ln>
          <a:effectLst/>
        </p:spPr>
        <p:txBody>
          <a:bodyPr vert="horz" wrap="square" lIns="94915" tIns="47457" rIns="94915" bIns="47457" numCol="1" anchor="b" anchorCtr="0" compatLnSpc="1">
            <a:prstTxWarp prst="textNoShape">
              <a:avLst/>
            </a:prstTxWarp>
          </a:bodyPr>
          <a:lstStyle>
            <a:lvl1pPr algn="r" defTabSz="949325">
              <a:defRPr sz="1200" smtClean="0"/>
            </a:lvl1pPr>
          </a:lstStyle>
          <a:p>
            <a:pPr>
              <a:defRPr/>
            </a:pPr>
            <a:fld id="{656C7E7E-7AE1-4728-AB70-FCF64241A6D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31"/>
          <p:cNvSpPr>
            <a:spLocks noGrp="1" noChangeArrowheads="1"/>
          </p:cNvSpPr>
          <p:nvPr>
            <p:ph type="sldNum" sz="quarter" idx="5"/>
          </p:nvPr>
        </p:nvSpPr>
        <p:spPr>
          <a:noFill/>
        </p:spPr>
        <p:txBody>
          <a:bodyPr/>
          <a:lstStyle/>
          <a:p>
            <a:fld id="{A7DC68D5-F01F-4DC5-B833-A580BB374B1F}" type="slidenum">
              <a:rPr lang="en-US"/>
              <a:pPr/>
              <a:t>1</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p:spPr>
        <p:txBody>
          <a:bodyPr/>
          <a:lstStyle/>
          <a:p>
            <a:fld id="{E87B1A93-7738-4BC4-836C-9FFCBAE12DD7}" type="slidenum">
              <a:rPr lang="en-US"/>
              <a:pPr/>
              <a:t>12</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31"/>
          <p:cNvSpPr>
            <a:spLocks noGrp="1" noChangeArrowheads="1"/>
          </p:cNvSpPr>
          <p:nvPr>
            <p:ph type="sldNum" sz="quarter" idx="5"/>
          </p:nvPr>
        </p:nvSpPr>
        <p:spPr>
          <a:noFill/>
        </p:spPr>
        <p:txBody>
          <a:bodyPr/>
          <a:lstStyle/>
          <a:p>
            <a:fld id="{7634AAFD-235F-402B-9476-AD06976E03D6}" type="slidenum">
              <a:rPr lang="en-US"/>
              <a:pPr/>
              <a:t>16</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31"/>
          <p:cNvSpPr>
            <a:spLocks noGrp="1" noChangeArrowheads="1"/>
          </p:cNvSpPr>
          <p:nvPr>
            <p:ph type="sldNum" sz="quarter" idx="5"/>
          </p:nvPr>
        </p:nvSpPr>
        <p:spPr>
          <a:noFill/>
        </p:spPr>
        <p:txBody>
          <a:bodyPr/>
          <a:lstStyle/>
          <a:p>
            <a:fld id="{5B104D86-A07E-40C9-A800-798E939BA5E9}" type="slidenum">
              <a:rPr lang="en-US"/>
              <a:pPr/>
              <a:t>17</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31"/>
          <p:cNvSpPr>
            <a:spLocks noGrp="1" noChangeArrowheads="1"/>
          </p:cNvSpPr>
          <p:nvPr>
            <p:ph type="sldNum" sz="quarter" idx="5"/>
          </p:nvPr>
        </p:nvSpPr>
        <p:spPr>
          <a:noFill/>
        </p:spPr>
        <p:txBody>
          <a:bodyPr/>
          <a:lstStyle/>
          <a:p>
            <a:fld id="{AD5B3CDF-336B-4F74-BF1A-009A078E9126}" type="slidenum">
              <a:rPr lang="en-US"/>
              <a:pPr/>
              <a:t>2</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1"/>
          <p:cNvSpPr>
            <a:spLocks noGrp="1" noChangeArrowheads="1"/>
          </p:cNvSpPr>
          <p:nvPr>
            <p:ph type="sldNum" sz="quarter" idx="5"/>
          </p:nvPr>
        </p:nvSpPr>
        <p:spPr>
          <a:noFill/>
        </p:spPr>
        <p:txBody>
          <a:bodyPr/>
          <a:lstStyle/>
          <a:p>
            <a:fld id="{127FF6D6-4A18-45CA-B499-953740DCD5C0}" type="slidenum">
              <a:rPr lang="en-US"/>
              <a:pPr/>
              <a:t>3</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dirty="0" smtClean="0"/>
              <a:t>Some would</a:t>
            </a:r>
            <a:r>
              <a:rPr lang="en-US" baseline="0" dirty="0" smtClean="0"/>
              <a:t> include depreciation in operating expenses.</a:t>
            </a: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31"/>
          <p:cNvSpPr>
            <a:spLocks noGrp="1" noChangeArrowheads="1"/>
          </p:cNvSpPr>
          <p:nvPr>
            <p:ph type="sldNum" sz="quarter" idx="5"/>
          </p:nvPr>
        </p:nvSpPr>
        <p:spPr>
          <a:noFill/>
        </p:spPr>
        <p:txBody>
          <a:bodyPr/>
          <a:lstStyle/>
          <a:p>
            <a:fld id="{ED9AD82D-E2BB-4159-BE16-B55CEC781026}" type="slidenum">
              <a:rPr lang="en-US"/>
              <a:pPr/>
              <a:t>4</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31"/>
          <p:cNvSpPr>
            <a:spLocks noGrp="1" noChangeArrowheads="1"/>
          </p:cNvSpPr>
          <p:nvPr>
            <p:ph type="sldNum" sz="quarter" idx="5"/>
          </p:nvPr>
        </p:nvSpPr>
        <p:spPr>
          <a:noFill/>
        </p:spPr>
        <p:txBody>
          <a:bodyPr/>
          <a:lstStyle/>
          <a:p>
            <a:fld id="{06E1D98A-269E-466B-BA0E-66AEAAE9404B}" type="slidenum">
              <a:rPr lang="en-US"/>
              <a:pPr/>
              <a:t>5</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31"/>
          <p:cNvSpPr>
            <a:spLocks noGrp="1" noChangeArrowheads="1"/>
          </p:cNvSpPr>
          <p:nvPr>
            <p:ph type="sldNum" sz="quarter" idx="5"/>
          </p:nvPr>
        </p:nvSpPr>
        <p:spPr>
          <a:noFill/>
        </p:spPr>
        <p:txBody>
          <a:bodyPr/>
          <a:lstStyle/>
          <a:p>
            <a:fld id="{9CEB85CE-BBD7-4394-8224-B277A1006929}" type="slidenum">
              <a:rPr lang="en-US"/>
              <a:pPr/>
              <a:t>6</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31"/>
          <p:cNvSpPr>
            <a:spLocks noGrp="1" noChangeArrowheads="1"/>
          </p:cNvSpPr>
          <p:nvPr>
            <p:ph type="sldNum" sz="quarter" idx="5"/>
          </p:nvPr>
        </p:nvSpPr>
        <p:spPr>
          <a:noFill/>
        </p:spPr>
        <p:txBody>
          <a:bodyPr/>
          <a:lstStyle/>
          <a:p>
            <a:fld id="{E12EC05D-79CF-431C-8814-E2DBDA219994}" type="slidenum">
              <a:rPr lang="en-US"/>
              <a:pPr/>
              <a:t>7</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31"/>
          <p:cNvSpPr>
            <a:spLocks noGrp="1" noChangeArrowheads="1"/>
          </p:cNvSpPr>
          <p:nvPr>
            <p:ph type="sldNum" sz="quarter" idx="5"/>
          </p:nvPr>
        </p:nvSpPr>
        <p:spPr>
          <a:noFill/>
        </p:spPr>
        <p:txBody>
          <a:bodyPr/>
          <a:lstStyle/>
          <a:p>
            <a:fld id="{51D0A9E7-DB85-4748-9A58-EF3D70B230D8}" type="slidenum">
              <a:rPr lang="en-US"/>
              <a:pPr/>
              <a:t>8</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31"/>
          <p:cNvSpPr>
            <a:spLocks noGrp="1" noChangeArrowheads="1"/>
          </p:cNvSpPr>
          <p:nvPr>
            <p:ph type="sldNum" sz="quarter" idx="5"/>
          </p:nvPr>
        </p:nvSpPr>
        <p:spPr>
          <a:noFill/>
        </p:spPr>
        <p:txBody>
          <a:bodyPr/>
          <a:lstStyle/>
          <a:p>
            <a:fld id="{3256B7F1-D3FB-4C03-BF0E-63A27BD13482}" type="slidenum">
              <a:rPr lang="en-US"/>
              <a:pPr/>
              <a:t>10</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127383B5-3B5F-4627-B96F-680E25B548B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E864C47-8CF9-4C94-9D78-597C9B5229A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4820278-46F3-4669-A462-88D9E667D5E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normAutofit/>
          </a:bodyPr>
          <a:lstStyle/>
          <a:p>
            <a:pPr lvl="0"/>
            <a:endParaRPr lang="en-US" noProof="0"/>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19C6B676-2400-41C7-9BA8-101669D268C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7752D393-8DEF-4E52-8AC5-CB47DA369EEE}"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65EA93E8-1EB9-4450-A037-8D339E0A0D6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76BB29F8-6A47-4528-A543-8808A95219B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531A5C8A-70D6-4F13-983D-CFE169BCD96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4B63C72D-962C-4805-8D8D-E743B7D21719}"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8E4EC3AD-EAB2-4A47-A502-A386540017D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2EBC65FE-3E89-4FE8-9427-E6D4BEE3935F}"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B23FB335-24AF-4C60-B95E-4EBBD6E2E700}"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5124"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smtClean="0">
                <a:solidFill>
                  <a:srgbClr val="FFFFFF"/>
                </a:solidFill>
              </a:defRPr>
            </a:lvl1pPr>
          </a:lstStyle>
          <a:p>
            <a:pPr>
              <a:defRPr/>
            </a:pPr>
            <a:fld id="{C676AAFB-C6F8-468E-AFB7-E219C2A29A3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694" r:id="rId4"/>
    <p:sldLayoutId id="2147483695" r:id="rId5"/>
    <p:sldLayoutId id="2147483702" r:id="rId6"/>
    <p:sldLayoutId id="2147483696" r:id="rId7"/>
    <p:sldLayoutId id="2147483703" r:id="rId8"/>
    <p:sldLayoutId id="2147483704" r:id="rId9"/>
    <p:sldLayoutId id="2147483697" r:id="rId10"/>
    <p:sldLayoutId id="2147483698" r:id="rId11"/>
    <p:sldLayoutId id="2147483705" r:id="rId12"/>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fontAlgn="auto">
              <a:spcAft>
                <a:spcPts val="0"/>
              </a:spcAft>
              <a:defRPr/>
            </a:pPr>
            <a:r>
              <a:rPr lang="en-US"/>
              <a:t>Pro Forma Financial Statements</a:t>
            </a:r>
          </a:p>
        </p:txBody>
      </p:sp>
      <p:sp>
        <p:nvSpPr>
          <p:cNvPr id="13315" name="Rectangle 3"/>
          <p:cNvSpPr>
            <a:spLocks noGrp="1" noChangeArrowheads="1"/>
          </p:cNvSpPr>
          <p:nvPr>
            <p:ph type="subTitle" idx="1"/>
          </p:nvPr>
        </p:nvSpPr>
        <p:spPr>
          <a:xfrm>
            <a:off x="2286000" y="5003800"/>
            <a:ext cx="6172200" cy="1371600"/>
          </a:xfrm>
        </p:spPr>
        <p:txBody>
          <a:bodyPr/>
          <a:lstStyle/>
          <a:p>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fontAlgn="auto">
              <a:spcAft>
                <a:spcPts val="0"/>
              </a:spcAft>
              <a:defRPr/>
            </a:pPr>
            <a:r>
              <a:rPr lang="en-US"/>
              <a:t>The Process…</a:t>
            </a:r>
          </a:p>
        </p:txBody>
      </p:sp>
      <p:sp>
        <p:nvSpPr>
          <p:cNvPr id="23555" name="Rectangle 3"/>
          <p:cNvSpPr>
            <a:spLocks noGrp="1" noChangeArrowheads="1"/>
          </p:cNvSpPr>
          <p:nvPr>
            <p:ph sz="quarter" idx="1"/>
          </p:nvPr>
        </p:nvSpPr>
        <p:spPr>
          <a:xfrm>
            <a:off x="457200" y="1600200"/>
            <a:ext cx="7467600" cy="4873625"/>
          </a:xfrm>
        </p:spPr>
        <p:txBody>
          <a:bodyPr/>
          <a:lstStyle/>
          <a:p>
            <a:r>
              <a:rPr lang="en-US" sz="2800" smtClean="0"/>
              <a:t>We then require estimates of the components of expenses that don’t vary directly (and in a stable way) with sales to complete the income statement.</a:t>
            </a:r>
          </a:p>
          <a:p>
            <a:pPr lvl="1"/>
            <a:r>
              <a:rPr lang="en-US" sz="2400" smtClean="0"/>
              <a:t>Other Expenses</a:t>
            </a:r>
          </a:p>
          <a:p>
            <a:pPr lvl="1"/>
            <a:r>
              <a:rPr lang="en-US" sz="2400" smtClean="0"/>
              <a:t>Other Income</a:t>
            </a:r>
          </a:p>
          <a:p>
            <a:pPr lvl="1"/>
            <a:r>
              <a:rPr lang="en-US" sz="2400" smtClean="0"/>
              <a:t>Depreciation</a:t>
            </a:r>
          </a:p>
          <a:p>
            <a:pPr lvl="1"/>
            <a:r>
              <a:rPr lang="en-US" sz="2400" smtClean="0"/>
              <a:t>Taxes</a:t>
            </a:r>
          </a:p>
          <a:p>
            <a:pPr lvl="1"/>
            <a:r>
              <a:rPr lang="en-US" sz="2400" smtClean="0"/>
              <a:t>Net Income</a:t>
            </a:r>
          </a:p>
          <a:p>
            <a:pPr lvl="1"/>
            <a:r>
              <a:rPr lang="en-US" sz="2400" smtClean="0"/>
              <a:t>Dividends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fontAlgn="auto">
              <a:spcAft>
                <a:spcPts val="0"/>
              </a:spcAft>
              <a:defRPr/>
            </a:pPr>
            <a:r>
              <a:rPr lang="en-US"/>
              <a:t>The Process…</a:t>
            </a:r>
          </a:p>
        </p:txBody>
      </p:sp>
      <p:sp>
        <p:nvSpPr>
          <p:cNvPr id="24579" name="Rectangle 3"/>
          <p:cNvSpPr>
            <a:spLocks noGrp="1" noChangeArrowheads="1"/>
          </p:cNvSpPr>
          <p:nvPr>
            <p:ph sz="quarter" idx="1"/>
          </p:nvPr>
        </p:nvSpPr>
        <p:spPr>
          <a:xfrm>
            <a:off x="457200" y="1600200"/>
            <a:ext cx="7467600" cy="4873625"/>
          </a:xfrm>
        </p:spPr>
        <p:txBody>
          <a:bodyPr/>
          <a:lstStyle/>
          <a:p>
            <a:pPr>
              <a:lnSpc>
                <a:spcPct val="90000"/>
              </a:lnSpc>
            </a:pPr>
            <a:r>
              <a:rPr lang="en-US" sz="2800" smtClean="0"/>
              <a:t>From the completed income statement, determine the change in retained earnings, transfer it to the balance sheet.</a:t>
            </a:r>
          </a:p>
          <a:p>
            <a:pPr>
              <a:lnSpc>
                <a:spcPct val="90000"/>
              </a:lnSpc>
            </a:pPr>
            <a:r>
              <a:rPr lang="en-US" sz="2800" smtClean="0"/>
              <a:t>Now we have to fill out the rest of the balance sheet.</a:t>
            </a:r>
          </a:p>
          <a:p>
            <a:pPr lvl="1">
              <a:lnSpc>
                <a:spcPct val="90000"/>
              </a:lnSpc>
            </a:pPr>
            <a:r>
              <a:rPr lang="en-US" sz="2400" smtClean="0"/>
              <a:t>Many of the current assets and liabilities (accounts receivable, accounts payable, inventory, wages payable, etc.) can be expected to vary directly with sales.</a:t>
            </a:r>
          </a:p>
          <a:p>
            <a:pPr lvl="1">
              <a:lnSpc>
                <a:spcPct val="90000"/>
              </a:lnSpc>
            </a:pPr>
            <a:r>
              <a:rPr lang="en-US" sz="2400" smtClean="0"/>
              <a:t>Forecast these as we just described.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fontAlgn="auto">
              <a:spcAft>
                <a:spcPts val="0"/>
              </a:spcAft>
              <a:defRPr/>
            </a:pPr>
            <a:r>
              <a:rPr lang="en-US"/>
              <a:t>The Process…</a:t>
            </a:r>
          </a:p>
        </p:txBody>
      </p:sp>
      <p:sp>
        <p:nvSpPr>
          <p:cNvPr id="35843" name="Rectangle 3"/>
          <p:cNvSpPr>
            <a:spLocks noGrp="1" noChangeArrowheads="1"/>
          </p:cNvSpPr>
          <p:nvPr>
            <p:ph sz="quarter" idx="1"/>
          </p:nvPr>
        </p:nvSpPr>
        <p:spPr>
          <a:xfrm>
            <a:off x="457200" y="1600200"/>
            <a:ext cx="7467600" cy="4873625"/>
          </a:xfrm>
        </p:spPr>
        <p:txBody>
          <a:bodyPr>
            <a:normAutofit lnSpcReduction="10000"/>
          </a:bodyPr>
          <a:lstStyle/>
          <a:p>
            <a:pPr marL="274320" indent="-274320" fontAlgn="auto">
              <a:lnSpc>
                <a:spcPct val="80000"/>
              </a:lnSpc>
              <a:spcAft>
                <a:spcPts val="0"/>
              </a:spcAft>
              <a:buFont typeface="Wingdings"/>
              <a:buChar char=""/>
              <a:defRPr/>
            </a:pPr>
            <a:r>
              <a:rPr lang="en-US" sz="2800"/>
              <a:t>The cash balance is usually determined by a policy decision via some inventory (of liquidity) model.</a:t>
            </a:r>
          </a:p>
          <a:p>
            <a:pPr marL="640080" lvl="1" indent="-274320" fontAlgn="auto">
              <a:lnSpc>
                <a:spcPct val="80000"/>
              </a:lnSpc>
              <a:spcAft>
                <a:spcPts val="0"/>
              </a:spcAft>
              <a:buFont typeface="Wingdings 2"/>
              <a:buChar char=""/>
              <a:defRPr/>
            </a:pPr>
            <a:r>
              <a:rPr lang="en-US" sz="2400"/>
              <a:t>Alternatively this account may be used as a “plug.”</a:t>
            </a:r>
          </a:p>
          <a:p>
            <a:pPr marL="274320" indent="-274320" fontAlgn="auto">
              <a:lnSpc>
                <a:spcPct val="80000"/>
              </a:lnSpc>
              <a:spcAft>
                <a:spcPts val="0"/>
              </a:spcAft>
              <a:buFont typeface="Wingdings"/>
              <a:buChar char=""/>
              <a:defRPr/>
            </a:pPr>
            <a:r>
              <a:rPr lang="en-US" sz="2800"/>
              <a:t>Changes in Gross PP&amp;E are also the result of policy decisions as are changes in preferred or common stock.</a:t>
            </a:r>
          </a:p>
          <a:p>
            <a:pPr marL="274320" indent="-274320" fontAlgn="auto">
              <a:lnSpc>
                <a:spcPct val="80000"/>
              </a:lnSpc>
              <a:spcAft>
                <a:spcPts val="0"/>
              </a:spcAft>
              <a:buFont typeface="Wingdings"/>
              <a:buChar char=""/>
              <a:defRPr/>
            </a:pPr>
            <a:r>
              <a:rPr lang="en-US" sz="2800"/>
              <a:t>Often short-term (bank loan or line of credit) or long-term debt is used as a residual to determine the required new financing (a plug to make it balance).</a:t>
            </a:r>
          </a:p>
          <a:p>
            <a:pPr marL="640080" lvl="1" indent="-274320" fontAlgn="auto">
              <a:lnSpc>
                <a:spcPct val="80000"/>
              </a:lnSpc>
              <a:spcAft>
                <a:spcPts val="0"/>
              </a:spcAft>
              <a:buFont typeface="Wingdings 2"/>
              <a:buChar char=""/>
              <a:defRPr/>
            </a:pPr>
            <a:r>
              <a:rPr lang="en-US" sz="2400"/>
              <a:t>But don’t forget that these can’t be chosen in isolation.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fontAlgn="auto">
              <a:spcAft>
                <a:spcPts val="0"/>
              </a:spcAft>
              <a:defRPr/>
            </a:pPr>
            <a:r>
              <a:rPr lang="en-US"/>
              <a:t>The Process…</a:t>
            </a:r>
          </a:p>
        </p:txBody>
      </p:sp>
      <p:sp>
        <p:nvSpPr>
          <p:cNvPr id="26627" name="Rectangle 3"/>
          <p:cNvSpPr>
            <a:spLocks noGrp="1" noChangeArrowheads="1"/>
          </p:cNvSpPr>
          <p:nvPr>
            <p:ph sz="quarter" idx="1"/>
          </p:nvPr>
        </p:nvSpPr>
        <p:spPr>
          <a:xfrm>
            <a:off x="457200" y="1600200"/>
            <a:ext cx="7467600" cy="4873625"/>
          </a:xfrm>
        </p:spPr>
        <p:txBody>
          <a:bodyPr/>
          <a:lstStyle/>
          <a:p>
            <a:r>
              <a:rPr lang="en-US" sz="2800" smtClean="0"/>
              <a:t>Interest expense comes from the amount of interest bearing debt.</a:t>
            </a:r>
          </a:p>
          <a:p>
            <a:r>
              <a:rPr lang="en-US" sz="2800" smtClean="0"/>
              <a:t>Interest expense effects net income,</a:t>
            </a:r>
          </a:p>
          <a:p>
            <a:r>
              <a:rPr lang="en-US" sz="2800" smtClean="0"/>
              <a:t>Which effects changes in retained earnings,</a:t>
            </a:r>
          </a:p>
          <a:p>
            <a:r>
              <a:rPr lang="en-US" sz="2800" smtClean="0"/>
              <a:t>Which, through the equality requirement for the balance sheet, effects the amount of interest bearing debt that is necessary.</a:t>
            </a:r>
          </a:p>
          <a:p>
            <a:r>
              <a:rPr lang="en-US" sz="2800" b="1" smtClean="0"/>
              <a:t>The two statements are intimately connected.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fontAlgn="auto">
              <a:spcAft>
                <a:spcPts val="0"/>
              </a:spcAft>
              <a:defRPr/>
            </a:pPr>
            <a:r>
              <a:rPr lang="en-US" sz="4000"/>
              <a:t>A Circularity Rather Than A Bridge</a:t>
            </a:r>
          </a:p>
        </p:txBody>
      </p:sp>
      <p:graphicFrame>
        <p:nvGraphicFramePr>
          <p:cNvPr id="25603" name="Group 3"/>
          <p:cNvGraphicFramePr>
            <a:graphicFrameLocks noGrp="1"/>
          </p:cNvGraphicFramePr>
          <p:nvPr>
            <p:ph type="tbl" idx="1"/>
          </p:nvPr>
        </p:nvGraphicFramePr>
        <p:xfrm>
          <a:off x="304800" y="1981200"/>
          <a:ext cx="7772400" cy="4419600"/>
        </p:xfrm>
        <a:graphic>
          <a:graphicData uri="http://schemas.openxmlformats.org/drawingml/2006/table">
            <a:tbl>
              <a:tblPr/>
              <a:tblGrid>
                <a:gridCol w="2590800"/>
                <a:gridCol w="2590800"/>
                <a:gridCol w="2590800"/>
              </a:tblGrid>
              <a:tr h="411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Sales (or revenue)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rPr>
                        <a:t>Less COGS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Equals Gross Income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Less Operating Exp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rPr>
                        <a:t>Less </a:t>
                      </a:r>
                      <a:r>
                        <a:rPr kumimoji="0" lang="en-US" sz="2000" b="0" i="0" u="sng" strike="noStrike" cap="none" normalizeH="0" baseline="0" dirty="0" err="1" smtClean="0">
                          <a:ln>
                            <a:noFill/>
                          </a:ln>
                          <a:solidFill>
                            <a:schemeClr val="tx1"/>
                          </a:solidFill>
                          <a:effectLst/>
                          <a:latin typeface="Times New Roman" pitchFamily="18" charset="0"/>
                        </a:rPr>
                        <a:t>Depr</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Equals EBIT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rPr>
                        <a:t>Less Interest Exp</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Equals EBT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rPr>
                        <a:t>Less Taxes</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Equals Net Inc (EAT)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Less Dividends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Changes in Retained 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rPr>
                        <a:t>Assets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Cash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Accts </a:t>
                      </a:r>
                      <a:r>
                        <a:rPr kumimoji="0" lang="en-US" sz="2000" b="0" i="0" u="none" strike="noStrike" cap="none" normalizeH="0" baseline="0" dirty="0" err="1" smtClean="0">
                          <a:ln>
                            <a:noFill/>
                          </a:ln>
                          <a:solidFill>
                            <a:schemeClr val="tx1"/>
                          </a:solidFill>
                          <a:effectLst/>
                          <a:latin typeface="Times New Roman" pitchFamily="18" charset="0"/>
                        </a:rPr>
                        <a:t>Rec</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Inventory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  Total Current Assets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Gross PP&amp;E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Accumulated </a:t>
                      </a:r>
                      <a:r>
                        <a:rPr kumimoji="0" lang="en-US" sz="2000" b="0" i="0" u="none" strike="noStrike" cap="none" normalizeH="0" baseline="0" dirty="0" err="1" smtClean="0">
                          <a:ln>
                            <a:noFill/>
                          </a:ln>
                          <a:solidFill>
                            <a:schemeClr val="tx1"/>
                          </a:solidFill>
                          <a:effectLst/>
                          <a:latin typeface="Times New Roman" pitchFamily="18" charset="0"/>
                        </a:rPr>
                        <a:t>Depr</a:t>
                      </a:r>
                      <a:r>
                        <a:rPr kumimoji="0" lang="en-US" sz="2000" b="0" i="0" u="none" strike="noStrike" cap="none" normalizeH="0" baseline="0" dirty="0" smtClean="0">
                          <a:ln>
                            <a:noFill/>
                          </a:ln>
                          <a:solidFill>
                            <a:schemeClr val="tx1"/>
                          </a:solidFill>
                          <a:effectLst/>
                          <a:latin typeface="Times New Roman" pitchFamily="18"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Net PP&amp;E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Land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   Total Assets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rPr>
                        <a:t>Liabilities + Owner’s 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Bank Loan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Accts Pay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Wages Pay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Taxes Pay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   Total Current </a:t>
                      </a:r>
                      <a:r>
                        <a:rPr kumimoji="0" lang="en-US" sz="2000" b="0" i="0" u="none" strike="noStrike" cap="none" normalizeH="0" baseline="0" dirty="0" err="1" smtClean="0">
                          <a:ln>
                            <a:noFill/>
                          </a:ln>
                          <a:solidFill>
                            <a:schemeClr val="tx1"/>
                          </a:solidFill>
                          <a:effectLst/>
                          <a:latin typeface="Times New Roman" pitchFamily="18" charset="0"/>
                        </a:rPr>
                        <a:t>Liab</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L-T Debt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Common Stock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Retained Earnings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   Total </a:t>
                      </a:r>
                      <a:r>
                        <a:rPr kumimoji="0" lang="en-US" sz="2000" b="0" i="0" u="none" strike="noStrike" cap="none" normalizeH="0" baseline="0" dirty="0" err="1" smtClean="0">
                          <a:ln>
                            <a:noFill/>
                          </a:ln>
                          <a:solidFill>
                            <a:schemeClr val="tx1"/>
                          </a:solidFill>
                          <a:effectLst/>
                          <a:latin typeface="Times New Roman" pitchFamily="18" charset="0"/>
                        </a:rPr>
                        <a:t>Liab</a:t>
                      </a:r>
                      <a:r>
                        <a:rPr kumimoji="0" lang="en-US" sz="2000" b="0" i="0" u="none" strike="noStrike" cap="none" normalizeH="0" baseline="0" dirty="0" smtClean="0">
                          <a:ln>
                            <a:noFill/>
                          </a:ln>
                          <a:solidFill>
                            <a:schemeClr val="tx1"/>
                          </a:solidFill>
                          <a:effectLst/>
                          <a:latin typeface="Times New Roman" pitchFamily="18" charset="0"/>
                        </a:rPr>
                        <a:t> + OE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661" name="Line 13"/>
          <p:cNvSpPr>
            <a:spLocks noChangeShapeType="1"/>
          </p:cNvSpPr>
          <p:nvPr/>
        </p:nvSpPr>
        <p:spPr bwMode="auto">
          <a:xfrm flipH="1">
            <a:off x="2209800" y="2590800"/>
            <a:ext cx="3352800" cy="1752600"/>
          </a:xfrm>
          <a:prstGeom prst="line">
            <a:avLst/>
          </a:prstGeom>
          <a:noFill/>
          <a:ln w="9525">
            <a:solidFill>
              <a:schemeClr val="tx1"/>
            </a:solidFill>
            <a:round/>
            <a:headEnd/>
            <a:tailEnd type="triangle" w="med" len="med"/>
          </a:ln>
        </p:spPr>
        <p:txBody>
          <a:bodyPr/>
          <a:lstStyle/>
          <a:p>
            <a:endParaRPr lang="en-US"/>
          </a:p>
        </p:txBody>
      </p:sp>
      <p:sp>
        <p:nvSpPr>
          <p:cNvPr id="27662" name="Line 15"/>
          <p:cNvSpPr>
            <a:spLocks noChangeShapeType="1"/>
          </p:cNvSpPr>
          <p:nvPr/>
        </p:nvSpPr>
        <p:spPr bwMode="auto">
          <a:xfrm flipV="1">
            <a:off x="2819400" y="5105400"/>
            <a:ext cx="2743200" cy="1066800"/>
          </a:xfrm>
          <a:prstGeom prst="line">
            <a:avLst/>
          </a:prstGeom>
          <a:noFill/>
          <a:ln w="9525">
            <a:solidFill>
              <a:schemeClr val="tx1"/>
            </a:solidFill>
            <a:round/>
            <a:headEnd/>
            <a:tailEnd type="triangle" w="med" len="med"/>
          </a:ln>
        </p:spPr>
        <p:txBody>
          <a:bodyPr/>
          <a:lstStyle/>
          <a:p>
            <a:endParaRPr lang="en-US"/>
          </a:p>
        </p:txBody>
      </p:sp>
      <p:sp>
        <p:nvSpPr>
          <p:cNvPr id="27663" name="Line 16"/>
          <p:cNvSpPr>
            <a:spLocks noChangeShapeType="1"/>
          </p:cNvSpPr>
          <p:nvPr/>
        </p:nvSpPr>
        <p:spPr bwMode="auto">
          <a:xfrm>
            <a:off x="1828800" y="4572000"/>
            <a:ext cx="304800" cy="1447800"/>
          </a:xfrm>
          <a:prstGeom prst="line">
            <a:avLst/>
          </a:prstGeom>
          <a:noFill/>
          <a:ln w="9525">
            <a:solidFill>
              <a:schemeClr val="tx1"/>
            </a:solidFill>
            <a:round/>
            <a:headEnd/>
            <a:tailEnd type="triangle" w="med" len="med"/>
          </a:ln>
        </p:spPr>
        <p:txBody>
          <a:bodyPr/>
          <a:lstStyle/>
          <a:p>
            <a:endParaRPr lang="en-US"/>
          </a:p>
        </p:txBody>
      </p:sp>
      <p:sp>
        <p:nvSpPr>
          <p:cNvPr id="27664" name="Line 17"/>
          <p:cNvSpPr>
            <a:spLocks noChangeShapeType="1"/>
          </p:cNvSpPr>
          <p:nvPr/>
        </p:nvSpPr>
        <p:spPr bwMode="auto">
          <a:xfrm flipH="1" flipV="1">
            <a:off x="6705600" y="4495800"/>
            <a:ext cx="609600" cy="533400"/>
          </a:xfrm>
          <a:prstGeom prst="line">
            <a:avLst/>
          </a:prstGeom>
          <a:noFill/>
          <a:ln w="9525">
            <a:solidFill>
              <a:schemeClr val="tx1"/>
            </a:solidFill>
            <a:round/>
            <a:headEnd/>
            <a:tailEnd type="triangle" w="med" len="med"/>
          </a:ln>
        </p:spPr>
        <p:txBody>
          <a:bodyPr/>
          <a:lstStyle/>
          <a:p>
            <a:endParaRPr lang="en-US"/>
          </a:p>
        </p:txBody>
      </p:sp>
      <p:sp>
        <p:nvSpPr>
          <p:cNvPr id="27665" name="Line 18"/>
          <p:cNvSpPr>
            <a:spLocks noChangeShapeType="1"/>
          </p:cNvSpPr>
          <p:nvPr/>
        </p:nvSpPr>
        <p:spPr bwMode="auto">
          <a:xfrm flipH="1" flipV="1">
            <a:off x="6781800" y="2667000"/>
            <a:ext cx="609600" cy="2362200"/>
          </a:xfrm>
          <a:prstGeom prst="line">
            <a:avLst/>
          </a:prstGeom>
          <a:noFill/>
          <a:ln w="9525">
            <a:solidFill>
              <a:schemeClr val="tx1"/>
            </a:solidFill>
            <a:round/>
            <a:headEnd/>
            <a:tailEnd type="triangle" w="med" len="med"/>
          </a:ln>
        </p:spPr>
        <p:txBody>
          <a:bodyPr/>
          <a:lstStyle/>
          <a:p>
            <a:endParaRPr lang="en-US"/>
          </a:p>
        </p:txBody>
      </p:sp>
      <p:sp>
        <p:nvSpPr>
          <p:cNvPr id="27666" name="Line 19"/>
          <p:cNvSpPr>
            <a:spLocks noChangeShapeType="1"/>
          </p:cNvSpPr>
          <p:nvPr/>
        </p:nvSpPr>
        <p:spPr bwMode="auto">
          <a:xfrm flipH="1" flipV="1">
            <a:off x="6705600" y="4876800"/>
            <a:ext cx="152400" cy="152400"/>
          </a:xfrm>
          <a:prstGeom prst="line">
            <a:avLst/>
          </a:prstGeom>
          <a:noFill/>
          <a:ln w="9525">
            <a:solidFill>
              <a:schemeClr val="tx1"/>
            </a:solidFill>
            <a:round/>
            <a:headEnd/>
            <a:tailEnd type="triangle" w="med" len="med"/>
          </a:ln>
        </p:spPr>
        <p:txBody>
          <a:bodyPr/>
          <a:lstStyle/>
          <a:p>
            <a:endParaRPr lang="en-US"/>
          </a:p>
        </p:txBody>
      </p:sp>
      <p:sp>
        <p:nvSpPr>
          <p:cNvPr id="27667" name="Line 20"/>
          <p:cNvSpPr>
            <a:spLocks noChangeShapeType="1"/>
          </p:cNvSpPr>
          <p:nvPr/>
        </p:nvSpPr>
        <p:spPr bwMode="auto">
          <a:xfrm>
            <a:off x="2895600" y="1981200"/>
            <a:ext cx="0" cy="4419600"/>
          </a:xfrm>
          <a:prstGeom prst="line">
            <a:avLst/>
          </a:prstGeom>
          <a:noFill/>
          <a:ln w="38100">
            <a:solidFill>
              <a:schemeClr val="tx1"/>
            </a:solidFill>
            <a:round/>
            <a:headEnd/>
            <a:tailEnd/>
          </a:ln>
        </p:spPr>
        <p:txBody>
          <a:bodyPr/>
          <a:lstStyle/>
          <a:p>
            <a:endParaRPr lang="en-US"/>
          </a:p>
        </p:txBody>
      </p:sp>
      <p:sp>
        <p:nvSpPr>
          <p:cNvPr id="27668" name="Line 21"/>
          <p:cNvSpPr>
            <a:spLocks noChangeShapeType="1"/>
          </p:cNvSpPr>
          <p:nvPr/>
        </p:nvSpPr>
        <p:spPr bwMode="auto">
          <a:xfrm flipH="1">
            <a:off x="4953000" y="4419600"/>
            <a:ext cx="609600" cy="304800"/>
          </a:xfrm>
          <a:prstGeom prst="line">
            <a:avLst/>
          </a:prstGeom>
          <a:noFill/>
          <a:ln w="9525">
            <a:solidFill>
              <a:schemeClr val="tx1"/>
            </a:solidFill>
            <a:round/>
            <a:headEnd/>
            <a:tailEnd/>
          </a:ln>
        </p:spPr>
        <p:txBody>
          <a:bodyPr/>
          <a:lstStyle/>
          <a:p>
            <a:endParaRPr lang="en-US"/>
          </a:p>
        </p:txBody>
      </p:sp>
      <p:sp>
        <p:nvSpPr>
          <p:cNvPr id="27669" name="Line 22"/>
          <p:cNvSpPr>
            <a:spLocks noChangeShapeType="1"/>
          </p:cNvSpPr>
          <p:nvPr/>
        </p:nvSpPr>
        <p:spPr bwMode="auto">
          <a:xfrm flipH="1" flipV="1">
            <a:off x="2362200" y="4419600"/>
            <a:ext cx="2590800" cy="3048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fontAlgn="auto">
              <a:spcAft>
                <a:spcPts val="0"/>
              </a:spcAft>
              <a:defRPr/>
            </a:pPr>
            <a:r>
              <a:rPr lang="en-US"/>
              <a:t>Interactions…</a:t>
            </a:r>
          </a:p>
        </p:txBody>
      </p:sp>
      <p:sp>
        <p:nvSpPr>
          <p:cNvPr id="14339" name="Rectangle 3"/>
          <p:cNvSpPr>
            <a:spLocks noGrp="1" noChangeArrowheads="1"/>
          </p:cNvSpPr>
          <p:nvPr>
            <p:ph sz="quarter" idx="1"/>
          </p:nvPr>
        </p:nvSpPr>
        <p:spPr>
          <a:xfrm>
            <a:off x="685800" y="1752600"/>
            <a:ext cx="7772400" cy="4495800"/>
          </a:xfrm>
        </p:spPr>
        <p:txBody>
          <a:bodyPr>
            <a:normAutofit fontScale="92500" lnSpcReduction="10000"/>
          </a:bodyPr>
          <a:lstStyle/>
          <a:p>
            <a:pPr marL="274320" indent="-274320" fontAlgn="auto">
              <a:lnSpc>
                <a:spcPct val="90000"/>
              </a:lnSpc>
              <a:spcAft>
                <a:spcPts val="0"/>
              </a:spcAft>
              <a:buFont typeface="Wingdings"/>
              <a:buChar char=""/>
              <a:defRPr/>
            </a:pPr>
            <a:r>
              <a:rPr lang="en-US"/>
              <a:t>The income statement “equation” can be written:</a:t>
            </a:r>
          </a:p>
          <a:p>
            <a:pPr marL="274320" indent="-274320" fontAlgn="auto">
              <a:lnSpc>
                <a:spcPct val="90000"/>
              </a:lnSpc>
              <a:spcAft>
                <a:spcPts val="0"/>
              </a:spcAft>
              <a:buFontTx/>
              <a:buNone/>
              <a:defRPr/>
            </a:pPr>
            <a:r>
              <a:rPr lang="en-US" sz="2000"/>
              <a:t>	[Rev – Operating Exp – Depr&amp;Amort </a:t>
            </a:r>
          </a:p>
          <a:p>
            <a:pPr marL="274320" indent="-274320" fontAlgn="auto">
              <a:lnSpc>
                <a:spcPct val="90000"/>
              </a:lnSpc>
              <a:spcAft>
                <a:spcPts val="0"/>
              </a:spcAft>
              <a:buFontTx/>
              <a:buNone/>
              <a:defRPr/>
            </a:pPr>
            <a:r>
              <a:rPr lang="en-US" sz="2000"/>
              <a:t>	- (</a:t>
            </a:r>
            <a:r>
              <a:rPr lang="en-US" sz="2000" b="1"/>
              <a:t>Int Bearing Debt</a:t>
            </a:r>
            <a:r>
              <a:rPr lang="en-US" sz="2000"/>
              <a:t>)(Int Rate)](1- Tax Rate)</a:t>
            </a:r>
          </a:p>
          <a:p>
            <a:pPr marL="274320" indent="-274320" fontAlgn="auto">
              <a:lnSpc>
                <a:spcPct val="90000"/>
              </a:lnSpc>
              <a:spcAft>
                <a:spcPts val="0"/>
              </a:spcAft>
              <a:buFontTx/>
              <a:buNone/>
              <a:defRPr/>
            </a:pPr>
            <a:r>
              <a:rPr lang="en-US" sz="2000"/>
              <a:t>	- Dividends = Change in retained earnings</a:t>
            </a:r>
          </a:p>
          <a:p>
            <a:pPr marL="274320" indent="-274320" fontAlgn="auto">
              <a:lnSpc>
                <a:spcPct val="90000"/>
              </a:lnSpc>
              <a:spcAft>
                <a:spcPts val="0"/>
              </a:spcAft>
              <a:buFont typeface="Wingdings"/>
              <a:buChar char=""/>
              <a:defRPr/>
            </a:pPr>
            <a:r>
              <a:rPr lang="en-US"/>
              <a:t>The balance sheet “equation” is written:</a:t>
            </a:r>
          </a:p>
          <a:p>
            <a:pPr marL="274320" indent="-274320" fontAlgn="auto">
              <a:lnSpc>
                <a:spcPct val="90000"/>
              </a:lnSpc>
              <a:spcAft>
                <a:spcPts val="0"/>
              </a:spcAft>
              <a:buFontTx/>
              <a:buNone/>
              <a:defRPr/>
            </a:pPr>
            <a:r>
              <a:rPr lang="en-US" sz="2000"/>
              <a:t>	Total Assets = Accts Pay + Wages Pay + Taxes Pay </a:t>
            </a:r>
          </a:p>
          <a:p>
            <a:pPr marL="274320" indent="-274320" fontAlgn="auto">
              <a:lnSpc>
                <a:spcPct val="90000"/>
              </a:lnSpc>
              <a:spcAft>
                <a:spcPts val="0"/>
              </a:spcAft>
              <a:buFontTx/>
              <a:buNone/>
              <a:defRPr/>
            </a:pPr>
            <a:r>
              <a:rPr lang="en-US" sz="2000"/>
              <a:t>	+ </a:t>
            </a:r>
            <a:r>
              <a:rPr lang="en-US" sz="2000" b="1"/>
              <a:t>Int Bearing Debt</a:t>
            </a:r>
            <a:r>
              <a:rPr lang="en-US" sz="2000"/>
              <a:t> + Common Stock + Change in retained earnings</a:t>
            </a:r>
          </a:p>
          <a:p>
            <a:pPr marL="274320" indent="-274320" fontAlgn="auto">
              <a:lnSpc>
                <a:spcPct val="90000"/>
              </a:lnSpc>
              <a:spcAft>
                <a:spcPts val="0"/>
              </a:spcAft>
              <a:buFont typeface="Wingdings"/>
              <a:buChar char=""/>
              <a:defRPr/>
            </a:pPr>
            <a:r>
              <a:rPr lang="en-US" sz="2000" b="1"/>
              <a:t>Interest bearing debt</a:t>
            </a:r>
            <a:r>
              <a:rPr lang="en-US" sz="2000"/>
              <a:t> is the unknown in each equation.</a:t>
            </a:r>
          </a:p>
          <a:p>
            <a:pPr marL="274320" indent="-274320" fontAlgn="auto">
              <a:lnSpc>
                <a:spcPct val="90000"/>
              </a:lnSpc>
              <a:spcAft>
                <a:spcPts val="0"/>
              </a:spcAft>
              <a:buFont typeface="Wingdings"/>
              <a:buChar char=""/>
              <a:defRPr/>
            </a:pPr>
            <a:r>
              <a:rPr lang="en-US" sz="2000"/>
              <a:t>If we just substitute the LHS of the income statement equation for the last term of the balance sheet equation we can “solve them simultaneously” to find the external debt financing required.</a:t>
            </a:r>
          </a:p>
          <a:p>
            <a:pPr marL="274320" indent="-274320" fontAlgn="auto">
              <a:lnSpc>
                <a:spcPct val="90000"/>
              </a:lnSpc>
              <a:spcAft>
                <a:spcPts val="0"/>
              </a:spcAft>
              <a:buFont typeface="Wingdings"/>
              <a:buChar char=""/>
              <a:defRPr/>
            </a:pPr>
            <a:r>
              <a:rPr lang="en-US" sz="2000"/>
              <a:t>This is made easy by spread sheets and should be easier to understand by looking at the following example.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7772400" cy="762000"/>
          </a:xfrm>
        </p:spPr>
        <p:txBody>
          <a:bodyPr/>
          <a:lstStyle/>
          <a:p>
            <a:pPr fontAlgn="auto">
              <a:spcAft>
                <a:spcPts val="0"/>
              </a:spcAft>
              <a:defRPr/>
            </a:pPr>
            <a:r>
              <a:rPr lang="en-US" dirty="0"/>
              <a:t>Example</a:t>
            </a:r>
          </a:p>
        </p:txBody>
      </p:sp>
      <p:graphicFrame>
        <p:nvGraphicFramePr>
          <p:cNvPr id="1026" name="Object 3"/>
          <p:cNvGraphicFramePr>
            <a:graphicFrameLocks noChangeAspect="1"/>
          </p:cNvGraphicFramePr>
          <p:nvPr/>
        </p:nvGraphicFramePr>
        <p:xfrm>
          <a:off x="201613" y="914400"/>
          <a:ext cx="7951787" cy="5521325"/>
        </p:xfrm>
        <a:graphic>
          <a:graphicData uri="http://schemas.openxmlformats.org/presentationml/2006/ole">
            <p:oleObj spid="_x0000_s1026" name="Worksheet" r:id="rId4" imgW="6638833" imgH="4543536" progId="Excel.Sheet.8">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fontAlgn="auto">
              <a:spcAft>
                <a:spcPts val="0"/>
              </a:spcAft>
              <a:defRPr/>
            </a:pPr>
            <a:r>
              <a:rPr lang="en-US"/>
              <a:t>The Process…</a:t>
            </a:r>
          </a:p>
        </p:txBody>
      </p:sp>
      <p:sp>
        <p:nvSpPr>
          <p:cNvPr id="36867" name="Rectangle 3"/>
          <p:cNvSpPr>
            <a:spLocks noGrp="1" noChangeArrowheads="1"/>
          </p:cNvSpPr>
          <p:nvPr>
            <p:ph sz="quarter" idx="1"/>
          </p:nvPr>
        </p:nvSpPr>
        <p:spPr>
          <a:xfrm>
            <a:off x="457200" y="1600200"/>
            <a:ext cx="7467600" cy="4873625"/>
          </a:xfrm>
        </p:spPr>
        <p:txBody>
          <a:bodyPr>
            <a:normAutofit lnSpcReduction="10000"/>
          </a:bodyPr>
          <a:lstStyle/>
          <a:p>
            <a:pPr marL="274320" indent="-274320" fontAlgn="auto">
              <a:lnSpc>
                <a:spcPct val="80000"/>
              </a:lnSpc>
              <a:spcAft>
                <a:spcPts val="0"/>
              </a:spcAft>
              <a:buFont typeface="Wingdings"/>
              <a:buChar char=""/>
              <a:defRPr/>
            </a:pPr>
            <a:r>
              <a:rPr lang="en-US"/>
              <a:t>Many will not go to all the trouble and simply use one balance sheet account as a residual account (often “cash”) that makes the balance sheet balance.</a:t>
            </a:r>
          </a:p>
          <a:p>
            <a:pPr marL="274320" indent="-274320" fontAlgn="auto">
              <a:lnSpc>
                <a:spcPct val="80000"/>
              </a:lnSpc>
              <a:spcAft>
                <a:spcPts val="0"/>
              </a:spcAft>
              <a:buFont typeface="Wingdings"/>
              <a:buChar char=""/>
              <a:defRPr/>
            </a:pPr>
            <a:r>
              <a:rPr lang="en-US"/>
              <a:t>In this way you don’t change the interest bearing debt directly (so interest expense is fixed but “wrong”) and equity changes only through retained earnings.</a:t>
            </a:r>
          </a:p>
          <a:p>
            <a:pPr marL="274320" indent="-274320" fontAlgn="auto">
              <a:lnSpc>
                <a:spcPct val="80000"/>
              </a:lnSpc>
              <a:spcAft>
                <a:spcPts val="0"/>
              </a:spcAft>
              <a:buFont typeface="Wingdings"/>
              <a:buChar char=""/>
              <a:defRPr/>
            </a:pPr>
            <a:r>
              <a:rPr lang="en-US"/>
              <a:t>This allows you to see what you have to do with financing to keep things on track.  If cash gets big or very negative you can plan on having to take actions.</a:t>
            </a:r>
          </a:p>
          <a:p>
            <a:pPr marL="274320" indent="-274320" fontAlgn="auto">
              <a:lnSpc>
                <a:spcPct val="80000"/>
              </a:lnSpc>
              <a:spcAft>
                <a:spcPts val="0"/>
              </a:spcAft>
              <a:buFont typeface="Wingdings"/>
              <a:buChar char=""/>
              <a:defRPr/>
            </a:pPr>
            <a:r>
              <a:rPr lang="en-US"/>
              <a:t>This method is not very useful for FAP and makes you think about what is going on before you do any valuation.</a:t>
            </a:r>
          </a:p>
          <a:p>
            <a:pPr marL="274320" indent="-274320" fontAlgn="auto">
              <a:lnSpc>
                <a:spcPct val="80000"/>
              </a:lnSpc>
              <a:spcAft>
                <a:spcPts val="0"/>
              </a:spcAft>
              <a:buFont typeface="Wingdings"/>
              <a:buChar char=""/>
              <a:defRPr/>
            </a:pPr>
            <a:r>
              <a:rPr lang="en-US"/>
              <a:t>Why be sloppy when doing it right is now so easy?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fontAlgn="auto">
              <a:spcAft>
                <a:spcPts val="0"/>
              </a:spcAft>
              <a:defRPr/>
            </a:pPr>
            <a:r>
              <a:rPr lang="en-US"/>
              <a:t>Pro Forma Financial Statements</a:t>
            </a:r>
          </a:p>
        </p:txBody>
      </p:sp>
      <p:sp>
        <p:nvSpPr>
          <p:cNvPr id="14339" name="Rectangle 3"/>
          <p:cNvSpPr>
            <a:spLocks noGrp="1" noChangeArrowheads="1"/>
          </p:cNvSpPr>
          <p:nvPr>
            <p:ph sz="quarter" idx="1"/>
          </p:nvPr>
        </p:nvSpPr>
        <p:spPr>
          <a:xfrm>
            <a:off x="457200" y="1600200"/>
            <a:ext cx="7467600" cy="4873625"/>
          </a:xfrm>
        </p:spPr>
        <p:txBody>
          <a:bodyPr/>
          <a:lstStyle/>
          <a:p>
            <a:pPr>
              <a:lnSpc>
                <a:spcPct val="80000"/>
              </a:lnSpc>
            </a:pPr>
            <a:r>
              <a:rPr lang="en-US" smtClean="0"/>
              <a:t>Projected or “future” financial statements.</a:t>
            </a:r>
          </a:p>
          <a:p>
            <a:pPr lvl="1">
              <a:lnSpc>
                <a:spcPct val="80000"/>
              </a:lnSpc>
            </a:pPr>
            <a:r>
              <a:rPr lang="en-US" sz="2000" smtClean="0"/>
              <a:t>The idea is to write down a sequence of financial statements that represent expectations of what the results of actions and policies will be on the future financial status of the firm.</a:t>
            </a:r>
          </a:p>
          <a:p>
            <a:pPr>
              <a:lnSpc>
                <a:spcPct val="80000"/>
              </a:lnSpc>
            </a:pPr>
            <a:r>
              <a:rPr lang="en-US" smtClean="0"/>
              <a:t>Pro forma income statements, balance sheets, and the resulting statements of cash flow are the building blocks of financial planning.</a:t>
            </a:r>
          </a:p>
          <a:p>
            <a:pPr>
              <a:lnSpc>
                <a:spcPct val="80000"/>
              </a:lnSpc>
            </a:pPr>
            <a:r>
              <a:rPr lang="en-US" smtClean="0"/>
              <a:t>They are also vital for any valuation exercises one might do in investment analysis or M&amp;A planning.  Remember, it’s </a:t>
            </a:r>
            <a:r>
              <a:rPr lang="en-US" i="1" smtClean="0"/>
              <a:t>future</a:t>
            </a:r>
            <a:r>
              <a:rPr lang="en-US" smtClean="0"/>
              <a:t> cash flow that determines value.</a:t>
            </a:r>
          </a:p>
          <a:p>
            <a:pPr>
              <a:lnSpc>
                <a:spcPct val="80000"/>
              </a:lnSpc>
            </a:pPr>
            <a:r>
              <a:rPr lang="en-US" smtClean="0"/>
              <a:t>Financial modeling skills such as these are also one of the most important skills (for those of you interested in finance or marketing) to develop.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r>
              <a:rPr lang="en-US" sz="4000" smtClean="0"/>
              <a:t>Generic Forms: Income Statement</a:t>
            </a:r>
          </a:p>
        </p:txBody>
      </p:sp>
      <p:sp>
        <p:nvSpPr>
          <p:cNvPr id="5123" name="Rectangle 3"/>
          <p:cNvSpPr>
            <a:spLocks noGrp="1" noChangeArrowheads="1"/>
          </p:cNvSpPr>
          <p:nvPr>
            <p:ph sz="quarter" idx="1"/>
          </p:nvPr>
        </p:nvSpPr>
        <p:spPr>
          <a:xfrm>
            <a:off x="685800" y="1752600"/>
            <a:ext cx="7772400" cy="4572000"/>
          </a:xfrm>
        </p:spPr>
        <p:txBody>
          <a:bodyPr/>
          <a:lstStyle/>
          <a:p>
            <a:pPr eaLnBrk="1" hangingPunct="1">
              <a:lnSpc>
                <a:spcPct val="90000"/>
              </a:lnSpc>
              <a:buFontTx/>
              <a:buNone/>
            </a:pPr>
            <a:r>
              <a:rPr lang="en-US" sz="2800" dirty="0" smtClean="0"/>
              <a:t>	</a:t>
            </a:r>
            <a:r>
              <a:rPr lang="en-US" sz="2400" dirty="0" smtClean="0"/>
              <a:t>Sales (or revenue)</a:t>
            </a:r>
          </a:p>
          <a:p>
            <a:pPr eaLnBrk="1" hangingPunct="1">
              <a:lnSpc>
                <a:spcPct val="90000"/>
              </a:lnSpc>
              <a:buFontTx/>
              <a:buNone/>
            </a:pPr>
            <a:r>
              <a:rPr lang="en-US" sz="2400" dirty="0" smtClean="0"/>
              <a:t>	</a:t>
            </a:r>
            <a:r>
              <a:rPr lang="en-US" sz="2400" u="sng" dirty="0" smtClean="0"/>
              <a:t>Less Cost of Goods Sold</a:t>
            </a:r>
          </a:p>
          <a:p>
            <a:pPr eaLnBrk="1" hangingPunct="1">
              <a:lnSpc>
                <a:spcPct val="90000"/>
              </a:lnSpc>
              <a:buFontTx/>
              <a:buNone/>
            </a:pPr>
            <a:r>
              <a:rPr lang="en-US" sz="2400" dirty="0" smtClean="0"/>
              <a:t>	Equals Gross Income (or Gross Earnings)</a:t>
            </a:r>
          </a:p>
          <a:p>
            <a:pPr eaLnBrk="1" hangingPunct="1">
              <a:lnSpc>
                <a:spcPct val="90000"/>
              </a:lnSpc>
              <a:buFontTx/>
              <a:buNone/>
            </a:pPr>
            <a:r>
              <a:rPr lang="en-US" sz="2400" dirty="0" smtClean="0"/>
              <a:t>	</a:t>
            </a:r>
            <a:r>
              <a:rPr lang="en-US" sz="2400" u="sng" dirty="0" smtClean="0"/>
              <a:t>Less Operating Expenses</a:t>
            </a:r>
            <a:r>
              <a:rPr lang="en-US" sz="2400" dirty="0" smtClean="0"/>
              <a:t> (SG&amp;A, Depreciation, Marketing, R&amp;D, etc.)</a:t>
            </a:r>
            <a:endParaRPr lang="en-US" sz="2400" u="sng" dirty="0" smtClean="0"/>
          </a:p>
          <a:p>
            <a:pPr eaLnBrk="1" hangingPunct="1">
              <a:lnSpc>
                <a:spcPct val="90000"/>
              </a:lnSpc>
              <a:buFontTx/>
              <a:buNone/>
            </a:pPr>
            <a:r>
              <a:rPr lang="en-US" sz="2400" dirty="0" smtClean="0"/>
              <a:t>	Equals Operating Income</a:t>
            </a:r>
          </a:p>
          <a:p>
            <a:pPr eaLnBrk="1" hangingPunct="1">
              <a:lnSpc>
                <a:spcPct val="90000"/>
              </a:lnSpc>
              <a:buFontTx/>
              <a:buNone/>
            </a:pPr>
            <a:r>
              <a:rPr lang="en-US" sz="2400" dirty="0" smtClean="0"/>
              <a:t>	</a:t>
            </a:r>
            <a:r>
              <a:rPr lang="en-US" sz="2400" u="sng" dirty="0" smtClean="0"/>
              <a:t>Less </a:t>
            </a:r>
            <a:r>
              <a:rPr lang="en-US" u="sng" dirty="0" smtClean="0"/>
              <a:t>Non-Operating Expenses</a:t>
            </a:r>
            <a:r>
              <a:rPr lang="en-US" dirty="0" smtClean="0"/>
              <a:t> (interest expense, “</a:t>
            </a:r>
            <a:r>
              <a:rPr lang="en-US" dirty="0" smtClean="0"/>
              <a:t>other” </a:t>
            </a:r>
            <a:r>
              <a:rPr lang="en-US" dirty="0" smtClean="0"/>
              <a:t>non-operating expenses or income)</a:t>
            </a:r>
            <a:endParaRPr lang="en-US" sz="2400" dirty="0" smtClean="0"/>
          </a:p>
          <a:p>
            <a:pPr eaLnBrk="1" hangingPunct="1">
              <a:lnSpc>
                <a:spcPct val="90000"/>
              </a:lnSpc>
              <a:buFontTx/>
              <a:buNone/>
            </a:pPr>
            <a:r>
              <a:rPr lang="en-US" sz="2400" dirty="0" smtClean="0"/>
              <a:t>	Equals EBT</a:t>
            </a:r>
          </a:p>
          <a:p>
            <a:pPr eaLnBrk="1" hangingPunct="1">
              <a:lnSpc>
                <a:spcPct val="90000"/>
              </a:lnSpc>
              <a:buFontTx/>
              <a:buNone/>
            </a:pPr>
            <a:r>
              <a:rPr lang="en-US" sz="2400" dirty="0" smtClean="0"/>
              <a:t>	</a:t>
            </a:r>
            <a:r>
              <a:rPr lang="en-US" sz="2400" u="sng" dirty="0" smtClean="0"/>
              <a:t>Less Taxes</a:t>
            </a:r>
            <a:endParaRPr lang="en-US" sz="2400" dirty="0" smtClean="0"/>
          </a:p>
          <a:p>
            <a:pPr eaLnBrk="1" hangingPunct="1">
              <a:lnSpc>
                <a:spcPct val="90000"/>
              </a:lnSpc>
              <a:buFontTx/>
              <a:buNone/>
            </a:pPr>
            <a:r>
              <a:rPr lang="en-US" sz="2400" dirty="0" smtClean="0"/>
              <a:t>	Equals Net Income (EAT, Profits)</a:t>
            </a:r>
            <a:endParaRPr lang="en-US" sz="2400" u="sng"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fontAlgn="auto">
              <a:spcAft>
                <a:spcPts val="0"/>
              </a:spcAft>
              <a:defRPr/>
            </a:pPr>
            <a:r>
              <a:rPr lang="en-US"/>
              <a:t>Generic Forms: Balance Sheet</a:t>
            </a:r>
          </a:p>
        </p:txBody>
      </p:sp>
      <p:sp>
        <p:nvSpPr>
          <p:cNvPr id="8195" name="Rectangle 3"/>
          <p:cNvSpPr>
            <a:spLocks noGrp="1" noChangeArrowheads="1"/>
          </p:cNvSpPr>
          <p:nvPr>
            <p:ph sz="quarter" idx="1"/>
          </p:nvPr>
        </p:nvSpPr>
        <p:spPr/>
        <p:txBody>
          <a:bodyPr>
            <a:normAutofit fontScale="92500"/>
          </a:bodyPr>
          <a:lstStyle/>
          <a:p>
            <a:pPr marL="274320" indent="-274320" fontAlgn="auto">
              <a:lnSpc>
                <a:spcPct val="90000"/>
              </a:lnSpc>
              <a:spcAft>
                <a:spcPts val="0"/>
              </a:spcAft>
              <a:buFont typeface="Wingdings"/>
              <a:buChar char=""/>
              <a:defRPr/>
            </a:pPr>
            <a:r>
              <a:rPr lang="en-US"/>
              <a:t>Assets</a:t>
            </a:r>
          </a:p>
          <a:p>
            <a:pPr marL="640080" lvl="1" indent="-274320" fontAlgn="auto">
              <a:lnSpc>
                <a:spcPct val="90000"/>
              </a:lnSpc>
              <a:spcAft>
                <a:spcPts val="0"/>
              </a:spcAft>
              <a:buFont typeface="Wingdings 2"/>
              <a:buChar char=""/>
              <a:defRPr/>
            </a:pPr>
            <a:r>
              <a:rPr lang="en-US" sz="2000"/>
              <a:t>Cash</a:t>
            </a:r>
          </a:p>
          <a:p>
            <a:pPr marL="640080" lvl="1" indent="-274320" fontAlgn="auto">
              <a:lnSpc>
                <a:spcPct val="90000"/>
              </a:lnSpc>
              <a:spcAft>
                <a:spcPts val="0"/>
              </a:spcAft>
              <a:buFont typeface="Wingdings 2"/>
              <a:buChar char=""/>
              <a:defRPr/>
            </a:pPr>
            <a:r>
              <a:rPr lang="en-US" sz="2000"/>
              <a:t>Accounts Receivable</a:t>
            </a:r>
          </a:p>
          <a:p>
            <a:pPr marL="640080" lvl="1" indent="-274320" fontAlgn="auto">
              <a:lnSpc>
                <a:spcPct val="90000"/>
              </a:lnSpc>
              <a:spcAft>
                <a:spcPts val="0"/>
              </a:spcAft>
              <a:buFont typeface="Wingdings 2"/>
              <a:buChar char=""/>
              <a:defRPr/>
            </a:pPr>
            <a:r>
              <a:rPr lang="en-US" sz="2000"/>
              <a:t>Inventory</a:t>
            </a:r>
          </a:p>
          <a:p>
            <a:pPr marL="640080" lvl="1" indent="-274320" fontAlgn="auto">
              <a:lnSpc>
                <a:spcPct val="90000"/>
              </a:lnSpc>
              <a:spcAft>
                <a:spcPts val="0"/>
              </a:spcAft>
              <a:buFont typeface="Wingdings 2"/>
              <a:buChar char=""/>
              <a:defRPr/>
            </a:pPr>
            <a:r>
              <a:rPr lang="en-US" sz="2000"/>
              <a:t>Prepaid Taxes</a:t>
            </a:r>
          </a:p>
          <a:p>
            <a:pPr marL="640080" lvl="1" indent="-274320" fontAlgn="auto">
              <a:lnSpc>
                <a:spcPct val="90000"/>
              </a:lnSpc>
              <a:spcAft>
                <a:spcPts val="0"/>
              </a:spcAft>
              <a:buFont typeface="Wingdings 2"/>
              <a:buChar char=""/>
              <a:defRPr/>
            </a:pPr>
            <a:r>
              <a:rPr lang="en-US" sz="2000"/>
              <a:t>Marketable Securities</a:t>
            </a:r>
          </a:p>
          <a:p>
            <a:pPr lvl="2" indent="-182880" fontAlgn="auto">
              <a:lnSpc>
                <a:spcPct val="90000"/>
              </a:lnSpc>
              <a:spcAft>
                <a:spcPts val="0"/>
              </a:spcAft>
              <a:buClr>
                <a:schemeClr val="accent1">
                  <a:shade val="75000"/>
                </a:schemeClr>
              </a:buClr>
              <a:buFont typeface="Wingdings"/>
              <a:buChar char=""/>
              <a:defRPr/>
            </a:pPr>
            <a:r>
              <a:rPr lang="en-US"/>
              <a:t>Total Current Assets</a:t>
            </a:r>
          </a:p>
          <a:p>
            <a:pPr marL="640080" lvl="1" indent="-274320" fontAlgn="auto">
              <a:lnSpc>
                <a:spcPct val="90000"/>
              </a:lnSpc>
              <a:spcAft>
                <a:spcPts val="0"/>
              </a:spcAft>
              <a:buFont typeface="Wingdings 2"/>
              <a:buChar char=""/>
              <a:defRPr/>
            </a:pPr>
            <a:r>
              <a:rPr lang="en-US" sz="2000"/>
              <a:t>Gross PP&amp;E</a:t>
            </a:r>
          </a:p>
          <a:p>
            <a:pPr marL="640080" lvl="1" indent="-274320" fontAlgn="auto">
              <a:lnSpc>
                <a:spcPct val="90000"/>
              </a:lnSpc>
              <a:spcAft>
                <a:spcPts val="0"/>
              </a:spcAft>
              <a:buFont typeface="Wingdings 2"/>
              <a:buChar char=""/>
              <a:defRPr/>
            </a:pPr>
            <a:r>
              <a:rPr lang="en-US" sz="2000"/>
              <a:t>Accumulated Depreciation</a:t>
            </a:r>
          </a:p>
          <a:p>
            <a:pPr marL="640080" lvl="1" indent="-274320" fontAlgn="auto">
              <a:lnSpc>
                <a:spcPct val="90000"/>
              </a:lnSpc>
              <a:spcAft>
                <a:spcPts val="0"/>
              </a:spcAft>
              <a:buFont typeface="Wingdings 2"/>
              <a:buChar char=""/>
              <a:defRPr/>
            </a:pPr>
            <a:r>
              <a:rPr lang="en-US" sz="2000"/>
              <a:t>Net PP&amp;E</a:t>
            </a:r>
          </a:p>
          <a:p>
            <a:pPr marL="640080" lvl="1" indent="-274320" fontAlgn="auto">
              <a:lnSpc>
                <a:spcPct val="90000"/>
              </a:lnSpc>
              <a:spcAft>
                <a:spcPts val="0"/>
              </a:spcAft>
              <a:buFont typeface="Wingdings 2"/>
              <a:buChar char=""/>
              <a:defRPr/>
            </a:pPr>
            <a:r>
              <a:rPr lang="en-US" sz="2000"/>
              <a:t>Land</a:t>
            </a:r>
          </a:p>
          <a:p>
            <a:pPr lvl="2" indent="-182880" fontAlgn="auto">
              <a:lnSpc>
                <a:spcPct val="90000"/>
              </a:lnSpc>
              <a:spcAft>
                <a:spcPts val="0"/>
              </a:spcAft>
              <a:buClr>
                <a:schemeClr val="accent1">
                  <a:shade val="75000"/>
                </a:schemeClr>
              </a:buClr>
              <a:buFont typeface="Wingdings"/>
              <a:buChar char=""/>
              <a:defRPr/>
            </a:pPr>
            <a:r>
              <a:rPr lang="en-US"/>
              <a:t>Total Assets</a:t>
            </a:r>
          </a:p>
        </p:txBody>
      </p:sp>
      <p:sp>
        <p:nvSpPr>
          <p:cNvPr id="8196" name="Rectangle 4"/>
          <p:cNvSpPr>
            <a:spLocks noGrp="1" noChangeArrowheads="1"/>
          </p:cNvSpPr>
          <p:nvPr>
            <p:ph sz="quarter" idx="2"/>
          </p:nvPr>
        </p:nvSpPr>
        <p:spPr>
          <a:xfrm>
            <a:off x="4270375" y="1600200"/>
            <a:ext cx="3657600" cy="4572000"/>
          </a:xfrm>
        </p:spPr>
        <p:txBody>
          <a:bodyPr>
            <a:normAutofit fontScale="92500"/>
          </a:bodyPr>
          <a:lstStyle/>
          <a:p>
            <a:pPr marL="274320" indent="-274320" fontAlgn="auto">
              <a:lnSpc>
                <a:spcPct val="90000"/>
              </a:lnSpc>
              <a:spcAft>
                <a:spcPts val="0"/>
              </a:spcAft>
              <a:buFont typeface="Wingdings"/>
              <a:buChar char=""/>
              <a:defRPr/>
            </a:pPr>
            <a:r>
              <a:rPr lang="en-US"/>
              <a:t>Liabilities + O’s Equity</a:t>
            </a:r>
          </a:p>
          <a:p>
            <a:pPr marL="640080" lvl="1" indent="-274320" fontAlgn="auto">
              <a:lnSpc>
                <a:spcPct val="90000"/>
              </a:lnSpc>
              <a:spcAft>
                <a:spcPts val="0"/>
              </a:spcAft>
              <a:buFont typeface="Wingdings 2"/>
              <a:buChar char=""/>
              <a:defRPr/>
            </a:pPr>
            <a:r>
              <a:rPr lang="en-US" sz="2000"/>
              <a:t>Bank Loan</a:t>
            </a:r>
          </a:p>
          <a:p>
            <a:pPr marL="640080" lvl="1" indent="-274320" fontAlgn="auto">
              <a:lnSpc>
                <a:spcPct val="90000"/>
              </a:lnSpc>
              <a:spcAft>
                <a:spcPts val="0"/>
              </a:spcAft>
              <a:buFont typeface="Wingdings 2"/>
              <a:buChar char=""/>
              <a:defRPr/>
            </a:pPr>
            <a:r>
              <a:rPr lang="en-US" sz="2000"/>
              <a:t>Accounts Payable</a:t>
            </a:r>
          </a:p>
          <a:p>
            <a:pPr marL="640080" lvl="1" indent="-274320" fontAlgn="auto">
              <a:lnSpc>
                <a:spcPct val="90000"/>
              </a:lnSpc>
              <a:spcAft>
                <a:spcPts val="0"/>
              </a:spcAft>
              <a:buFont typeface="Wingdings 2"/>
              <a:buChar char=""/>
              <a:defRPr/>
            </a:pPr>
            <a:r>
              <a:rPr lang="en-US" sz="2000"/>
              <a:t>Wages Payable</a:t>
            </a:r>
          </a:p>
          <a:p>
            <a:pPr marL="640080" lvl="1" indent="-274320" fontAlgn="auto">
              <a:lnSpc>
                <a:spcPct val="90000"/>
              </a:lnSpc>
              <a:spcAft>
                <a:spcPts val="0"/>
              </a:spcAft>
              <a:buFont typeface="Wingdings 2"/>
              <a:buChar char=""/>
              <a:defRPr/>
            </a:pPr>
            <a:r>
              <a:rPr lang="en-US" sz="2000"/>
              <a:t>Taxes Payable</a:t>
            </a:r>
          </a:p>
          <a:p>
            <a:pPr marL="640080" lvl="1" indent="-274320" fontAlgn="auto">
              <a:lnSpc>
                <a:spcPct val="90000"/>
              </a:lnSpc>
              <a:spcAft>
                <a:spcPts val="0"/>
              </a:spcAft>
              <a:buFont typeface="Wingdings 2"/>
              <a:buChar char=""/>
              <a:defRPr/>
            </a:pPr>
            <a:r>
              <a:rPr lang="en-US" sz="2000"/>
              <a:t>Current Portion – L-T Debt</a:t>
            </a:r>
          </a:p>
          <a:p>
            <a:pPr lvl="2" indent="-182880" fontAlgn="auto">
              <a:lnSpc>
                <a:spcPct val="90000"/>
              </a:lnSpc>
              <a:spcAft>
                <a:spcPts val="0"/>
              </a:spcAft>
              <a:buClr>
                <a:schemeClr val="accent1">
                  <a:shade val="75000"/>
                </a:schemeClr>
              </a:buClr>
              <a:buFont typeface="Wingdings"/>
              <a:buChar char=""/>
              <a:defRPr/>
            </a:pPr>
            <a:r>
              <a:rPr lang="en-US"/>
              <a:t>Total Current Liabilities</a:t>
            </a:r>
          </a:p>
          <a:p>
            <a:pPr marL="640080" lvl="1" indent="-274320" fontAlgn="auto">
              <a:lnSpc>
                <a:spcPct val="90000"/>
              </a:lnSpc>
              <a:spcAft>
                <a:spcPts val="0"/>
              </a:spcAft>
              <a:buFont typeface="Wingdings 2"/>
              <a:buChar char=""/>
              <a:defRPr/>
            </a:pPr>
            <a:r>
              <a:rPr lang="en-US" sz="2000"/>
              <a:t>Long-Term Debt</a:t>
            </a:r>
          </a:p>
          <a:p>
            <a:pPr marL="640080" lvl="1" indent="-274320" fontAlgn="auto">
              <a:lnSpc>
                <a:spcPct val="90000"/>
              </a:lnSpc>
              <a:spcAft>
                <a:spcPts val="0"/>
              </a:spcAft>
              <a:buFont typeface="Wingdings 2"/>
              <a:buChar char=""/>
              <a:defRPr/>
            </a:pPr>
            <a:r>
              <a:rPr lang="en-US" sz="2000"/>
              <a:t>Preferred Stock</a:t>
            </a:r>
          </a:p>
          <a:p>
            <a:pPr marL="640080" lvl="1" indent="-274320" fontAlgn="auto">
              <a:lnSpc>
                <a:spcPct val="90000"/>
              </a:lnSpc>
              <a:spcAft>
                <a:spcPts val="0"/>
              </a:spcAft>
              <a:buFont typeface="Wingdings 2"/>
              <a:buChar char=""/>
              <a:defRPr/>
            </a:pPr>
            <a:r>
              <a:rPr lang="en-US" sz="2000"/>
              <a:t>Common Stock</a:t>
            </a:r>
          </a:p>
          <a:p>
            <a:pPr marL="640080" lvl="1" indent="-274320" fontAlgn="auto">
              <a:lnSpc>
                <a:spcPct val="90000"/>
              </a:lnSpc>
              <a:spcAft>
                <a:spcPts val="0"/>
              </a:spcAft>
              <a:buFont typeface="Wingdings 2"/>
              <a:buChar char=""/>
              <a:defRPr/>
            </a:pPr>
            <a:r>
              <a:rPr lang="en-US" sz="2000"/>
              <a:t>Retained Earnings</a:t>
            </a:r>
          </a:p>
          <a:p>
            <a:pPr lvl="2" indent="-182880" fontAlgn="auto">
              <a:lnSpc>
                <a:spcPct val="90000"/>
              </a:lnSpc>
              <a:spcAft>
                <a:spcPts val="0"/>
              </a:spcAft>
              <a:buClr>
                <a:schemeClr val="accent1">
                  <a:shade val="75000"/>
                </a:schemeClr>
              </a:buClr>
              <a:buFont typeface="Wingdings"/>
              <a:buChar char=""/>
              <a:defRPr/>
            </a:pPr>
            <a:r>
              <a:rPr lang="en-US"/>
              <a:t>Total Liabilities + Equity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fontAlgn="auto">
              <a:spcAft>
                <a:spcPts val="0"/>
              </a:spcAft>
              <a:defRPr/>
            </a:pPr>
            <a:r>
              <a:rPr lang="en-US"/>
              <a:t>Generic Forms: Bridge</a:t>
            </a:r>
          </a:p>
        </p:txBody>
      </p:sp>
      <p:sp>
        <p:nvSpPr>
          <p:cNvPr id="17411" name="Rectangle 3"/>
          <p:cNvSpPr>
            <a:spLocks noGrp="1" noChangeArrowheads="1"/>
          </p:cNvSpPr>
          <p:nvPr>
            <p:ph sz="quarter" idx="1"/>
          </p:nvPr>
        </p:nvSpPr>
        <p:spPr>
          <a:xfrm>
            <a:off x="457200" y="1447800"/>
            <a:ext cx="8001000" cy="4873625"/>
          </a:xfrm>
        </p:spPr>
        <p:txBody>
          <a:bodyPr/>
          <a:lstStyle/>
          <a:p>
            <a:r>
              <a:rPr lang="en-US" sz="2800" smtClean="0"/>
              <a:t>Clearly we can’t hope to get anywhere if we develop separate forecasts of the different statements.  </a:t>
            </a:r>
          </a:p>
          <a:p>
            <a:r>
              <a:rPr lang="en-US" sz="2800" smtClean="0"/>
              <a:t>The income statement records the effect of a given year while the balance sheets show the situation at the beginning of and after that year.</a:t>
            </a:r>
          </a:p>
          <a:p>
            <a:r>
              <a:rPr lang="en-US" sz="2800" smtClean="0"/>
              <a:t>Furthermore the balance sheet must balance.</a:t>
            </a:r>
          </a:p>
          <a:p>
            <a:r>
              <a:rPr lang="en-US" sz="2800" smtClean="0"/>
              <a:t>The two statements must therefore be intimately linked.  There must be a “bridge” between them.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fontAlgn="auto">
              <a:spcAft>
                <a:spcPts val="0"/>
              </a:spcAft>
              <a:defRPr/>
            </a:pPr>
            <a:r>
              <a:rPr lang="en-US"/>
              <a:t>Generic Forms: Bridge</a:t>
            </a:r>
          </a:p>
        </p:txBody>
      </p:sp>
      <p:sp>
        <p:nvSpPr>
          <p:cNvPr id="18435" name="Rectangle 3"/>
          <p:cNvSpPr>
            <a:spLocks noGrp="1" noChangeArrowheads="1"/>
          </p:cNvSpPr>
          <p:nvPr>
            <p:ph sz="quarter" idx="1"/>
          </p:nvPr>
        </p:nvSpPr>
        <p:spPr>
          <a:xfrm>
            <a:off x="457200" y="1600200"/>
            <a:ext cx="7467600" cy="4873625"/>
          </a:xfrm>
        </p:spPr>
        <p:txBody>
          <a:bodyPr/>
          <a:lstStyle/>
          <a:p>
            <a:pPr>
              <a:lnSpc>
                <a:spcPct val="90000"/>
              </a:lnSpc>
            </a:pPr>
            <a:r>
              <a:rPr lang="en-US" sz="2800" smtClean="0"/>
              <a:t>One important bridge is:</a:t>
            </a:r>
          </a:p>
          <a:p>
            <a:pPr>
              <a:lnSpc>
                <a:spcPct val="90000"/>
              </a:lnSpc>
              <a:buFontTx/>
              <a:buNone/>
            </a:pPr>
            <a:r>
              <a:rPr lang="en-US" sz="1600" smtClean="0"/>
              <a:t>	</a:t>
            </a:r>
            <a:r>
              <a:rPr lang="en-US" sz="2000" smtClean="0"/>
              <a:t>Net Income </a:t>
            </a:r>
            <a:r>
              <a:rPr lang="en-US" sz="2000" smtClean="0">
                <a:cs typeface="Times New Roman" pitchFamily="18" charset="0"/>
              </a:rPr>
              <a:t>–</a:t>
            </a:r>
            <a:r>
              <a:rPr lang="en-US" sz="2000" smtClean="0"/>
              <a:t> Dividends = Change in Retained Earnings</a:t>
            </a:r>
          </a:p>
          <a:p>
            <a:pPr>
              <a:lnSpc>
                <a:spcPct val="90000"/>
              </a:lnSpc>
              <a:buFontTx/>
              <a:buNone/>
            </a:pPr>
            <a:r>
              <a:rPr lang="en-US" sz="2000" smtClean="0"/>
              <a:t>	An income statement amount less dividends equals a balance sheet amount.</a:t>
            </a:r>
          </a:p>
          <a:p>
            <a:pPr>
              <a:lnSpc>
                <a:spcPct val="90000"/>
              </a:lnSpc>
            </a:pPr>
            <a:r>
              <a:rPr lang="en-US" sz="2800" smtClean="0"/>
              <a:t>Another is:</a:t>
            </a:r>
          </a:p>
          <a:p>
            <a:pPr>
              <a:lnSpc>
                <a:spcPct val="90000"/>
              </a:lnSpc>
              <a:buFontTx/>
              <a:buNone/>
            </a:pPr>
            <a:r>
              <a:rPr lang="en-US" sz="1600" smtClean="0"/>
              <a:t>	</a:t>
            </a:r>
            <a:r>
              <a:rPr lang="en-US" sz="2000" smtClean="0"/>
              <a:t>Interest Expense = Interest Rate </a:t>
            </a:r>
            <a:r>
              <a:rPr lang="en-US" sz="2000" smtClean="0">
                <a:sym typeface="Symbol" pitchFamily="18" charset="2"/>
              </a:rPr>
              <a:t></a:t>
            </a:r>
            <a:r>
              <a:rPr lang="en-US" sz="2000" smtClean="0"/>
              <a:t> Interest Bearing Debt</a:t>
            </a:r>
          </a:p>
          <a:p>
            <a:pPr>
              <a:lnSpc>
                <a:spcPct val="90000"/>
              </a:lnSpc>
              <a:buFontTx/>
              <a:buNone/>
            </a:pPr>
            <a:r>
              <a:rPr lang="en-US" sz="1600" smtClean="0"/>
              <a:t>	</a:t>
            </a:r>
            <a:r>
              <a:rPr lang="en-US" sz="2000" smtClean="0"/>
              <a:t>An income statement amount equals a balance sheet amount times a cost figure.</a:t>
            </a:r>
            <a:endParaRPr lang="en-US" sz="1600" smtClean="0"/>
          </a:p>
          <a:p>
            <a:pPr>
              <a:lnSpc>
                <a:spcPct val="90000"/>
              </a:lnSpc>
            </a:pPr>
            <a:r>
              <a:rPr lang="en-US" sz="2800" smtClean="0"/>
              <a:t>These simple relations, plus requiring the balance sheet to balance, tie the income statement directly to the balance sheet and vice versa.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52400" y="152400"/>
            <a:ext cx="7772400" cy="1143000"/>
          </a:xfrm>
        </p:spPr>
        <p:txBody>
          <a:bodyPr/>
          <a:lstStyle/>
          <a:p>
            <a:pPr fontAlgn="auto">
              <a:spcAft>
                <a:spcPts val="0"/>
              </a:spcAft>
              <a:defRPr/>
            </a:pPr>
            <a:r>
              <a:rPr lang="en-US" dirty="0"/>
              <a:t>Bridge</a:t>
            </a:r>
          </a:p>
        </p:txBody>
      </p:sp>
      <p:graphicFrame>
        <p:nvGraphicFramePr>
          <p:cNvPr id="24627" name="Group 51"/>
          <p:cNvGraphicFramePr>
            <a:graphicFrameLocks noGrp="1"/>
          </p:cNvGraphicFramePr>
          <p:nvPr>
            <p:ph type="tbl" idx="1"/>
          </p:nvPr>
        </p:nvGraphicFramePr>
        <p:xfrm>
          <a:off x="304800" y="1981200"/>
          <a:ext cx="7772400" cy="4419600"/>
        </p:xfrm>
        <a:graphic>
          <a:graphicData uri="http://schemas.openxmlformats.org/drawingml/2006/table">
            <a:tbl>
              <a:tblPr/>
              <a:tblGrid>
                <a:gridCol w="2590800"/>
                <a:gridCol w="2590800"/>
                <a:gridCol w="2590800"/>
              </a:tblGrid>
              <a:tr h="411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Sales (or revenue)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rPr>
                        <a:t>Less COGS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Equals Gross Income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Less Operating Exp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rPr>
                        <a:t>Less </a:t>
                      </a:r>
                      <a:r>
                        <a:rPr kumimoji="0" lang="en-US" sz="2000" b="0" i="0" u="sng" strike="noStrike" cap="none" normalizeH="0" baseline="0" dirty="0" err="1" smtClean="0">
                          <a:ln>
                            <a:noFill/>
                          </a:ln>
                          <a:solidFill>
                            <a:schemeClr val="tx1"/>
                          </a:solidFill>
                          <a:effectLst/>
                          <a:latin typeface="Times New Roman" pitchFamily="18" charset="0"/>
                        </a:rPr>
                        <a:t>Depr</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Equals EBIT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rPr>
                        <a:t>Less Interest Exp</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Equals EBT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rPr>
                        <a:t>Less Taxes</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Equals Net Inc (EAT)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Less Dividends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Change in Retained 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Assets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Cash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Accts Rec</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Inventory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Prepaid Taxes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  Total Current Assets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Gross PP&amp;E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Accumulated Depr.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Net PP&amp;E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Land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   Total Assets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Liabilities + Owner’s 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Bank Loan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Accts Pay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Wages Pay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Taxes Pay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   Total Current </a:t>
                      </a:r>
                      <a:r>
                        <a:rPr kumimoji="0" lang="en-US" sz="2000" b="0" i="0" u="none" strike="noStrike" cap="none" normalizeH="0" baseline="0" dirty="0" err="1" smtClean="0">
                          <a:ln>
                            <a:noFill/>
                          </a:ln>
                          <a:solidFill>
                            <a:schemeClr val="tx1"/>
                          </a:solidFill>
                          <a:effectLst/>
                          <a:latin typeface="Times New Roman" pitchFamily="18" charset="0"/>
                        </a:rPr>
                        <a:t>Liab</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L-T Debt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Common Stock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Retained Earnings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   Total </a:t>
                      </a:r>
                      <a:r>
                        <a:rPr kumimoji="0" lang="en-US" sz="2000" b="0" i="0" u="none" strike="noStrike" cap="none" normalizeH="0" baseline="0" dirty="0" err="1" smtClean="0">
                          <a:ln>
                            <a:noFill/>
                          </a:ln>
                          <a:solidFill>
                            <a:schemeClr val="tx1"/>
                          </a:solidFill>
                          <a:effectLst/>
                          <a:latin typeface="Times New Roman" pitchFamily="18" charset="0"/>
                        </a:rPr>
                        <a:t>Liab</a:t>
                      </a:r>
                      <a:r>
                        <a:rPr kumimoji="0" lang="en-US" sz="2000" b="0" i="0" u="none" strike="noStrike" cap="none" normalizeH="0" baseline="0" dirty="0" smtClean="0">
                          <a:ln>
                            <a:noFill/>
                          </a:ln>
                          <a:solidFill>
                            <a:schemeClr val="tx1"/>
                          </a:solidFill>
                          <a:effectLst/>
                          <a:latin typeface="Times New Roman" pitchFamily="18" charset="0"/>
                        </a:rPr>
                        <a:t> + OE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69" name="Line 43"/>
          <p:cNvSpPr>
            <a:spLocks noChangeShapeType="1"/>
          </p:cNvSpPr>
          <p:nvPr/>
        </p:nvSpPr>
        <p:spPr bwMode="auto">
          <a:xfrm flipH="1">
            <a:off x="2590800" y="2590800"/>
            <a:ext cx="3352800" cy="1752600"/>
          </a:xfrm>
          <a:prstGeom prst="line">
            <a:avLst/>
          </a:prstGeom>
          <a:noFill/>
          <a:ln w="9525">
            <a:solidFill>
              <a:schemeClr val="tx1"/>
            </a:solidFill>
            <a:round/>
            <a:headEnd/>
            <a:tailEnd type="triangle" w="med" len="med"/>
          </a:ln>
        </p:spPr>
        <p:txBody>
          <a:bodyPr/>
          <a:lstStyle/>
          <a:p>
            <a:endParaRPr lang="en-US"/>
          </a:p>
        </p:txBody>
      </p:sp>
      <p:sp>
        <p:nvSpPr>
          <p:cNvPr id="19470" name="Line 52"/>
          <p:cNvSpPr>
            <a:spLocks noChangeShapeType="1"/>
          </p:cNvSpPr>
          <p:nvPr/>
        </p:nvSpPr>
        <p:spPr bwMode="auto">
          <a:xfrm flipV="1">
            <a:off x="3200400" y="5105400"/>
            <a:ext cx="2743200" cy="1066800"/>
          </a:xfrm>
          <a:prstGeom prst="line">
            <a:avLst/>
          </a:prstGeom>
          <a:noFill/>
          <a:ln w="9525">
            <a:solidFill>
              <a:schemeClr val="tx1"/>
            </a:solidFill>
            <a:round/>
            <a:headEnd/>
            <a:tailEnd type="triangle" w="med" len="med"/>
          </a:ln>
        </p:spPr>
        <p:txBody>
          <a:bodyPr/>
          <a:lstStyle/>
          <a:p>
            <a:endParaRPr lang="en-US"/>
          </a:p>
        </p:txBody>
      </p:sp>
      <p:sp>
        <p:nvSpPr>
          <p:cNvPr id="19471" name="Text Box 53"/>
          <p:cNvSpPr txBox="1">
            <a:spLocks noChangeArrowheads="1"/>
          </p:cNvSpPr>
          <p:nvPr/>
        </p:nvSpPr>
        <p:spPr bwMode="auto">
          <a:xfrm>
            <a:off x="304800" y="1447800"/>
            <a:ext cx="2389188" cy="457200"/>
          </a:xfrm>
          <a:prstGeom prst="rect">
            <a:avLst/>
          </a:prstGeom>
          <a:noFill/>
          <a:ln w="9525">
            <a:noFill/>
            <a:miter lim="800000"/>
            <a:headEnd/>
            <a:tailEnd/>
          </a:ln>
        </p:spPr>
        <p:txBody>
          <a:bodyPr wrap="none">
            <a:spAutoFit/>
          </a:bodyPr>
          <a:lstStyle/>
          <a:p>
            <a:r>
              <a:rPr lang="en-US"/>
              <a:t>Income Statement</a:t>
            </a:r>
          </a:p>
        </p:txBody>
      </p:sp>
      <p:sp>
        <p:nvSpPr>
          <p:cNvPr id="19472" name="Text Box 54"/>
          <p:cNvSpPr txBox="1">
            <a:spLocks noChangeArrowheads="1"/>
          </p:cNvSpPr>
          <p:nvPr/>
        </p:nvSpPr>
        <p:spPr bwMode="auto">
          <a:xfrm>
            <a:off x="4419600" y="1447800"/>
            <a:ext cx="1916113" cy="457200"/>
          </a:xfrm>
          <a:prstGeom prst="rect">
            <a:avLst/>
          </a:prstGeom>
          <a:noFill/>
          <a:ln w="9525">
            <a:noFill/>
            <a:miter lim="800000"/>
            <a:headEnd/>
            <a:tailEnd/>
          </a:ln>
        </p:spPr>
        <p:txBody>
          <a:bodyPr wrap="none">
            <a:spAutoFit/>
          </a:bodyPr>
          <a:lstStyle/>
          <a:p>
            <a:r>
              <a:rPr lang="en-US"/>
              <a:t>Balance Sheet</a:t>
            </a:r>
          </a:p>
        </p:txBody>
      </p:sp>
      <p:sp>
        <p:nvSpPr>
          <p:cNvPr id="19473" name="Line 55"/>
          <p:cNvSpPr>
            <a:spLocks noChangeShapeType="1"/>
          </p:cNvSpPr>
          <p:nvPr/>
        </p:nvSpPr>
        <p:spPr bwMode="auto">
          <a:xfrm flipV="1">
            <a:off x="3276600" y="1447800"/>
            <a:ext cx="0" cy="533400"/>
          </a:xfrm>
          <a:prstGeom prst="line">
            <a:avLst/>
          </a:prstGeom>
          <a:noFill/>
          <a:ln w="9525">
            <a:solidFill>
              <a:schemeClr val="tx1"/>
            </a:solidFill>
            <a:round/>
            <a:headEnd/>
            <a:tailEnd/>
          </a:ln>
        </p:spPr>
        <p:txBody>
          <a:bodyPr/>
          <a:lstStyle/>
          <a:p>
            <a:endParaRPr lang="en-US"/>
          </a:p>
        </p:txBody>
      </p:sp>
      <p:sp>
        <p:nvSpPr>
          <p:cNvPr id="19474" name="Line 56"/>
          <p:cNvSpPr>
            <a:spLocks noChangeShapeType="1"/>
          </p:cNvSpPr>
          <p:nvPr/>
        </p:nvSpPr>
        <p:spPr bwMode="auto">
          <a:xfrm flipV="1">
            <a:off x="8077200" y="1447800"/>
            <a:ext cx="0" cy="533400"/>
          </a:xfrm>
          <a:prstGeom prst="line">
            <a:avLst/>
          </a:prstGeom>
          <a:noFill/>
          <a:ln w="38100">
            <a:solidFill>
              <a:schemeClr val="tx1"/>
            </a:solidFill>
            <a:round/>
            <a:headEnd/>
            <a:tailEnd/>
          </a:ln>
        </p:spPr>
        <p:txBody>
          <a:bodyPr/>
          <a:lstStyle/>
          <a:p>
            <a:endParaRPr lang="en-US"/>
          </a:p>
        </p:txBody>
      </p:sp>
      <p:sp>
        <p:nvSpPr>
          <p:cNvPr id="19475" name="Line 57"/>
          <p:cNvSpPr>
            <a:spLocks noChangeShapeType="1"/>
          </p:cNvSpPr>
          <p:nvPr/>
        </p:nvSpPr>
        <p:spPr bwMode="auto">
          <a:xfrm flipV="1">
            <a:off x="304800" y="1447800"/>
            <a:ext cx="0" cy="533400"/>
          </a:xfrm>
          <a:prstGeom prst="line">
            <a:avLst/>
          </a:prstGeom>
          <a:noFill/>
          <a:ln w="38100">
            <a:solidFill>
              <a:schemeClr val="tx1"/>
            </a:solidFill>
            <a:round/>
            <a:headEnd/>
            <a:tailEnd/>
          </a:ln>
        </p:spPr>
        <p:txBody>
          <a:bodyPr/>
          <a:lstStyle/>
          <a:p>
            <a:endParaRPr lang="en-US"/>
          </a:p>
        </p:txBody>
      </p:sp>
      <p:sp>
        <p:nvSpPr>
          <p:cNvPr id="19476" name="Line 59"/>
          <p:cNvSpPr>
            <a:spLocks noChangeShapeType="1"/>
          </p:cNvSpPr>
          <p:nvPr/>
        </p:nvSpPr>
        <p:spPr bwMode="auto">
          <a:xfrm>
            <a:off x="2895600" y="1447800"/>
            <a:ext cx="0" cy="4953000"/>
          </a:xfrm>
          <a:prstGeom prst="line">
            <a:avLst/>
          </a:prstGeom>
          <a:noFill/>
          <a:ln w="38100">
            <a:solidFill>
              <a:schemeClr val="tx1"/>
            </a:solidFill>
            <a:round/>
            <a:headEnd/>
            <a:tailEnd/>
          </a:ln>
        </p:spPr>
        <p:txBody>
          <a:bodyPr/>
          <a:lstStyle/>
          <a:p>
            <a:endParaRPr lang="en-US"/>
          </a:p>
        </p:txBody>
      </p:sp>
      <p:sp>
        <p:nvSpPr>
          <p:cNvPr id="19477" name="Line 63"/>
          <p:cNvSpPr>
            <a:spLocks noChangeShapeType="1"/>
          </p:cNvSpPr>
          <p:nvPr/>
        </p:nvSpPr>
        <p:spPr bwMode="auto">
          <a:xfrm flipH="1">
            <a:off x="5334000" y="4419600"/>
            <a:ext cx="609600" cy="304800"/>
          </a:xfrm>
          <a:prstGeom prst="line">
            <a:avLst/>
          </a:prstGeom>
          <a:noFill/>
          <a:ln w="9525">
            <a:solidFill>
              <a:schemeClr val="tx1"/>
            </a:solidFill>
            <a:round/>
            <a:headEnd/>
            <a:tailEnd/>
          </a:ln>
        </p:spPr>
        <p:txBody>
          <a:bodyPr/>
          <a:lstStyle/>
          <a:p>
            <a:endParaRPr lang="en-US"/>
          </a:p>
        </p:txBody>
      </p:sp>
      <p:sp>
        <p:nvSpPr>
          <p:cNvPr id="19478" name="Line 64"/>
          <p:cNvSpPr>
            <a:spLocks noChangeShapeType="1"/>
          </p:cNvSpPr>
          <p:nvPr/>
        </p:nvSpPr>
        <p:spPr bwMode="auto">
          <a:xfrm flipH="1" flipV="1">
            <a:off x="2667000" y="4495800"/>
            <a:ext cx="2667000" cy="2286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fontAlgn="auto">
              <a:spcAft>
                <a:spcPts val="0"/>
              </a:spcAft>
              <a:defRPr/>
            </a:pPr>
            <a:r>
              <a:rPr lang="en-US"/>
              <a:t>The Forecasting Process</a:t>
            </a:r>
          </a:p>
        </p:txBody>
      </p:sp>
      <p:sp>
        <p:nvSpPr>
          <p:cNvPr id="20483" name="Rectangle 3"/>
          <p:cNvSpPr>
            <a:spLocks noGrp="1" noChangeArrowheads="1"/>
          </p:cNvSpPr>
          <p:nvPr>
            <p:ph sz="quarter" idx="1"/>
          </p:nvPr>
        </p:nvSpPr>
        <p:spPr>
          <a:xfrm>
            <a:off x="685800" y="1600200"/>
            <a:ext cx="7772400" cy="4724400"/>
          </a:xfrm>
        </p:spPr>
        <p:txBody>
          <a:bodyPr/>
          <a:lstStyle/>
          <a:p>
            <a:pPr>
              <a:lnSpc>
                <a:spcPct val="90000"/>
              </a:lnSpc>
            </a:pPr>
            <a:r>
              <a:rPr lang="en-US" smtClean="0"/>
              <a:t>The most common way to proceed is to fill in the income statement first.  The standard approach is called “</a:t>
            </a:r>
            <a:r>
              <a:rPr lang="en-US" i="1" smtClean="0"/>
              <a:t>percent of sales forecasting</a:t>
            </a:r>
            <a:r>
              <a:rPr lang="en-US" smtClean="0"/>
              <a:t>.”</a:t>
            </a:r>
          </a:p>
          <a:p>
            <a:pPr>
              <a:lnSpc>
                <a:spcPct val="90000"/>
              </a:lnSpc>
            </a:pPr>
            <a:r>
              <a:rPr lang="en-US" smtClean="0"/>
              <a:t>Why?: You first get the sales (or sales growth) forecast.</a:t>
            </a:r>
          </a:p>
          <a:p>
            <a:pPr>
              <a:lnSpc>
                <a:spcPct val="90000"/>
              </a:lnSpc>
            </a:pPr>
            <a:r>
              <a:rPr lang="en-US" smtClean="0"/>
              <a:t>Then, you project variables having a stable relation to sales using forecasted sales and the estimated relations.</a:t>
            </a:r>
          </a:p>
          <a:p>
            <a:pPr>
              <a:lnSpc>
                <a:spcPct val="90000"/>
              </a:lnSpc>
            </a:pPr>
            <a:r>
              <a:rPr lang="en-US" smtClean="0"/>
              <a:t>Then there is the rest.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fontAlgn="auto">
              <a:spcAft>
                <a:spcPts val="0"/>
              </a:spcAft>
              <a:defRPr/>
            </a:pPr>
            <a:r>
              <a:rPr lang="en-US"/>
              <a:t>The Process…</a:t>
            </a:r>
          </a:p>
        </p:txBody>
      </p:sp>
      <p:sp>
        <p:nvSpPr>
          <p:cNvPr id="22531" name="Rectangle 3"/>
          <p:cNvSpPr>
            <a:spLocks noGrp="1" noChangeArrowheads="1"/>
          </p:cNvSpPr>
          <p:nvPr>
            <p:ph sz="quarter" idx="1"/>
          </p:nvPr>
        </p:nvSpPr>
        <p:spPr>
          <a:xfrm>
            <a:off x="457200" y="1600200"/>
            <a:ext cx="7467600" cy="4873625"/>
          </a:xfrm>
        </p:spPr>
        <p:txBody>
          <a:bodyPr/>
          <a:lstStyle/>
          <a:p>
            <a:pPr>
              <a:lnSpc>
                <a:spcPct val="90000"/>
              </a:lnSpc>
            </a:pPr>
            <a:r>
              <a:rPr lang="en-US" sz="2800" smtClean="0"/>
              <a:t>COGS will generally vary directly with sales.  If not, it is likely that something has gone (or is going) very wrong.</a:t>
            </a:r>
          </a:p>
          <a:p>
            <a:pPr lvl="1">
              <a:lnSpc>
                <a:spcPct val="90000"/>
              </a:lnSpc>
            </a:pPr>
            <a:r>
              <a:rPr lang="en-US" sz="2400" smtClean="0"/>
              <a:t>Calculate the COGS/Sales ratio for the last few years.  Multiply a forecast for this ratio times the forecast for sales to find a forecast for COGS.</a:t>
            </a:r>
          </a:p>
          <a:p>
            <a:pPr lvl="1">
              <a:lnSpc>
                <a:spcPct val="90000"/>
              </a:lnSpc>
            </a:pPr>
            <a:r>
              <a:rPr lang="en-US" sz="2400" smtClean="0"/>
              <a:t>How do we forecast the COGS/Sales ratio?</a:t>
            </a:r>
          </a:p>
          <a:p>
            <a:pPr>
              <a:lnSpc>
                <a:spcPct val="90000"/>
              </a:lnSpc>
            </a:pPr>
            <a:r>
              <a:rPr lang="en-US" sz="2800" smtClean="0"/>
              <a:t>Note that there may also be a fixed component for some of these relations.  How do you adjust?</a:t>
            </a:r>
          </a:p>
          <a:p>
            <a:pPr lvl="1">
              <a:lnSpc>
                <a:spcPct val="90000"/>
              </a:lnSpc>
            </a:pPr>
            <a:r>
              <a:rPr lang="en-US" sz="2400" smtClean="0"/>
              <a:t>Operating expenses is a good example.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5163</TotalTime>
  <Words>1042</Words>
  <Application>Microsoft Office PowerPoint</Application>
  <PresentationFormat>On-screen Show (4:3)</PresentationFormat>
  <Paragraphs>191</Paragraphs>
  <Slides>17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vt:lpstr>
      <vt:lpstr>Century Schoolbook</vt:lpstr>
      <vt:lpstr>Wingdings</vt:lpstr>
      <vt:lpstr>Wingdings 2</vt:lpstr>
      <vt:lpstr>Times New Roman</vt:lpstr>
      <vt:lpstr>Symbol</vt:lpstr>
      <vt:lpstr>Oriel</vt:lpstr>
      <vt:lpstr>Worksheet</vt:lpstr>
      <vt:lpstr>Pro Forma Financial Statements</vt:lpstr>
      <vt:lpstr>Pro Forma Financial Statements</vt:lpstr>
      <vt:lpstr>Generic Forms: Income Statement</vt:lpstr>
      <vt:lpstr>Generic Forms: Balance Sheet</vt:lpstr>
      <vt:lpstr>Generic Forms: Bridge</vt:lpstr>
      <vt:lpstr>Generic Forms: Bridge</vt:lpstr>
      <vt:lpstr>Bridge</vt:lpstr>
      <vt:lpstr>The Forecasting Process</vt:lpstr>
      <vt:lpstr>The Process…</vt:lpstr>
      <vt:lpstr>The Process…</vt:lpstr>
      <vt:lpstr>The Process…</vt:lpstr>
      <vt:lpstr>The Process…</vt:lpstr>
      <vt:lpstr>The Process…</vt:lpstr>
      <vt:lpstr>A Circularity Rather Than A Bridge</vt:lpstr>
      <vt:lpstr>Interactions…</vt:lpstr>
      <vt:lpstr>Example</vt:lpstr>
      <vt:lpstr>The Process…</vt:lpstr>
    </vt:vector>
  </TitlesOfParts>
  <Company>University of Colorado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 Forma Financial Statements</dc:title>
  <dc:creator>zender</dc:creator>
  <cp:lastModifiedBy>zender</cp:lastModifiedBy>
  <cp:revision>77</cp:revision>
  <dcterms:created xsi:type="dcterms:W3CDTF">2001-09-14T18:43:26Z</dcterms:created>
  <dcterms:modified xsi:type="dcterms:W3CDTF">2010-09-13T21:52:23Z</dcterms:modified>
</cp:coreProperties>
</file>