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2" r:id="rId9"/>
    <p:sldId id="273" r:id="rId10"/>
    <p:sldId id="274" r:id="rId11"/>
    <p:sldId id="271" r:id="rId12"/>
  </p:sldIdLst>
  <p:sldSz cx="9144000" cy="6858000" type="screen4x3"/>
  <p:notesSz cx="7162800" cy="9448800"/>
  <p:embeddedFontLst>
    <p:embeddedFont>
      <p:font typeface="Tahoma" pitchFamily="34" charset="0"/>
      <p:regular r:id="rId15"/>
      <p:bold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709" autoAdjust="0"/>
  </p:normalViewPr>
  <p:slideViewPr>
    <p:cSldViewPr>
      <p:cViewPr varScale="1">
        <p:scale>
          <a:sx n="99" d="100"/>
          <a:sy n="99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t" anchorCtr="0" compatLnSpc="1">
            <a:prstTxWarp prst="textNoShape">
              <a:avLst/>
            </a:prstTxWarp>
          </a:bodyPr>
          <a:lstStyle>
            <a:lvl1pPr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7650" y="0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5725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b" anchorCtr="0" compatLnSpc="1">
            <a:prstTxWarp prst="textNoShape">
              <a:avLst/>
            </a:prstTxWarp>
          </a:bodyPr>
          <a:lstStyle>
            <a:lvl1pPr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7650" y="8975725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F8165DBC-34DA-4BB9-85F2-390A7C3EA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t" anchorCtr="0" compatLnSpc="1">
            <a:prstTxWarp prst="textNoShape">
              <a:avLst/>
            </a:prstTxWarp>
          </a:bodyPr>
          <a:lstStyle>
            <a:lvl1pPr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7650" y="0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5725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b" anchorCtr="0" compatLnSpc="1">
            <a:prstTxWarp prst="textNoShape">
              <a:avLst/>
            </a:prstTxWarp>
          </a:bodyPr>
          <a:lstStyle>
            <a:lvl1pPr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7650" y="8975725"/>
            <a:ext cx="3105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4" rIns="94910" bIns="4745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AE245EE-E96A-471C-9010-80AFF10B9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28732-6275-4F18-BB30-FA1AFF042DCC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5931D5-C7C1-4615-A851-5023F0F9DA98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3324F-D08C-4B80-B2D1-2D2AB93674A8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32D320-AE42-47BA-AD72-7EC117DB5316}" type="slidenum">
              <a:rPr lang="en-US"/>
              <a:pPr/>
              <a:t>6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DE865-97F3-4E63-8C60-CD87F2F87EB5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E98828-1DB3-4F81-911F-BB9CB938F974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4487863"/>
            <a:ext cx="5730875" cy="42529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81EB06-996A-4292-8BED-5EB908FB2561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5963" y="4487863"/>
            <a:ext cx="5730875" cy="42529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2AF73-9A8C-4561-AE05-066D0D0C9F74}" type="slidenum">
              <a:rPr lang="en-US"/>
              <a:pPr/>
              <a:t>11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9763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64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71C7F7-60A1-4EC3-8FD9-B587DFB95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7A2E8-637E-46B7-8585-9F0E543CB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636DF-9569-4C74-8B70-990245FB9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1881B-4E3B-4123-97E9-3CDB58238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8A1AC-D8D6-4791-BA65-D25FCFDB0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EA6F4-82BF-4078-B72F-8A06D9D1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7872A-207D-43BF-8BBC-7BA21EDE1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FA23F-DADD-4FE6-8EA1-E0AB33C5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A12E-0F4E-4C90-A78A-53AD54128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18D4-272A-4516-B7F9-A8DD79E0A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D667-22AC-4C82-B646-7CEFBF05E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8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28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EDFFFAB-A208-4E84-8059-9E27FA4C4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eds-faculty.colorado.edu/zender/MBAC6060-Eve/Schedul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 Introduction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Professor Jaime F. Zender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Valuation Basics – Where We Are Headed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Assets have value due to the future payoffs they generate for those that purchase them.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What does past investment have to do with this?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price you are (should be) willing to pay for an asset depends upon the future </a:t>
            </a:r>
            <a:r>
              <a:rPr lang="en-US" sz="2800" i="1" smtClean="0"/>
              <a:t>value</a:t>
            </a:r>
            <a:r>
              <a:rPr lang="en-US" sz="2800" smtClean="0"/>
              <a:t> you will receive from owning that asset.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We will see that we cannot examine most assets in isolation.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Another piece of the puzzle is that cash today is more valuable than cash tomorrow – a concept we call the “time value of money.”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Valuation</a:t>
            </a:r>
          </a:p>
        </p:txBody>
      </p:sp>
      <p:sp>
        <p:nvSpPr>
          <p:cNvPr id="10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An important goal for us will be to value different assets.  It is often helpful to see where we are headed: Discounted cash flow valuation: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can actually see some of where we are going from this seeming gibberish.  Use this to remind yourself </a:t>
            </a:r>
            <a:r>
              <a:rPr lang="en-US" sz="2800" u="sng" smtClean="0"/>
              <a:t>why</a:t>
            </a:r>
            <a:r>
              <a:rPr lang="en-US" sz="2800" smtClean="0"/>
              <a:t> we are doing things.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295400" y="3505200"/>
          <a:ext cx="6656388" cy="1001713"/>
        </p:xfrm>
        <a:graphic>
          <a:graphicData uri="http://schemas.openxmlformats.org/presentationml/2006/ole">
            <p:oleObj spid="_x0000_s1026" name="Equation" r:id="rId4" imgW="311148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Course Overview:</a:t>
            </a:r>
            <a:br>
              <a:rPr lang="en-US" smtClean="0"/>
            </a:br>
            <a:r>
              <a:rPr lang="en-US" smtClean="0"/>
              <a:t>Purpose and Focus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Review of the syllabus.</a:t>
            </a:r>
          </a:p>
          <a:p>
            <a:pPr lvl="1" eaLnBrk="1" hangingPunct="1"/>
            <a:r>
              <a:rPr lang="en-US" dirty="0" smtClean="0"/>
              <a:t>Course objectives and learning goals.</a:t>
            </a:r>
          </a:p>
          <a:p>
            <a:pPr lvl="1" eaLnBrk="1" hangingPunct="1"/>
            <a:r>
              <a:rPr lang="en-US" dirty="0" smtClean="0"/>
              <a:t>Course materials, schedule, and assignments.  </a:t>
            </a:r>
          </a:p>
          <a:p>
            <a:pPr lvl="2" eaLnBrk="1" hangingPunct="1"/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“MyLeeds.”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Homework on myfinancelab.com.</a:t>
            </a:r>
          </a:p>
          <a:p>
            <a:pPr lvl="1" eaLnBrk="1" hangingPunct="1"/>
            <a:r>
              <a:rPr lang="en-US" dirty="0" smtClean="0"/>
              <a:t>Course policies.</a:t>
            </a:r>
          </a:p>
          <a:p>
            <a:pPr lvl="1" eaLnBrk="1" hangingPunct="1"/>
            <a:r>
              <a:rPr lang="en-US" dirty="0" smtClean="0"/>
              <a:t>Grading guidelines.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Decisions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Financial analysis and planning.</a:t>
            </a:r>
          </a:p>
          <a:p>
            <a:pPr lvl="1" eaLnBrk="1" hangingPunct="1"/>
            <a:r>
              <a:rPr lang="en-US" dirty="0" smtClean="0"/>
              <a:t>Assess the strengths and weaknesses of the firm via the Statement of Cash Flow, ratio analysis, and common sized financial statements.</a:t>
            </a:r>
          </a:p>
          <a:p>
            <a:pPr lvl="1" eaLnBrk="1" hangingPunct="1"/>
            <a:r>
              <a:rPr lang="en-US" i="1" dirty="0" smtClean="0"/>
              <a:t>Pro forma </a:t>
            </a:r>
            <a:r>
              <a:rPr lang="en-US" dirty="0" smtClean="0"/>
              <a:t>financial statements.</a:t>
            </a:r>
          </a:p>
          <a:p>
            <a:pPr lvl="2" eaLnBrk="1" hangingPunct="1"/>
            <a:r>
              <a:rPr lang="en-US" dirty="0" smtClean="0"/>
              <a:t>Cash flow for valuation.</a:t>
            </a:r>
            <a:endParaRPr lang="en-US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Decisions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Capital budgeting.</a:t>
            </a:r>
          </a:p>
          <a:p>
            <a:pPr lvl="1" eaLnBrk="1" hangingPunct="1"/>
            <a:r>
              <a:rPr lang="en-US" dirty="0" smtClean="0"/>
              <a:t>Decisions that involve what fixed assets the firm should acquire.</a:t>
            </a:r>
          </a:p>
          <a:p>
            <a:pPr lvl="2" eaLnBrk="1" hangingPunct="1"/>
            <a:r>
              <a:rPr lang="en-US" dirty="0" smtClean="0"/>
              <a:t>“Investment” or “Left-hand side” decisions.</a:t>
            </a:r>
          </a:p>
          <a:p>
            <a:pPr lvl="1" eaLnBrk="1" hangingPunct="1"/>
            <a:r>
              <a:rPr lang="en-US" dirty="0" smtClean="0"/>
              <a:t>The value of </a:t>
            </a:r>
            <a:r>
              <a:rPr lang="en-US" i="1" dirty="0" smtClean="0"/>
              <a:t>any </a:t>
            </a:r>
            <a:r>
              <a:rPr lang="en-US" dirty="0" smtClean="0"/>
              <a:t>asset is a function of:</a:t>
            </a:r>
          </a:p>
          <a:p>
            <a:pPr lvl="2" eaLnBrk="1" hangingPunct="1"/>
            <a:r>
              <a:rPr lang="en-US" dirty="0" smtClean="0"/>
              <a:t>The size of the future cash flows.</a:t>
            </a:r>
          </a:p>
          <a:p>
            <a:pPr lvl="2" eaLnBrk="1" hangingPunct="1"/>
            <a:r>
              <a:rPr lang="en-US" dirty="0" smtClean="0"/>
              <a:t>The timing of the future cash flows.</a:t>
            </a:r>
          </a:p>
          <a:p>
            <a:pPr lvl="2" eaLnBrk="1" hangingPunct="1"/>
            <a:r>
              <a:rPr lang="en-US" dirty="0" smtClean="0"/>
              <a:t>The risk of the future cash flows.</a:t>
            </a:r>
          </a:p>
          <a:p>
            <a:pPr lvl="1" eaLnBrk="1" hangingPunct="1"/>
            <a:r>
              <a:rPr lang="en-US" dirty="0" smtClean="0"/>
              <a:t>How do we make an investment decision?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Decisions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Capital structure.</a:t>
            </a:r>
          </a:p>
          <a:p>
            <a:pPr lvl="1" eaLnBrk="1" hangingPunct="1"/>
            <a:r>
              <a:rPr lang="en-US" sz="2400" smtClean="0"/>
              <a:t>Decisions that determine how to raise the money to buy our assets.</a:t>
            </a:r>
          </a:p>
          <a:p>
            <a:pPr lvl="2" eaLnBrk="1" hangingPunct="1"/>
            <a:r>
              <a:rPr lang="en-US" sz="2000" smtClean="0"/>
              <a:t>Financing or “Right-hand side” decisions.</a:t>
            </a:r>
          </a:p>
          <a:p>
            <a:pPr lvl="1" eaLnBrk="1" hangingPunct="1"/>
            <a:r>
              <a:rPr lang="en-US" sz="2400" smtClean="0"/>
              <a:t>The capital structure of the firm is a portfolio of assets, a portfolio chosen to minimize the total financing cost.</a:t>
            </a:r>
          </a:p>
          <a:p>
            <a:pPr lvl="1" eaLnBrk="1" hangingPunct="1"/>
            <a:r>
              <a:rPr lang="en-US" sz="2400" smtClean="0"/>
              <a:t>The financial claims of a firm are contingent claims, their value derives solely from the “left-hand side” of the firm.</a:t>
            </a:r>
          </a:p>
          <a:p>
            <a:pPr lvl="1" eaLnBrk="1" hangingPunct="1"/>
            <a:r>
              <a:rPr lang="en-US" sz="2400" smtClean="0"/>
              <a:t>The dividend decision is a part of this discussion!?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Decisions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Risk versus return.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 exactly a corporate finance decision but so integral to these decisions that it deserves separate mention.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An important and difficult question is exactly how we should measure risk.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Once we have a handle on measuring risk we need to explain how measured risk relates to required or expected returns.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This leads us to a study of asset pricing models.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This will affect our capital budgeting decisions but also our capital structure decisions.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Corporate Finance Decisions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Working capital management.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subset of the investment and financing decisions of the firm.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Both sides of the balance sheet are affected.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Concentrates on current assets and liabilities.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Intimately tied with FAP.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Net working capital is an asset that must be financed from some source of funds.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It is an easy and dangerous thing to lose control of.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Question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Three years ago your cousin Ralph opened a brew-pub in downtown Boulder.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While it has been operating fairly successfully its survival depends upon some expansion and upgrades in its production equipment.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Ralph has come to you as a potential equity investor.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The expansion requires $100,000 and the two of you are discussing the ownership stake this would imply for you.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Ralph’s Position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Ralph argues that three years ago he invested $30,000 of his own capital.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He also argues that for three years he has been working at a less than competitive wage (in order to reinvest the generated cash).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He estimates this amounts to $40,000 in “sweat equity” for each of the three years.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Ralph suggests these facts imply your $100,000 will purchase 40% of the equity.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 did Ralph come up with this figure and is this argument valid?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1363</TotalTime>
  <Words>713</Words>
  <Application>Microsoft Office PowerPoint</Application>
  <PresentationFormat>On-screen Show (4:3)</PresentationFormat>
  <Paragraphs>79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Wingdings</vt:lpstr>
      <vt:lpstr>Times New Roman</vt:lpstr>
      <vt:lpstr>Blueprint</vt:lpstr>
      <vt:lpstr>Equation</vt:lpstr>
      <vt:lpstr>Course Introduction</vt:lpstr>
      <vt:lpstr>Course Overview: Purpose and Focus</vt:lpstr>
      <vt:lpstr>Corporate Finance Decisions</vt:lpstr>
      <vt:lpstr>Corporate Finance Decisions</vt:lpstr>
      <vt:lpstr>Corporate Finance Decisions</vt:lpstr>
      <vt:lpstr>Corporate Finance Decisions</vt:lpstr>
      <vt:lpstr>Corporate Finance Decisions</vt:lpstr>
      <vt:lpstr>Typical Question</vt:lpstr>
      <vt:lpstr>Ralph’s Position</vt:lpstr>
      <vt:lpstr>Valuation Basics – Where We Are Headed</vt:lpstr>
      <vt:lpstr>Valuation</vt:lpstr>
    </vt:vector>
  </TitlesOfParts>
  <Company>University of Colorado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Finance: MBAC 6060</dc:title>
  <dc:creator>zender</dc:creator>
  <cp:lastModifiedBy>zender</cp:lastModifiedBy>
  <cp:revision>63</cp:revision>
  <dcterms:created xsi:type="dcterms:W3CDTF">2001-08-30T16:12:30Z</dcterms:created>
  <dcterms:modified xsi:type="dcterms:W3CDTF">2010-08-05T21:08:33Z</dcterms:modified>
</cp:coreProperties>
</file>