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37"/>
  </p:notesMasterIdLst>
  <p:sldIdLst>
    <p:sldId id="256" r:id="rId2"/>
    <p:sldId id="259" r:id="rId3"/>
    <p:sldId id="260" r:id="rId4"/>
    <p:sldId id="261" r:id="rId5"/>
    <p:sldId id="262" r:id="rId6"/>
    <p:sldId id="265" r:id="rId7"/>
    <p:sldId id="268" r:id="rId8"/>
    <p:sldId id="271" r:id="rId9"/>
    <p:sldId id="273" r:id="rId10"/>
    <p:sldId id="274" r:id="rId11"/>
    <p:sldId id="275" r:id="rId12"/>
    <p:sldId id="276" r:id="rId13"/>
    <p:sldId id="278" r:id="rId14"/>
    <p:sldId id="281" r:id="rId15"/>
    <p:sldId id="282" r:id="rId16"/>
    <p:sldId id="283" r:id="rId17"/>
    <p:sldId id="286" r:id="rId18"/>
    <p:sldId id="333" r:id="rId19"/>
    <p:sldId id="287" r:id="rId20"/>
    <p:sldId id="288" r:id="rId21"/>
    <p:sldId id="289" r:id="rId22"/>
    <p:sldId id="291" r:id="rId23"/>
    <p:sldId id="299" r:id="rId24"/>
    <p:sldId id="301" r:id="rId25"/>
    <p:sldId id="302" r:id="rId26"/>
    <p:sldId id="303" r:id="rId27"/>
    <p:sldId id="306" r:id="rId28"/>
    <p:sldId id="307" r:id="rId29"/>
    <p:sldId id="311" r:id="rId30"/>
    <p:sldId id="312" r:id="rId31"/>
    <p:sldId id="313" r:id="rId32"/>
    <p:sldId id="317" r:id="rId33"/>
    <p:sldId id="318" r:id="rId34"/>
    <p:sldId id="320" r:id="rId35"/>
    <p:sldId id="322"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48"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48"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48"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48"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1114" autoAdjust="0"/>
  </p:normalViewPr>
  <p:slideViewPr>
    <p:cSldViewPr>
      <p:cViewPr>
        <p:scale>
          <a:sx n="100" d="100"/>
          <a:sy n="100" d="100"/>
        </p:scale>
        <p:origin x="-294" y="-168"/>
      </p:cViewPr>
      <p:guideLst>
        <p:guide orient="horz" pos="940"/>
        <p:guide orient="horz" pos="103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FE6CA0F-8A10-41DD-9E91-A8F087075E7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48"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48"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48"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48"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2FE63-B82D-4E89-B42B-8BEDFB9647FE}" type="slidenum">
              <a:rPr lang="en-US"/>
              <a:pPr/>
              <a:t>1</a:t>
            </a:fld>
            <a:endParaRPr lang="en-US"/>
          </a:p>
        </p:txBody>
      </p:sp>
      <p:sp>
        <p:nvSpPr>
          <p:cNvPr id="153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5B5CB-29D0-4CC7-8252-FCC40968E402}" type="slidenum">
              <a:rPr lang="en-US"/>
              <a:pPr/>
              <a:t>10</a:t>
            </a:fld>
            <a:endParaRPr lang="en-US"/>
          </a:p>
        </p:txBody>
      </p:sp>
      <p:sp>
        <p:nvSpPr>
          <p:cNvPr id="52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D9E75-DC9B-49E0-A5B2-DD7B794D1EF5}" type="slidenum">
              <a:rPr lang="en-US"/>
              <a:pPr/>
              <a:t>11</a:t>
            </a:fld>
            <a:endParaRPr lang="en-US"/>
          </a:p>
        </p:txBody>
      </p:sp>
      <p:sp>
        <p:nvSpPr>
          <p:cNvPr id="54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1F125-EF81-4630-85CA-A395957B0780}" type="slidenum">
              <a:rPr lang="en-US"/>
              <a:pPr/>
              <a:t>12</a:t>
            </a:fld>
            <a:endParaRPr lang="en-US"/>
          </a:p>
        </p:txBody>
      </p:sp>
      <p:sp>
        <p:nvSpPr>
          <p:cNvPr id="56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F81C39-40D8-408D-81B2-D639B94175F0}" type="slidenum">
              <a:rPr lang="en-US"/>
              <a:pPr/>
              <a:t>13</a:t>
            </a:fld>
            <a:endParaRPr lang="en-US"/>
          </a:p>
        </p:txBody>
      </p:sp>
      <p:sp>
        <p:nvSpPr>
          <p:cNvPr id="60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F1B16-EC3C-40E3-B037-D5813E2C0859}" type="slidenum">
              <a:rPr lang="en-US"/>
              <a:pPr/>
              <a:t>14</a:t>
            </a:fld>
            <a:endParaRPr lang="en-US"/>
          </a:p>
        </p:txBody>
      </p:sp>
      <p:sp>
        <p:nvSpPr>
          <p:cNvPr id="66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BA01C-BCDA-4100-9571-EC0F32485471}" type="slidenum">
              <a:rPr lang="en-US"/>
              <a:pPr/>
              <a:t>15</a:t>
            </a:fld>
            <a:endParaRPr lang="en-US"/>
          </a:p>
        </p:txBody>
      </p:sp>
      <p:sp>
        <p:nvSpPr>
          <p:cNvPr id="68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5F960-9316-41E6-B070-2DCA129C962F}" type="slidenum">
              <a:rPr lang="en-US"/>
              <a:pPr/>
              <a:t>16</a:t>
            </a:fld>
            <a:endParaRPr lang="en-US"/>
          </a:p>
        </p:txBody>
      </p:sp>
      <p:sp>
        <p:nvSpPr>
          <p:cNvPr id="70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D9B4E-88B9-454A-BDAE-FD1C6B0F0964}" type="slidenum">
              <a:rPr lang="en-US"/>
              <a:pPr/>
              <a:t>17</a:t>
            </a:fld>
            <a:endParaRPr lang="en-US"/>
          </a:p>
        </p:txBody>
      </p:sp>
      <p:sp>
        <p:nvSpPr>
          <p:cNvPr id="76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D9B4E-88B9-454A-BDAE-FD1C6B0F0964}" type="slidenum">
              <a:rPr lang="en-US"/>
              <a:pPr/>
              <a:t>18</a:t>
            </a:fld>
            <a:endParaRPr lang="en-US"/>
          </a:p>
        </p:txBody>
      </p:sp>
      <p:sp>
        <p:nvSpPr>
          <p:cNvPr id="76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CADEB-9CB4-48F8-8C41-8EC9838055AC}" type="slidenum">
              <a:rPr lang="en-US"/>
              <a:pPr/>
              <a:t>19</a:t>
            </a:fld>
            <a:endParaRPr lang="en-US"/>
          </a:p>
        </p:txBody>
      </p:sp>
      <p:sp>
        <p:nvSpPr>
          <p:cNvPr id="78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9E1E1-0E25-4145-BA04-9B762E7D9BB1}" type="slidenum">
              <a:rPr lang="en-US"/>
              <a:pPr/>
              <a:t>2</a:t>
            </a:fld>
            <a:endParaRPr lang="en-US"/>
          </a:p>
        </p:txBody>
      </p:sp>
      <p:sp>
        <p:nvSpPr>
          <p:cNvPr id="215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21C07-DCBC-4E89-8919-8275F8C1C060}" type="slidenum">
              <a:rPr lang="en-US"/>
              <a:pPr/>
              <a:t>20</a:t>
            </a:fld>
            <a:endParaRPr lang="en-US"/>
          </a:p>
        </p:txBody>
      </p:sp>
      <p:sp>
        <p:nvSpPr>
          <p:cNvPr id="80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E5529-BF88-4E60-9B4C-601CBE275C88}" type="slidenum">
              <a:rPr lang="en-US"/>
              <a:pPr/>
              <a:t>21</a:t>
            </a:fld>
            <a:endParaRPr lang="en-US"/>
          </a:p>
        </p:txBody>
      </p:sp>
      <p:sp>
        <p:nvSpPr>
          <p:cNvPr id="82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A83AE-6F0D-4787-8AD1-2D606920DCD1}" type="slidenum">
              <a:rPr lang="en-US"/>
              <a:pPr/>
              <a:t>22</a:t>
            </a:fld>
            <a:endParaRPr lang="en-US"/>
          </a:p>
        </p:txBody>
      </p:sp>
      <p:sp>
        <p:nvSpPr>
          <p:cNvPr id="870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252EA-C95A-4AFB-8B01-6BF3A4F69787}" type="slidenum">
              <a:rPr lang="en-US"/>
              <a:pPr/>
              <a:t>23</a:t>
            </a:fld>
            <a:endParaRPr lang="en-US"/>
          </a:p>
        </p:txBody>
      </p:sp>
      <p:sp>
        <p:nvSpPr>
          <p:cNvPr id="103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4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E3087-AEC0-42ED-9B18-E260DE97C704}" type="slidenum">
              <a:rPr lang="en-US"/>
              <a:pPr/>
              <a:t>24</a:t>
            </a:fld>
            <a:endParaRPr lang="en-US"/>
          </a:p>
        </p:txBody>
      </p:sp>
      <p:sp>
        <p:nvSpPr>
          <p:cNvPr id="107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706BA-89EE-43AC-8A69-8825DE4A8AF6}" type="slidenum">
              <a:rPr lang="en-US"/>
              <a:pPr/>
              <a:t>25</a:t>
            </a:fld>
            <a:endParaRPr lang="en-US"/>
          </a:p>
        </p:txBody>
      </p:sp>
      <p:sp>
        <p:nvSpPr>
          <p:cNvPr id="109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C487-219D-4178-8E02-E2CDB0F288DB}" type="slidenum">
              <a:rPr lang="en-US"/>
              <a:pPr/>
              <a:t>26</a:t>
            </a:fld>
            <a:endParaRPr lang="en-US"/>
          </a:p>
        </p:txBody>
      </p:sp>
      <p:sp>
        <p:nvSpPr>
          <p:cNvPr id="111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9AC9D-E1AD-4C47-BF86-76B86CB27C34}" type="slidenum">
              <a:rPr lang="en-US"/>
              <a:pPr/>
              <a:t>27</a:t>
            </a:fld>
            <a:endParaRPr lang="en-US"/>
          </a:p>
        </p:txBody>
      </p:sp>
      <p:sp>
        <p:nvSpPr>
          <p:cNvPr id="117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02521-036E-4BA4-97CD-5107743284AE}" type="slidenum">
              <a:rPr lang="en-US"/>
              <a:pPr/>
              <a:t>28</a:t>
            </a:fld>
            <a:endParaRPr lang="en-US"/>
          </a:p>
        </p:txBody>
      </p:sp>
      <p:sp>
        <p:nvSpPr>
          <p:cNvPr id="119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D3781-0259-40FB-BB07-B7D4370E95EA}" type="slidenum">
              <a:rPr lang="en-US"/>
              <a:pPr/>
              <a:t>29</a:t>
            </a:fld>
            <a:endParaRPr lang="en-US"/>
          </a:p>
        </p:txBody>
      </p:sp>
      <p:sp>
        <p:nvSpPr>
          <p:cNvPr id="1280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0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D6625-ACB6-47C9-8C73-5827B4EEF942}" type="slidenum">
              <a:rPr lang="en-US"/>
              <a:pPr/>
              <a:t>3</a:t>
            </a:fld>
            <a:endParaRPr lang="en-US"/>
          </a:p>
        </p:txBody>
      </p:sp>
      <p:sp>
        <p:nvSpPr>
          <p:cNvPr id="23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A9A9D-F004-42A7-A542-13D8737EAB76}" type="slidenum">
              <a:rPr lang="en-US"/>
              <a:pPr/>
              <a:t>30</a:t>
            </a:fld>
            <a:endParaRPr lang="en-US"/>
          </a:p>
        </p:txBody>
      </p:sp>
      <p:sp>
        <p:nvSpPr>
          <p:cNvPr id="1300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E74B3-8A24-4F56-93D6-020A58F6FD51}" type="slidenum">
              <a:rPr lang="en-US"/>
              <a:pPr/>
              <a:t>31</a:t>
            </a:fld>
            <a:endParaRPr lang="en-US"/>
          </a:p>
        </p:txBody>
      </p:sp>
      <p:sp>
        <p:nvSpPr>
          <p:cNvPr id="132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0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D3B91A-1E79-4AAD-A286-EF57078981A9}" type="slidenum">
              <a:rPr lang="en-US"/>
              <a:pPr/>
              <a:t>32</a:t>
            </a:fld>
            <a:endParaRPr lang="en-US"/>
          </a:p>
        </p:txBody>
      </p:sp>
      <p:sp>
        <p:nvSpPr>
          <p:cNvPr id="1402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2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6294B-DB16-4007-A956-86D9AA6EC34B}" type="slidenum">
              <a:rPr lang="en-US"/>
              <a:pPr/>
              <a:t>33</a:t>
            </a:fld>
            <a:endParaRPr lang="en-US"/>
          </a:p>
        </p:txBody>
      </p:sp>
      <p:sp>
        <p:nvSpPr>
          <p:cNvPr id="1423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98E8C-C9F7-4B4C-AFA6-3F75A50BC713}" type="slidenum">
              <a:rPr lang="en-US"/>
              <a:pPr/>
              <a:t>34</a:t>
            </a:fld>
            <a:endParaRPr lang="en-US"/>
          </a:p>
        </p:txBody>
      </p:sp>
      <p:sp>
        <p:nvSpPr>
          <p:cNvPr id="146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68203-D39E-4E3D-B724-C6EF7907FC55}" type="slidenum">
              <a:rPr lang="en-US"/>
              <a:pPr/>
              <a:t>35</a:t>
            </a:fld>
            <a:endParaRPr lang="en-US"/>
          </a:p>
        </p:txBody>
      </p:sp>
      <p:sp>
        <p:nvSpPr>
          <p:cNvPr id="150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EC480-382A-476F-827F-A0B6F01ED9C3}" type="slidenum">
              <a:rPr lang="en-US"/>
              <a:pPr/>
              <a:t>4</a:t>
            </a:fld>
            <a:endParaRPr lang="en-US"/>
          </a:p>
        </p:txBody>
      </p:sp>
      <p:sp>
        <p:nvSpPr>
          <p:cNvPr id="256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28635-A607-438E-9EA6-16E3E024C1DD}" type="slidenum">
              <a:rPr lang="en-US"/>
              <a:pPr/>
              <a:t>5</a:t>
            </a:fld>
            <a:endParaRPr lang="en-US"/>
          </a:p>
        </p:txBody>
      </p:sp>
      <p:sp>
        <p:nvSpPr>
          <p:cNvPr id="27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B27C8-9449-4021-8089-E791967B35D7}" type="slidenum">
              <a:rPr lang="en-US"/>
              <a:pPr/>
              <a:t>6</a:t>
            </a:fld>
            <a:endParaRPr lang="en-US"/>
          </a:p>
        </p:txBody>
      </p:sp>
      <p:sp>
        <p:nvSpPr>
          <p:cNvPr id="337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43139-839D-438A-B40F-3DDD4507788A}" type="slidenum">
              <a:rPr lang="en-US"/>
              <a:pPr/>
              <a:t>7</a:t>
            </a:fld>
            <a:endParaRPr lang="en-US"/>
          </a:p>
        </p:txBody>
      </p:sp>
      <p:sp>
        <p:nvSpPr>
          <p:cNvPr id="399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EB931-725F-4D58-96A9-822AE37766EE}" type="slidenum">
              <a:rPr lang="en-US"/>
              <a:pPr/>
              <a:t>8</a:t>
            </a:fld>
            <a:endParaRPr lang="en-US"/>
          </a:p>
        </p:txBody>
      </p:sp>
      <p:sp>
        <p:nvSpPr>
          <p:cNvPr id="460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1FEA7-E372-412A-A218-86551DADD029}" type="slidenum">
              <a:rPr lang="en-US"/>
              <a:pPr/>
              <a:t>9</a:t>
            </a:fld>
            <a:endParaRPr lang="en-US"/>
          </a:p>
        </p:txBody>
      </p:sp>
      <p:sp>
        <p:nvSpPr>
          <p:cNvPr id="50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11/30/2010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11/30/2010</a:t>
            </a:fld>
            <a:endParaRPr lang="en-US"/>
          </a:p>
        </p:txBody>
      </p:sp>
      <p:sp>
        <p:nvSpPr>
          <p:cNvPr id="5" name="Footer Placeholder 4"/>
          <p:cNvSpPr>
            <a:spLocks noGrp="1"/>
          </p:cNvSpPr>
          <p:nvPr>
            <p:ph type="ftr" sz="quarter" idx="11"/>
          </p:nvPr>
        </p:nvSpPr>
        <p:spPr/>
        <p:txBody>
          <a:bodyPr/>
          <a:lstStyle/>
          <a:p>
            <a:r>
              <a:rPr lang="en-US" smtClean="0"/>
              <a:t>Copyright © 2007 Pearson Addison-Wesley. All rights reserved.</a:t>
            </a:r>
            <a:endParaRPr lang="en-US"/>
          </a:p>
        </p:txBody>
      </p:sp>
      <p:sp>
        <p:nvSpPr>
          <p:cNvPr id="6" name="Slide Number Placeholder 5"/>
          <p:cNvSpPr>
            <a:spLocks noGrp="1"/>
          </p:cNvSpPr>
          <p:nvPr>
            <p:ph type="sldNum" sz="quarter" idx="12"/>
          </p:nvPr>
        </p:nvSpPr>
        <p:spPr/>
        <p:txBody>
          <a:bodyPr/>
          <a:lstStyle/>
          <a:p>
            <a:r>
              <a:rPr lang="en-US" smtClean="0"/>
              <a:t>19-</a:t>
            </a:r>
            <a:fld id="{9EC91482-807D-443C-B127-2C085D4706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11/30/2010</a:t>
            </a:fld>
            <a:endParaRPr lang="en-US"/>
          </a:p>
        </p:txBody>
      </p:sp>
      <p:sp>
        <p:nvSpPr>
          <p:cNvPr id="5" name="Footer Placeholder 4"/>
          <p:cNvSpPr>
            <a:spLocks noGrp="1"/>
          </p:cNvSpPr>
          <p:nvPr>
            <p:ph type="ftr" sz="quarter" idx="11"/>
          </p:nvPr>
        </p:nvSpPr>
        <p:spPr/>
        <p:txBody>
          <a:bodyPr/>
          <a:lstStyle/>
          <a:p>
            <a:r>
              <a:rPr lang="en-US" smtClean="0"/>
              <a:t>Copyright © 2007 Pearson Addison-Wesley. All rights reserved.</a:t>
            </a:r>
            <a:endParaRPr lang="en-US"/>
          </a:p>
        </p:txBody>
      </p:sp>
      <p:sp>
        <p:nvSpPr>
          <p:cNvPr id="6" name="Slide Number Placeholder 5"/>
          <p:cNvSpPr>
            <a:spLocks noGrp="1"/>
          </p:cNvSpPr>
          <p:nvPr>
            <p:ph type="sldNum" sz="quarter" idx="12"/>
          </p:nvPr>
        </p:nvSpPr>
        <p:spPr/>
        <p:txBody>
          <a:bodyPr/>
          <a:lstStyle/>
          <a:p>
            <a:r>
              <a:rPr lang="en-US" smtClean="0"/>
              <a:t>19-</a:t>
            </a:r>
            <a:fld id="{FFC67FC9-A696-4866-9162-D91A005B11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11/30/2010</a:t>
            </a:fld>
            <a:endParaRPr lang="en-US"/>
          </a:p>
        </p:txBody>
      </p:sp>
      <p:sp>
        <p:nvSpPr>
          <p:cNvPr id="5" name="Footer Placeholder 4"/>
          <p:cNvSpPr>
            <a:spLocks noGrp="1"/>
          </p:cNvSpPr>
          <p:nvPr>
            <p:ph type="ftr" sz="quarter" idx="11"/>
          </p:nvPr>
        </p:nvSpPr>
        <p:spPr/>
        <p:txBody>
          <a:bodyPr/>
          <a:lstStyle/>
          <a:p>
            <a:r>
              <a:rPr lang="en-US" smtClean="0"/>
              <a:t>Copyright © 2007 Pearson Addison-Wesley. All rights reserved.</a:t>
            </a:r>
            <a:endParaRPr lang="en-US"/>
          </a:p>
        </p:txBody>
      </p:sp>
      <p:sp>
        <p:nvSpPr>
          <p:cNvPr id="6" name="Slide Number Placeholder 5"/>
          <p:cNvSpPr>
            <a:spLocks noGrp="1"/>
          </p:cNvSpPr>
          <p:nvPr>
            <p:ph type="sldNum" sz="quarter" idx="12"/>
          </p:nvPr>
        </p:nvSpPr>
        <p:spPr/>
        <p:txBody>
          <a:bodyPr/>
          <a:lstStyle/>
          <a:p>
            <a:r>
              <a:rPr lang="en-US" smtClean="0"/>
              <a:t>19-</a:t>
            </a:r>
            <a:fld id="{FD85254A-AD5E-43BB-9C08-2E1BD887FD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11/30/2010</a:t>
            </a:fld>
            <a:endParaRPr lang="en-US"/>
          </a:p>
        </p:txBody>
      </p:sp>
      <p:sp>
        <p:nvSpPr>
          <p:cNvPr id="5" name="Footer Placeholder 4"/>
          <p:cNvSpPr>
            <a:spLocks noGrp="1"/>
          </p:cNvSpPr>
          <p:nvPr>
            <p:ph type="ftr" sz="quarter" idx="11"/>
          </p:nvPr>
        </p:nvSpPr>
        <p:spPr/>
        <p:txBody>
          <a:bodyPr/>
          <a:lstStyle/>
          <a:p>
            <a:r>
              <a:rPr lang="en-US" smtClean="0"/>
              <a:t>Copyright © 2007 Pearson Addison-Wesley. All rights reserved.</a:t>
            </a:r>
            <a:endParaRPr lang="en-US"/>
          </a:p>
        </p:txBody>
      </p:sp>
      <p:sp>
        <p:nvSpPr>
          <p:cNvPr id="6" name="Slide Number Placeholder 5"/>
          <p:cNvSpPr>
            <a:spLocks noGrp="1"/>
          </p:cNvSpPr>
          <p:nvPr>
            <p:ph type="sldNum" sz="quarter" idx="12"/>
          </p:nvPr>
        </p:nvSpPr>
        <p:spPr/>
        <p:txBody>
          <a:bodyPr/>
          <a:lstStyle/>
          <a:p>
            <a:r>
              <a:rPr lang="en-US" smtClean="0"/>
              <a:t>19-</a:t>
            </a:r>
            <a:fld id="{CD3A95D8-CEBF-4257-BF65-D1152A49AE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11/30/2010</a:t>
            </a:fld>
            <a:endParaRPr lang="en-US"/>
          </a:p>
        </p:txBody>
      </p:sp>
      <p:sp>
        <p:nvSpPr>
          <p:cNvPr id="6" name="Footer Placeholder 5"/>
          <p:cNvSpPr>
            <a:spLocks noGrp="1"/>
          </p:cNvSpPr>
          <p:nvPr>
            <p:ph type="ftr" sz="quarter" idx="11"/>
          </p:nvPr>
        </p:nvSpPr>
        <p:spPr/>
        <p:txBody>
          <a:bodyPr/>
          <a:lstStyle/>
          <a:p>
            <a:r>
              <a:rPr lang="en-US" smtClean="0"/>
              <a:t>Copyright © 2007 Pearson Addison-Wesley. All rights reserved.</a:t>
            </a:r>
            <a:endParaRPr lang="en-US"/>
          </a:p>
        </p:txBody>
      </p:sp>
      <p:sp>
        <p:nvSpPr>
          <p:cNvPr id="7" name="Slide Number Placeholder 6"/>
          <p:cNvSpPr>
            <a:spLocks noGrp="1"/>
          </p:cNvSpPr>
          <p:nvPr>
            <p:ph type="sldNum" sz="quarter" idx="12"/>
          </p:nvPr>
        </p:nvSpPr>
        <p:spPr/>
        <p:txBody>
          <a:bodyPr/>
          <a:lstStyle/>
          <a:p>
            <a:r>
              <a:rPr lang="en-US" smtClean="0"/>
              <a:t>19-</a:t>
            </a:r>
            <a:fld id="{13AB29C1-3CB7-4D26-AE71-50BF6FA17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11/30/2010</a:t>
            </a:fld>
            <a:endParaRPr lang="en-US"/>
          </a:p>
        </p:txBody>
      </p:sp>
      <p:sp>
        <p:nvSpPr>
          <p:cNvPr id="27" name="Slide Number Placeholder 26"/>
          <p:cNvSpPr>
            <a:spLocks noGrp="1"/>
          </p:cNvSpPr>
          <p:nvPr>
            <p:ph type="sldNum" sz="quarter" idx="11"/>
          </p:nvPr>
        </p:nvSpPr>
        <p:spPr/>
        <p:txBody>
          <a:bodyPr rtlCol="0"/>
          <a:lstStyle/>
          <a:p>
            <a:r>
              <a:rPr lang="en-US" smtClean="0"/>
              <a:t>19-</a:t>
            </a:r>
            <a:fld id="{2167DC6F-19E6-46EF-ABE0-7164FB20AD53}" type="slidenum">
              <a:rPr lang="en-US" smtClean="0"/>
              <a:pPr/>
              <a:t>‹#›</a:t>
            </a:fld>
            <a:endParaRPr lang="en-US"/>
          </a:p>
        </p:txBody>
      </p:sp>
      <p:sp>
        <p:nvSpPr>
          <p:cNvPr id="28" name="Footer Placeholder 27"/>
          <p:cNvSpPr>
            <a:spLocks noGrp="1"/>
          </p:cNvSpPr>
          <p:nvPr>
            <p:ph type="ftr" sz="quarter" idx="12"/>
          </p:nvPr>
        </p:nvSpPr>
        <p:spPr/>
        <p:txBody>
          <a:bodyPr rtlCol="0"/>
          <a:lstStyle/>
          <a:p>
            <a:r>
              <a:rPr lang="en-US" smtClean="0"/>
              <a:t>Copyright © 2007 Pearson Addison-Wesley. All rights reserved.</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pPr/>
              <a:t>11/30/2010</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smtClean="0"/>
              <a:t>Copyright © 2007 Pearson Addison-Wesley. All rights reserved.</a:t>
            </a:r>
            <a:endParaRPr lang="en-US"/>
          </a:p>
        </p:txBody>
      </p:sp>
      <p:sp>
        <p:nvSpPr>
          <p:cNvPr id="5" name="Slide Number Placeholder 4"/>
          <p:cNvSpPr>
            <a:spLocks noGrp="1"/>
          </p:cNvSpPr>
          <p:nvPr>
            <p:ph type="sldNum" sz="quarter" idx="12"/>
          </p:nvPr>
        </p:nvSpPr>
        <p:spPr>
          <a:xfrm>
            <a:off x="8174736" y="2272"/>
            <a:ext cx="762000" cy="365760"/>
          </a:xfrm>
        </p:spPr>
        <p:txBody>
          <a:bodyPr/>
          <a:lstStyle/>
          <a:p>
            <a:r>
              <a:rPr lang="en-US" smtClean="0"/>
              <a:t>19-</a:t>
            </a:r>
            <a:fld id="{CFD0F091-E9ED-4204-9DDF-3D92F1FAFC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11/30/2010</a:t>
            </a:fld>
            <a:endParaRPr lang="en-US"/>
          </a:p>
        </p:txBody>
      </p:sp>
      <p:sp>
        <p:nvSpPr>
          <p:cNvPr id="3" name="Footer Placeholder 2"/>
          <p:cNvSpPr>
            <a:spLocks noGrp="1"/>
          </p:cNvSpPr>
          <p:nvPr>
            <p:ph type="ftr" sz="quarter" idx="11"/>
          </p:nvPr>
        </p:nvSpPr>
        <p:spPr/>
        <p:txBody>
          <a:bodyPr/>
          <a:lstStyle/>
          <a:p>
            <a:r>
              <a:rPr lang="en-US" smtClean="0"/>
              <a:t>Copyright © 2007 Pearson Addison-Wesley. All rights reserved.</a:t>
            </a:r>
            <a:endParaRPr lang="en-US"/>
          </a:p>
        </p:txBody>
      </p:sp>
      <p:sp>
        <p:nvSpPr>
          <p:cNvPr id="4" name="Slide Number Placeholder 3"/>
          <p:cNvSpPr>
            <a:spLocks noGrp="1"/>
          </p:cNvSpPr>
          <p:nvPr>
            <p:ph type="sldNum" sz="quarter" idx="12"/>
          </p:nvPr>
        </p:nvSpPr>
        <p:spPr/>
        <p:txBody>
          <a:bodyPr/>
          <a:lstStyle/>
          <a:p>
            <a:r>
              <a:rPr lang="en-US" smtClean="0"/>
              <a:t>19-</a:t>
            </a:r>
            <a:fld id="{0FE077FF-DABB-4F03-B354-7415546095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11/30/2010</a:t>
            </a:fld>
            <a:endParaRPr lang="en-US"/>
          </a:p>
        </p:txBody>
      </p:sp>
      <p:sp>
        <p:nvSpPr>
          <p:cNvPr id="6" name="Footer Placeholder 5"/>
          <p:cNvSpPr>
            <a:spLocks noGrp="1"/>
          </p:cNvSpPr>
          <p:nvPr>
            <p:ph type="ftr" sz="quarter" idx="11"/>
          </p:nvPr>
        </p:nvSpPr>
        <p:spPr/>
        <p:txBody>
          <a:bodyPr/>
          <a:lstStyle/>
          <a:p>
            <a:r>
              <a:rPr lang="en-US" smtClean="0"/>
              <a:t>Copyright © 2007 Pearson Addison-Wesley. All rights reserved.</a:t>
            </a:r>
            <a:endParaRPr lang="en-US"/>
          </a:p>
        </p:txBody>
      </p:sp>
      <p:sp>
        <p:nvSpPr>
          <p:cNvPr id="7" name="Slide Number Placeholder 6"/>
          <p:cNvSpPr>
            <a:spLocks noGrp="1"/>
          </p:cNvSpPr>
          <p:nvPr>
            <p:ph type="sldNum" sz="quarter" idx="12"/>
          </p:nvPr>
        </p:nvSpPr>
        <p:spPr/>
        <p:txBody>
          <a:bodyPr/>
          <a:lstStyle/>
          <a:p>
            <a:r>
              <a:rPr lang="en-US" smtClean="0"/>
              <a:t>19-</a:t>
            </a:r>
            <a:fld id="{0E4BBF9E-80E9-4552-AEBF-435B2A71FA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11/30/2010</a:t>
            </a:fld>
            <a:endParaRPr lang="en-US"/>
          </a:p>
        </p:txBody>
      </p:sp>
      <p:sp>
        <p:nvSpPr>
          <p:cNvPr id="6" name="Footer Placeholder 5"/>
          <p:cNvSpPr>
            <a:spLocks noGrp="1"/>
          </p:cNvSpPr>
          <p:nvPr>
            <p:ph type="ftr" sz="quarter" idx="11"/>
          </p:nvPr>
        </p:nvSpPr>
        <p:spPr/>
        <p:txBody>
          <a:bodyPr/>
          <a:lstStyle/>
          <a:p>
            <a:r>
              <a:rPr lang="en-US" smtClean="0"/>
              <a:t>Copyright © 2007 Pearson Addison-Wesley. All rights reserved.</a:t>
            </a:r>
            <a:endParaRPr lang="en-US"/>
          </a:p>
        </p:txBody>
      </p:sp>
      <p:sp>
        <p:nvSpPr>
          <p:cNvPr id="7" name="Slide Number Placeholder 6"/>
          <p:cNvSpPr>
            <a:spLocks noGrp="1"/>
          </p:cNvSpPr>
          <p:nvPr>
            <p:ph type="sldNum" sz="quarter" idx="12"/>
          </p:nvPr>
        </p:nvSpPr>
        <p:spPr/>
        <p:txBody>
          <a:bodyPr/>
          <a:lstStyle/>
          <a:p>
            <a:r>
              <a:rPr lang="en-US" smtClean="0"/>
              <a:t>19-</a:t>
            </a:r>
            <a:fld id="{5A1E22CA-5CA7-405F-9A85-514DE8EF68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11/30/2010</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Copyright © 2007 Pearson Addison-Wesley. All rights reserved.</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r>
              <a:rPr lang="en-US" smtClean="0"/>
              <a:t>19-</a:t>
            </a:r>
            <a:fld id="{32931634-02B6-4B43-83C0-6C99E95D8F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21.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p:txBody>
          <a:bodyPr/>
          <a:lstStyle/>
          <a:p>
            <a:r>
              <a:rPr lang="en-US" dirty="0" smtClean="0"/>
              <a:t>Case Study: Ideko</a:t>
            </a:r>
            <a:endParaRPr lang="en-US" dirty="0"/>
          </a:p>
        </p:txBody>
      </p:sp>
      <p:sp>
        <p:nvSpPr>
          <p:cNvPr id="14341" name="Rectangle 5"/>
          <p:cNvSpPr>
            <a:spLocks noGrp="1" noChangeArrowheads="1"/>
          </p:cNvSpPr>
          <p:nvPr>
            <p:ph type="subTitle" idx="1"/>
          </p:nvPr>
        </p:nvSpPr>
        <p:spPr/>
        <p:txBody>
          <a:bodyPr/>
          <a:lstStyle/>
          <a:p>
            <a:r>
              <a:rPr lang="en-US" dirty="0" smtClean="0"/>
              <a:t>Valuing an Acquisition</a:t>
            </a:r>
            <a:endParaRPr lang="en-US" dirty="0"/>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dirty="0"/>
              <a:t>Working Capital </a:t>
            </a:r>
            <a:r>
              <a:rPr lang="en-US" dirty="0" smtClean="0"/>
              <a:t>Management</a:t>
            </a:r>
            <a:endParaRPr lang="en-US" dirty="0"/>
          </a:p>
        </p:txBody>
      </p:sp>
      <p:sp>
        <p:nvSpPr>
          <p:cNvPr id="51203" name="Rectangle 3"/>
          <p:cNvSpPr>
            <a:spLocks noGrp="1" noChangeArrowheads="1"/>
          </p:cNvSpPr>
          <p:nvPr>
            <p:ph idx="1"/>
          </p:nvPr>
        </p:nvSpPr>
        <p:spPr/>
        <p:txBody>
          <a:bodyPr/>
          <a:lstStyle/>
          <a:p>
            <a:pPr>
              <a:lnSpc>
                <a:spcPct val="90000"/>
              </a:lnSpc>
            </a:pPr>
            <a:r>
              <a:rPr lang="en-US" dirty="0"/>
              <a:t>Ideko’s inventory figure on its balance sheet includes $2 million of raw materials. Given raw material expenditures of $16 million for the year, Ideko currently holds 45.6 days worth of raw material inventory. </a:t>
            </a:r>
          </a:p>
          <a:p>
            <a:pPr lvl="1">
              <a:lnSpc>
                <a:spcPct val="90000"/>
              </a:lnSpc>
              <a:spcBef>
                <a:spcPct val="30000"/>
              </a:spcBef>
            </a:pPr>
            <a:r>
              <a:rPr lang="en-US" dirty="0"/>
              <a:t>(2 </a:t>
            </a:r>
            <a:r>
              <a:rPr lang="en-US" dirty="0">
                <a:latin typeface="Lucida Grande" pitchFamily="48" charset="0"/>
                <a:cs typeface="Arial" pitchFamily="34" charset="0"/>
              </a:rPr>
              <a:t>∕ </a:t>
            </a:r>
            <a:r>
              <a:rPr lang="en-US" dirty="0"/>
              <a:t>16) </a:t>
            </a:r>
            <a:r>
              <a:rPr lang="en-US" dirty="0">
                <a:cs typeface="Arial" pitchFamily="34" charset="0"/>
              </a:rPr>
              <a:t>×</a:t>
            </a:r>
            <a:r>
              <a:rPr lang="en-US" dirty="0"/>
              <a:t> 365 = 45.6</a:t>
            </a:r>
          </a:p>
          <a:p>
            <a:pPr>
              <a:lnSpc>
                <a:spcPct val="90000"/>
              </a:lnSpc>
              <a:spcBef>
                <a:spcPct val="60000"/>
              </a:spcBef>
            </a:pPr>
            <a:r>
              <a:rPr lang="en-US" dirty="0"/>
              <a:t>You believe that, with tighter controls of the production process, 30 days worth of inventory will be adequate.</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1143000"/>
            <a:ext cx="8382000" cy="1066800"/>
          </a:xfrm>
        </p:spPr>
        <p:txBody>
          <a:bodyPr>
            <a:normAutofit fontScale="90000"/>
          </a:bodyPr>
          <a:lstStyle/>
          <a:p>
            <a:r>
              <a:rPr lang="en-US" dirty="0"/>
              <a:t>Capital Structure Changes: </a:t>
            </a:r>
            <a:r>
              <a:rPr lang="en-US" dirty="0" smtClean="0"/>
              <a:t>Levering </a:t>
            </a:r>
            <a:r>
              <a:rPr lang="en-US" dirty="0"/>
              <a:t>Up</a:t>
            </a:r>
          </a:p>
        </p:txBody>
      </p:sp>
      <p:sp>
        <p:nvSpPr>
          <p:cNvPr id="53251" name="Rectangle 3"/>
          <p:cNvSpPr>
            <a:spLocks noGrp="1" noChangeArrowheads="1"/>
          </p:cNvSpPr>
          <p:nvPr>
            <p:ph idx="1"/>
          </p:nvPr>
        </p:nvSpPr>
        <p:spPr/>
        <p:txBody>
          <a:bodyPr/>
          <a:lstStyle/>
          <a:p>
            <a:r>
              <a:rPr lang="en-US" dirty="0"/>
              <a:t>You believe Ideko is significantly underleveraged so you plan to increase the firm’s debt. The debt will have an interest rate of 6.8% and Ideko will only pay interest during the next five years.</a:t>
            </a:r>
          </a:p>
          <a:p>
            <a:pPr>
              <a:spcBef>
                <a:spcPct val="50000"/>
              </a:spcBef>
            </a:pPr>
            <a:r>
              <a:rPr lang="en-US" dirty="0"/>
              <a:t>The firm will </a:t>
            </a:r>
            <a:r>
              <a:rPr lang="en-US" dirty="0" smtClean="0"/>
              <a:t>also seek </a:t>
            </a:r>
            <a:r>
              <a:rPr lang="en-US" dirty="0"/>
              <a:t>additional </a:t>
            </a:r>
            <a:r>
              <a:rPr lang="en-US" dirty="0" smtClean="0"/>
              <a:t>debt financing </a:t>
            </a:r>
            <a:r>
              <a:rPr lang="en-US" dirty="0"/>
              <a:t>in 2008 and 2009 associated with the expansion.</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1143000"/>
            <a:ext cx="8305800" cy="1066800"/>
          </a:xfrm>
        </p:spPr>
        <p:txBody>
          <a:bodyPr>
            <a:normAutofit fontScale="90000"/>
          </a:bodyPr>
          <a:lstStyle/>
          <a:p>
            <a:r>
              <a:rPr lang="en-US" dirty="0"/>
              <a:t>Capital Structure Changes: </a:t>
            </a:r>
            <a:r>
              <a:rPr lang="en-US" dirty="0" smtClean="0"/>
              <a:t>Levering Up</a:t>
            </a:r>
            <a:endParaRPr lang="en-US" dirty="0"/>
          </a:p>
        </p:txBody>
      </p:sp>
      <p:sp>
        <p:nvSpPr>
          <p:cNvPr id="55299" name="Rectangle 3"/>
          <p:cNvSpPr>
            <a:spLocks noGrp="1" noChangeArrowheads="1"/>
          </p:cNvSpPr>
          <p:nvPr>
            <p:ph idx="1"/>
          </p:nvPr>
        </p:nvSpPr>
        <p:spPr/>
        <p:txBody>
          <a:bodyPr/>
          <a:lstStyle/>
          <a:p>
            <a:r>
              <a:rPr lang="en-US" dirty="0"/>
              <a:t>The forecasted interest expense each year is computed as</a:t>
            </a:r>
            <a:r>
              <a:rPr lang="en-US" dirty="0" smtClean="0"/>
              <a:t>:</a:t>
            </a:r>
          </a:p>
          <a:p>
            <a:endParaRPr lang="en-US" dirty="0" smtClean="0"/>
          </a:p>
          <a:p>
            <a:r>
              <a:rPr lang="en-US" dirty="0" smtClean="0"/>
              <a:t>Therefore:</a:t>
            </a:r>
            <a:endParaRPr lang="en-US" dirty="0"/>
          </a:p>
        </p:txBody>
      </p:sp>
      <p:graphicFrame>
        <p:nvGraphicFramePr>
          <p:cNvPr id="55300" name="Object 4"/>
          <p:cNvGraphicFramePr>
            <a:graphicFrameLocks noChangeAspect="1"/>
          </p:cNvGraphicFramePr>
          <p:nvPr/>
        </p:nvGraphicFramePr>
        <p:xfrm>
          <a:off x="430213" y="3200400"/>
          <a:ext cx="8285162" cy="392112"/>
        </p:xfrm>
        <a:graphic>
          <a:graphicData uri="http://schemas.openxmlformats.org/presentationml/2006/ole">
            <p:oleObj spid="_x0000_s55300" name="Equation" r:id="rId5" imgW="4292280" imgH="203040" progId="Equation.DSMT4">
              <p:embed/>
            </p:oleObj>
          </a:graphicData>
        </a:graphic>
      </p:graphicFrame>
      <p:pic>
        <p:nvPicPr>
          <p:cNvPr id="7" name="Picture 5" descr="BD19_09_19t05"/>
          <p:cNvPicPr preferRelativeResize="0">
            <a:picLocks noChangeAspect="1" noChangeArrowheads="1"/>
          </p:cNvPicPr>
          <p:nvPr>
            <p:custDataLst>
              <p:tags r:id="rId2"/>
            </p:custDataLst>
          </p:nvPr>
        </p:nvPicPr>
        <p:blipFill>
          <a:blip r:embed="rId6" cstate="print"/>
          <a:srcRect/>
          <a:stretch>
            <a:fillRect/>
          </a:stretch>
        </p:blipFill>
        <p:spPr>
          <a:xfrm>
            <a:off x="342900" y="4419600"/>
            <a:ext cx="8458200" cy="1993900"/>
          </a:xfrm>
          <a:prstGeom prst="rect">
            <a:avLst/>
          </a:prstGeom>
          <a:noFill/>
          <a:ln/>
        </p:spPr>
      </p:pic>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1143000"/>
            <a:ext cx="8305800" cy="1066800"/>
          </a:xfrm>
        </p:spPr>
        <p:txBody>
          <a:bodyPr>
            <a:normAutofit fontScale="90000"/>
          </a:bodyPr>
          <a:lstStyle/>
          <a:p>
            <a:r>
              <a:rPr lang="en-US" dirty="0"/>
              <a:t>Capital Structure Changes: </a:t>
            </a:r>
            <a:r>
              <a:rPr lang="en-US" dirty="0" smtClean="0"/>
              <a:t>Levering Up</a:t>
            </a:r>
            <a:endParaRPr lang="en-US" dirty="0"/>
          </a:p>
        </p:txBody>
      </p:sp>
      <p:sp>
        <p:nvSpPr>
          <p:cNvPr id="59395" name="Rectangle 3"/>
          <p:cNvSpPr>
            <a:spLocks noGrp="1" noChangeArrowheads="1"/>
          </p:cNvSpPr>
          <p:nvPr>
            <p:ph idx="1"/>
          </p:nvPr>
        </p:nvSpPr>
        <p:spPr/>
        <p:txBody>
          <a:bodyPr/>
          <a:lstStyle/>
          <a:p>
            <a:r>
              <a:rPr lang="en-US" sz="2400" dirty="0"/>
              <a:t>In addition to the $150 million purchase price for </a:t>
            </a:r>
            <a:br>
              <a:rPr lang="en-US" sz="2400" dirty="0"/>
            </a:br>
            <a:r>
              <a:rPr lang="en-US" sz="2400" dirty="0"/>
              <a:t>Ideko’s equity, $4.5 million will be used to repay </a:t>
            </a:r>
            <a:br>
              <a:rPr lang="en-US" sz="2400" dirty="0"/>
            </a:br>
            <a:r>
              <a:rPr lang="en-US" sz="2400" dirty="0"/>
              <a:t>Ideko’s existing debt. </a:t>
            </a:r>
          </a:p>
          <a:p>
            <a:pPr lvl="1">
              <a:spcBef>
                <a:spcPct val="50000"/>
              </a:spcBef>
            </a:pPr>
            <a:r>
              <a:rPr lang="en-US" sz="2000" dirty="0"/>
              <a:t>With $5 million in transaction fees, the acquisition will require $159.5 million in total funds. </a:t>
            </a:r>
          </a:p>
          <a:p>
            <a:pPr lvl="1">
              <a:spcBef>
                <a:spcPct val="50000"/>
              </a:spcBef>
            </a:pPr>
            <a:r>
              <a:rPr lang="en-US" sz="2000" dirty="0" smtClean="0"/>
              <a:t>KKP’s </a:t>
            </a:r>
            <a:r>
              <a:rPr lang="en-US" sz="2000" dirty="0"/>
              <a:t>sources of funds include the new loan of $100 million </a:t>
            </a:r>
            <a:br>
              <a:rPr lang="en-US" sz="2000" dirty="0"/>
            </a:br>
            <a:r>
              <a:rPr lang="en-US" sz="2000" dirty="0"/>
              <a:t>as well as Ideko’s own excess cash </a:t>
            </a:r>
            <a:r>
              <a:rPr lang="en-US" sz="2000" dirty="0" smtClean="0"/>
              <a:t>($6.5 million, which </a:t>
            </a:r>
            <a:r>
              <a:rPr lang="en-US" sz="2000" dirty="0" smtClean="0"/>
              <a:t>KKP </a:t>
            </a:r>
            <a:r>
              <a:rPr lang="en-US" sz="2000" dirty="0"/>
              <a:t>will have </a:t>
            </a:r>
            <a:r>
              <a:rPr lang="en-US" sz="2000" dirty="0" smtClean="0"/>
              <a:t>access </a:t>
            </a:r>
            <a:r>
              <a:rPr lang="en-US" sz="2000" dirty="0"/>
              <a:t>to). Thus </a:t>
            </a:r>
            <a:r>
              <a:rPr lang="en-US" sz="2000" dirty="0" smtClean="0"/>
              <a:t>KKP’s </a:t>
            </a:r>
            <a:r>
              <a:rPr lang="en-US" sz="2000" dirty="0"/>
              <a:t>required equity contribution to the transaction is $53 million.</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r>
              <a:rPr lang="en-US" dirty="0" smtClean="0"/>
              <a:t>Building </a:t>
            </a:r>
            <a:r>
              <a:rPr lang="en-US" dirty="0"/>
              <a:t>the Financial </a:t>
            </a:r>
            <a:r>
              <a:rPr lang="en-US" dirty="0" smtClean="0"/>
              <a:t>Model</a:t>
            </a:r>
            <a:endParaRPr lang="en-US" dirty="0"/>
          </a:p>
        </p:txBody>
      </p:sp>
      <p:sp>
        <p:nvSpPr>
          <p:cNvPr id="65539" name="Rectangle 3"/>
          <p:cNvSpPr>
            <a:spLocks noGrp="1" noChangeArrowheads="1"/>
          </p:cNvSpPr>
          <p:nvPr>
            <p:ph idx="1"/>
          </p:nvPr>
        </p:nvSpPr>
        <p:spPr/>
        <p:txBody>
          <a:bodyPr/>
          <a:lstStyle/>
          <a:p>
            <a:r>
              <a:rPr lang="en-US" dirty="0"/>
              <a:t>Forecasting Earnings</a:t>
            </a:r>
          </a:p>
          <a:p>
            <a:pPr lvl="1">
              <a:spcBef>
                <a:spcPct val="50000"/>
              </a:spcBef>
            </a:pPr>
            <a:r>
              <a:rPr lang="en-US" dirty="0"/>
              <a:t>To build the pro forma income statement, begin with Ideko’s sales. Each year, sales can be calculated as:</a:t>
            </a:r>
          </a:p>
          <a:p>
            <a:pPr lvl="1">
              <a:spcBef>
                <a:spcPct val="260000"/>
              </a:spcBef>
            </a:pPr>
            <a:r>
              <a:rPr lang="en-US" dirty="0"/>
              <a:t>The raw materials </a:t>
            </a:r>
            <a:r>
              <a:rPr lang="en-US" dirty="0" smtClean="0"/>
              <a:t>cost (similarly for direct labor cost) </a:t>
            </a:r>
            <a:r>
              <a:rPr lang="en-US" dirty="0"/>
              <a:t>can be calculated from sales as:</a:t>
            </a:r>
          </a:p>
        </p:txBody>
      </p:sp>
      <p:graphicFrame>
        <p:nvGraphicFramePr>
          <p:cNvPr id="65540" name="Object 4"/>
          <p:cNvGraphicFramePr>
            <a:graphicFrameLocks noChangeAspect="1"/>
          </p:cNvGraphicFramePr>
          <p:nvPr/>
        </p:nvGraphicFramePr>
        <p:xfrm>
          <a:off x="914400" y="4419600"/>
          <a:ext cx="7404100" cy="392112"/>
        </p:xfrm>
        <a:graphic>
          <a:graphicData uri="http://schemas.openxmlformats.org/presentationml/2006/ole">
            <p:oleObj spid="_x0000_s65540" name="Equation" r:id="rId4" imgW="3835080" imgH="203040" progId="Equation.DSMT4">
              <p:embed/>
            </p:oleObj>
          </a:graphicData>
        </a:graphic>
      </p:graphicFrame>
      <p:graphicFrame>
        <p:nvGraphicFramePr>
          <p:cNvPr id="65541" name="Object 5"/>
          <p:cNvGraphicFramePr>
            <a:graphicFrameLocks noChangeAspect="1"/>
          </p:cNvGraphicFramePr>
          <p:nvPr/>
        </p:nvGraphicFramePr>
        <p:xfrm>
          <a:off x="446088" y="6116637"/>
          <a:ext cx="8251825" cy="360363"/>
        </p:xfrm>
        <a:graphic>
          <a:graphicData uri="http://schemas.openxmlformats.org/presentationml/2006/ole">
            <p:oleObj spid="_x0000_s65541" name="Equation" r:id="rId5" imgW="4635360" imgH="20304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dirty="0" smtClean="0"/>
              <a:t>Building </a:t>
            </a:r>
            <a:r>
              <a:rPr lang="en-US" dirty="0"/>
              <a:t>the Financial </a:t>
            </a:r>
            <a:r>
              <a:rPr lang="en-US" dirty="0" smtClean="0"/>
              <a:t>Model</a:t>
            </a:r>
            <a:endParaRPr lang="en-US" dirty="0"/>
          </a:p>
        </p:txBody>
      </p:sp>
      <p:sp>
        <p:nvSpPr>
          <p:cNvPr id="67587" name="Rectangle 3"/>
          <p:cNvSpPr>
            <a:spLocks noGrp="1" noChangeArrowheads="1"/>
          </p:cNvSpPr>
          <p:nvPr>
            <p:ph idx="1"/>
          </p:nvPr>
        </p:nvSpPr>
        <p:spPr/>
        <p:txBody>
          <a:bodyPr/>
          <a:lstStyle/>
          <a:p>
            <a:pPr>
              <a:spcBef>
                <a:spcPct val="50000"/>
              </a:spcBef>
            </a:pPr>
            <a:r>
              <a:rPr lang="en-US" dirty="0"/>
              <a:t>Forecasting Earnings</a:t>
            </a:r>
          </a:p>
          <a:p>
            <a:pPr lvl="1">
              <a:spcBef>
                <a:spcPct val="30000"/>
              </a:spcBef>
            </a:pPr>
            <a:r>
              <a:rPr lang="en-US" dirty="0" smtClean="0"/>
              <a:t>Sales and marketing </a:t>
            </a:r>
            <a:r>
              <a:rPr lang="en-US" dirty="0"/>
              <a:t>and administrative costs can be computed directly as a percentage of sales.</a:t>
            </a:r>
          </a:p>
          <a:p>
            <a:pPr lvl="1">
              <a:spcBef>
                <a:spcPct val="210000"/>
              </a:spcBef>
            </a:pPr>
            <a:r>
              <a:rPr lang="en-US" dirty="0" smtClean="0"/>
              <a:t>The </a:t>
            </a:r>
            <a:r>
              <a:rPr lang="en-US" dirty="0"/>
              <a:t>corporate income tax is computed as:</a:t>
            </a:r>
          </a:p>
        </p:txBody>
      </p:sp>
      <p:graphicFrame>
        <p:nvGraphicFramePr>
          <p:cNvPr id="67588" name="Object 4"/>
          <p:cNvGraphicFramePr>
            <a:graphicFrameLocks noChangeAspect="1"/>
          </p:cNvGraphicFramePr>
          <p:nvPr/>
        </p:nvGraphicFramePr>
        <p:xfrm>
          <a:off x="782638" y="3798888"/>
          <a:ext cx="7967662" cy="392112"/>
        </p:xfrm>
        <a:graphic>
          <a:graphicData uri="http://schemas.openxmlformats.org/presentationml/2006/ole">
            <p:oleObj spid="_x0000_s67588" name="Equation" r:id="rId4" imgW="4127400" imgH="203040" progId="Equation.DSMT4">
              <p:embed/>
            </p:oleObj>
          </a:graphicData>
        </a:graphic>
      </p:graphicFrame>
      <p:graphicFrame>
        <p:nvGraphicFramePr>
          <p:cNvPr id="67589" name="Object 5"/>
          <p:cNvGraphicFramePr>
            <a:graphicFrameLocks noChangeAspect="1"/>
          </p:cNvGraphicFramePr>
          <p:nvPr/>
        </p:nvGraphicFramePr>
        <p:xfrm>
          <a:off x="788988" y="5141913"/>
          <a:ext cx="5197475" cy="344487"/>
        </p:xfrm>
        <a:graphic>
          <a:graphicData uri="http://schemas.openxmlformats.org/presentationml/2006/ole">
            <p:oleObj spid="_x0000_s67589" name="Equation" r:id="rId5" imgW="2692080" imgH="177480" progId="Equation.DSMT4">
              <p:embed/>
            </p:oleObj>
          </a:graphicData>
        </a:graphic>
      </p:graphicFrame>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Pro Forma Income Statement</a:t>
            </a:r>
            <a:endParaRPr lang="en-US" dirty="0"/>
          </a:p>
        </p:txBody>
      </p:sp>
      <p:pic>
        <p:nvPicPr>
          <p:cNvPr id="69637" name="Picture 5" descr="BD19_11_19t07"/>
          <p:cNvPicPr preferRelativeResize="0">
            <a:picLocks noGrp="1" noChangeAspect="1" noChangeArrowheads="1"/>
          </p:cNvPicPr>
          <p:nvPr>
            <p:ph idx="1"/>
            <p:custDataLst>
              <p:tags r:id="rId1"/>
            </p:custDataLst>
          </p:nvPr>
        </p:nvPicPr>
        <p:blipFill>
          <a:blip r:embed="rId4" cstate="print"/>
          <a:srcRect/>
          <a:stretch>
            <a:fillRect/>
          </a:stretch>
        </p:blipFill>
        <p:spPr>
          <a:xfrm>
            <a:off x="458788" y="2057400"/>
            <a:ext cx="8226425" cy="4800600"/>
          </a:xfrm>
          <a:noFill/>
          <a:ln/>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Working Capital Requirements</a:t>
            </a:r>
          </a:p>
        </p:txBody>
      </p:sp>
      <p:sp>
        <p:nvSpPr>
          <p:cNvPr id="75779" name="Rectangle 3"/>
          <p:cNvSpPr>
            <a:spLocks noGrp="1" noChangeArrowheads="1"/>
          </p:cNvSpPr>
          <p:nvPr>
            <p:ph idx="1"/>
          </p:nvPr>
        </p:nvSpPr>
        <p:spPr/>
        <p:txBody>
          <a:bodyPr/>
          <a:lstStyle/>
          <a:p>
            <a:r>
              <a:rPr lang="en-US" dirty="0"/>
              <a:t>The working capital forecast should include the plans to tighten Ideko’s credit policy, speed up customer payments, and reduce Ideko’s inventory of raw materials.</a:t>
            </a:r>
          </a:p>
          <a:p>
            <a:pPr lvl="1">
              <a:spcBef>
                <a:spcPct val="50000"/>
              </a:spcBef>
            </a:pPr>
            <a:r>
              <a:rPr lang="en-US" dirty="0"/>
              <a:t>Accounts Receivable in 2006 is calculated as:</a:t>
            </a:r>
          </a:p>
        </p:txBody>
      </p:sp>
      <p:graphicFrame>
        <p:nvGraphicFramePr>
          <p:cNvPr id="75780" name="Object 4"/>
          <p:cNvGraphicFramePr>
            <a:graphicFrameLocks noChangeAspect="1"/>
          </p:cNvGraphicFramePr>
          <p:nvPr/>
        </p:nvGraphicFramePr>
        <p:xfrm>
          <a:off x="533400" y="4765675"/>
          <a:ext cx="8080375" cy="1482725"/>
        </p:xfrm>
        <a:graphic>
          <a:graphicData uri="http://schemas.openxmlformats.org/presentationml/2006/ole">
            <p:oleObj spid="_x0000_s75780" name="Equation" r:id="rId4" imgW="4711680" imgH="863280" progId="Equation.DSMT4">
              <p:embed/>
            </p:oleObj>
          </a:graphicData>
        </a:graphic>
      </p:graphicFrame>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Working Capital Requirements</a:t>
            </a:r>
          </a:p>
        </p:txBody>
      </p:sp>
      <p:sp>
        <p:nvSpPr>
          <p:cNvPr id="75779" name="Rectangle 3"/>
          <p:cNvSpPr>
            <a:spLocks noGrp="1" noChangeArrowheads="1"/>
          </p:cNvSpPr>
          <p:nvPr>
            <p:ph idx="1"/>
          </p:nvPr>
        </p:nvSpPr>
        <p:spPr/>
        <p:txBody>
          <a:bodyPr/>
          <a:lstStyle/>
          <a:p>
            <a:r>
              <a:rPr lang="en-US" dirty="0" smtClean="0"/>
              <a:t>In order to capture the  improvements in inventory management </a:t>
            </a:r>
            <a:r>
              <a:rPr lang="en-US" dirty="0" smtClean="0"/>
              <a:t>you </a:t>
            </a:r>
            <a:r>
              <a:rPr lang="en-US" dirty="0" smtClean="0"/>
              <a:t>want to reflect the change from 45.6 days of expenditures on raw materials in raw materials inventory to 30 days.</a:t>
            </a:r>
            <a:endParaRPr lang="en-US" dirty="0"/>
          </a:p>
          <a:p>
            <a:pPr lvl="1">
              <a:spcBef>
                <a:spcPct val="50000"/>
              </a:spcBef>
            </a:pPr>
            <a:r>
              <a:rPr lang="en-US" dirty="0" smtClean="0"/>
              <a:t>Raw Materials Inventory </a:t>
            </a:r>
            <a:r>
              <a:rPr lang="en-US" dirty="0"/>
              <a:t>in 2006 is calculated as:</a:t>
            </a:r>
          </a:p>
        </p:txBody>
      </p:sp>
      <p:graphicFrame>
        <p:nvGraphicFramePr>
          <p:cNvPr id="75780" name="Object 4"/>
          <p:cNvGraphicFramePr>
            <a:graphicFrameLocks noChangeAspect="1"/>
          </p:cNvGraphicFramePr>
          <p:nvPr/>
        </p:nvGraphicFramePr>
        <p:xfrm>
          <a:off x="403225" y="4765675"/>
          <a:ext cx="8340725" cy="1482725"/>
        </p:xfrm>
        <a:graphic>
          <a:graphicData uri="http://schemas.openxmlformats.org/presentationml/2006/ole">
            <p:oleObj spid="_x0000_s151554" name="Equation" r:id="rId4" imgW="4863960" imgH="863280" progId="Equation.DSMT4">
              <p:embed/>
            </p:oleObj>
          </a:graphicData>
        </a:graphic>
      </p:graphicFrame>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en-US" dirty="0"/>
              <a:t>Working Capital </a:t>
            </a:r>
            <a:r>
              <a:rPr lang="en-US" dirty="0" smtClean="0"/>
              <a:t>Requirements</a:t>
            </a:r>
            <a:endParaRPr lang="en-US" dirty="0"/>
          </a:p>
        </p:txBody>
      </p:sp>
      <p:sp>
        <p:nvSpPr>
          <p:cNvPr id="77827" name="Rectangle 3"/>
          <p:cNvSpPr>
            <a:spLocks noGrp="1" noChangeArrowheads="1"/>
          </p:cNvSpPr>
          <p:nvPr>
            <p:ph idx="1"/>
          </p:nvPr>
        </p:nvSpPr>
        <p:spPr/>
        <p:txBody>
          <a:bodyPr/>
          <a:lstStyle/>
          <a:p>
            <a:r>
              <a:rPr lang="en-US" dirty="0"/>
              <a:t>The minimum cash balance is the minimum level of cash needed to keep the business running.</a:t>
            </a:r>
          </a:p>
          <a:p>
            <a:pPr lvl="1">
              <a:spcBef>
                <a:spcPct val="50000"/>
              </a:spcBef>
            </a:pPr>
            <a:r>
              <a:rPr lang="en-US" dirty="0"/>
              <a:t>Firms typically earn little or no interest on these balances. As a consequence, the opportunity cost of holding cash is accounted for by including the minimal cash balance as part of the firm’s working capital</a:t>
            </a:r>
            <a:r>
              <a:rPr lang="en-US" dirty="0" smtClean="0"/>
              <a:t>.</a:t>
            </a:r>
          </a:p>
          <a:p>
            <a:pPr lvl="1">
              <a:spcBef>
                <a:spcPct val="50000"/>
              </a:spcBef>
            </a:pPr>
            <a:r>
              <a:rPr lang="en-US" dirty="0" smtClean="0"/>
              <a:t>Assume this is held at the current 30 days sales.</a:t>
            </a:r>
            <a:endParaRPr lang="en-US" dirty="0"/>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Valuation </a:t>
            </a:r>
            <a:r>
              <a:rPr lang="en-US" dirty="0"/>
              <a:t>Using Comparables</a:t>
            </a:r>
          </a:p>
        </p:txBody>
      </p:sp>
      <p:sp>
        <p:nvSpPr>
          <p:cNvPr id="20483" name="Rectangle 3"/>
          <p:cNvSpPr>
            <a:spLocks noGrp="1" noChangeArrowheads="1"/>
          </p:cNvSpPr>
          <p:nvPr>
            <p:ph idx="1"/>
          </p:nvPr>
        </p:nvSpPr>
        <p:spPr/>
        <p:txBody>
          <a:bodyPr/>
          <a:lstStyle/>
          <a:p>
            <a:r>
              <a:rPr lang="en-US" dirty="0"/>
              <a:t>Consider Ideko Corporation, a privately held firm. The owner has decided to sell the business.</a:t>
            </a:r>
          </a:p>
          <a:p>
            <a:pPr>
              <a:spcBef>
                <a:spcPct val="60000"/>
              </a:spcBef>
            </a:pPr>
            <a:r>
              <a:rPr lang="en-US" dirty="0"/>
              <a:t>Your job, as a partner in </a:t>
            </a:r>
            <a:r>
              <a:rPr lang="en-US" dirty="0" smtClean="0"/>
              <a:t>KKP </a:t>
            </a:r>
            <a:r>
              <a:rPr lang="en-US" dirty="0"/>
              <a:t>Investments, is to evaluate purchasing the company, implementing operational and financial improvements, and selling the business at the end of five years.</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t>Working Capital Assumptions</a:t>
            </a:r>
            <a:endParaRPr lang="en-US" dirty="0"/>
          </a:p>
        </p:txBody>
      </p:sp>
      <p:pic>
        <p:nvPicPr>
          <p:cNvPr id="79877" name="Picture 5" descr="BD19_14_19t08"/>
          <p:cNvPicPr preferRelativeResize="0">
            <a:picLocks noGrp="1" noChangeAspect="1" noChangeArrowheads="1"/>
          </p:cNvPicPr>
          <p:nvPr>
            <p:ph idx="1"/>
            <p:custDataLst>
              <p:tags r:id="rId1"/>
            </p:custDataLst>
          </p:nvPr>
        </p:nvPicPr>
        <p:blipFill>
          <a:blip r:embed="rId4" cstate="print"/>
          <a:srcRect/>
          <a:stretch>
            <a:fillRect/>
          </a:stretch>
        </p:blipFill>
        <p:spPr>
          <a:xfrm>
            <a:off x="342900" y="2554287"/>
            <a:ext cx="8458200" cy="3389313"/>
          </a:xfrm>
          <a:noFill/>
          <a:ln/>
        </p:spPr>
      </p:pic>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Working Capital Forecast</a:t>
            </a:r>
            <a:endParaRPr lang="en-US" dirty="0"/>
          </a:p>
        </p:txBody>
      </p:sp>
      <p:pic>
        <p:nvPicPr>
          <p:cNvPr id="81925" name="Picture 5" descr="BD19_15_19t09"/>
          <p:cNvPicPr preferRelativeResize="0">
            <a:picLocks noGrp="1" noChangeAspect="1" noChangeArrowheads="1"/>
          </p:cNvPicPr>
          <p:nvPr>
            <p:ph idx="1"/>
            <p:custDataLst>
              <p:tags r:id="rId1"/>
            </p:custDataLst>
          </p:nvPr>
        </p:nvPicPr>
        <p:blipFill>
          <a:blip r:embed="rId4" cstate="print"/>
          <a:stretch>
            <a:fillRect/>
          </a:stretch>
        </p:blipFill>
        <p:spPr>
          <a:xfrm>
            <a:off x="745920" y="2133600"/>
            <a:ext cx="7788480" cy="4324350"/>
          </a:xfrm>
          <a:noFill/>
          <a:ln/>
        </p:spPr>
      </p:pic>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Free Cash Flow Forecast</a:t>
            </a:r>
            <a:endParaRPr lang="en-US" dirty="0"/>
          </a:p>
        </p:txBody>
      </p:sp>
      <p:pic>
        <p:nvPicPr>
          <p:cNvPr id="86021" name="Picture 5" descr="BD19_16_19t10"/>
          <p:cNvPicPr preferRelativeResize="0">
            <a:picLocks noGrp="1" noChangeAspect="1" noChangeArrowheads="1"/>
          </p:cNvPicPr>
          <p:nvPr>
            <p:ph idx="1"/>
            <p:custDataLst>
              <p:tags r:id="rId1"/>
            </p:custDataLst>
          </p:nvPr>
        </p:nvPicPr>
        <p:blipFill>
          <a:blip r:embed="rId4" cstate="print"/>
          <a:srcRect/>
          <a:stretch>
            <a:fillRect/>
          </a:stretch>
        </p:blipFill>
        <p:spPr>
          <a:xfrm>
            <a:off x="342900" y="2362200"/>
            <a:ext cx="8458200" cy="3946525"/>
          </a:xfrm>
          <a:noFill/>
          <a:ln/>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US" dirty="0" smtClean="0"/>
              <a:t>Beta Estimates For Comparable Firms</a:t>
            </a:r>
            <a:endParaRPr lang="en-US" dirty="0"/>
          </a:p>
        </p:txBody>
      </p:sp>
      <p:pic>
        <p:nvPicPr>
          <p:cNvPr id="102405" name="Picture 5" descr="BD19_21_19t13"/>
          <p:cNvPicPr preferRelativeResize="0">
            <a:picLocks noGrp="1" noChangeAspect="1" noChangeArrowheads="1"/>
          </p:cNvPicPr>
          <p:nvPr>
            <p:ph idx="1"/>
            <p:custDataLst>
              <p:tags r:id="rId1"/>
            </p:custDataLst>
          </p:nvPr>
        </p:nvPicPr>
        <p:blipFill>
          <a:blip r:embed="rId4" cstate="print"/>
          <a:srcRect/>
          <a:stretch>
            <a:fillRect/>
          </a:stretch>
        </p:blipFill>
        <p:spPr>
          <a:xfrm>
            <a:off x="342900" y="2654300"/>
            <a:ext cx="8458200" cy="3060700"/>
          </a:xfrm>
          <a:noFill/>
          <a:ln/>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smtClean="0"/>
              <a:t>Unlevered Betas</a:t>
            </a:r>
            <a:endParaRPr lang="en-US" dirty="0"/>
          </a:p>
        </p:txBody>
      </p:sp>
      <p:pic>
        <p:nvPicPr>
          <p:cNvPr id="106501" name="Picture 5" descr="BD19_22_19t14"/>
          <p:cNvPicPr preferRelativeResize="0">
            <a:picLocks noGrp="1" noChangeAspect="1" noChangeArrowheads="1"/>
          </p:cNvPicPr>
          <p:nvPr>
            <p:ph idx="1"/>
            <p:custDataLst>
              <p:tags r:id="rId2"/>
            </p:custDataLst>
          </p:nvPr>
        </p:nvPicPr>
        <p:blipFill>
          <a:blip r:embed="rId5" cstate="print"/>
          <a:srcRect/>
          <a:stretch>
            <a:fillRect/>
          </a:stretch>
        </p:blipFill>
        <p:spPr>
          <a:xfrm>
            <a:off x="342900" y="3581400"/>
            <a:ext cx="8458200" cy="2862263"/>
          </a:xfrm>
          <a:noFill/>
          <a:ln/>
        </p:spPr>
      </p:pic>
      <p:graphicFrame>
        <p:nvGraphicFramePr>
          <p:cNvPr id="119809" name="Object 1"/>
          <p:cNvGraphicFramePr>
            <a:graphicFrameLocks noChangeAspect="1"/>
          </p:cNvGraphicFramePr>
          <p:nvPr/>
        </p:nvGraphicFramePr>
        <p:xfrm>
          <a:off x="457200" y="2286000"/>
          <a:ext cx="8347075" cy="1074737"/>
        </p:xfrm>
        <a:graphic>
          <a:graphicData uri="http://schemas.openxmlformats.org/presentationml/2006/ole">
            <p:oleObj spid="_x0000_s119809" name="Equation" r:id="rId6" imgW="3555720" imgH="457200" progId="Equation.DSMT4">
              <p:embed/>
            </p:oleObj>
          </a:graphicData>
        </a:graphic>
      </p:graphicFrame>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t>Ideko’s Unlevered Cost of Capital</a:t>
            </a:r>
          </a:p>
        </p:txBody>
      </p:sp>
      <p:sp>
        <p:nvSpPr>
          <p:cNvPr id="108547" name="Rectangle 3"/>
          <p:cNvSpPr>
            <a:spLocks noGrp="1" noChangeArrowheads="1"/>
          </p:cNvSpPr>
          <p:nvPr>
            <p:ph idx="1"/>
          </p:nvPr>
        </p:nvSpPr>
        <p:spPr/>
        <p:txBody>
          <a:bodyPr/>
          <a:lstStyle/>
          <a:p>
            <a:r>
              <a:rPr lang="en-US" sz="2400" dirty="0"/>
              <a:t>The data from the comparable firms provides guidance for estimating Ideko’s unlevered cost of capital. </a:t>
            </a:r>
          </a:p>
          <a:p>
            <a:pPr lvl="1">
              <a:spcBef>
                <a:spcPct val="50000"/>
              </a:spcBef>
            </a:pPr>
            <a:r>
              <a:rPr lang="en-US" sz="2000" dirty="0"/>
              <a:t>Ideko’s products are not as high end as Oakley’s eyewear, so Ideko’s sales are unlikely to vary as much with the business cycle as Oakley’s sales do. </a:t>
            </a:r>
          </a:p>
          <a:p>
            <a:pPr lvl="1">
              <a:spcBef>
                <a:spcPct val="50000"/>
              </a:spcBef>
            </a:pPr>
            <a:r>
              <a:rPr lang="en-US" sz="2000" dirty="0"/>
              <a:t>Ideko does not have a prescription eyewear division, as </a:t>
            </a:r>
            <a:br>
              <a:rPr lang="en-US" sz="2000" dirty="0"/>
            </a:br>
            <a:r>
              <a:rPr lang="en-US" sz="2000" dirty="0"/>
              <a:t>Luxottica does. </a:t>
            </a:r>
          </a:p>
          <a:p>
            <a:pPr lvl="1">
              <a:spcBef>
                <a:spcPct val="50000"/>
              </a:spcBef>
            </a:pPr>
            <a:r>
              <a:rPr lang="en-US" sz="2000" dirty="0"/>
              <a:t>Ideko’s products are fashion items rather than exercise items.</a:t>
            </a: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r>
              <a:rPr lang="en-US" dirty="0"/>
              <a:t>Ideko’s Unlevered Cost of </a:t>
            </a:r>
            <a:r>
              <a:rPr lang="en-US" dirty="0" smtClean="0"/>
              <a:t>Capital</a:t>
            </a:r>
            <a:endParaRPr lang="en-US" dirty="0"/>
          </a:p>
        </p:txBody>
      </p:sp>
      <p:sp>
        <p:nvSpPr>
          <p:cNvPr id="110595" name="Rectangle 3"/>
          <p:cNvSpPr>
            <a:spLocks noGrp="1" noChangeArrowheads="1"/>
          </p:cNvSpPr>
          <p:nvPr>
            <p:ph idx="1"/>
          </p:nvPr>
        </p:nvSpPr>
        <p:spPr/>
        <p:txBody>
          <a:bodyPr/>
          <a:lstStyle/>
          <a:p>
            <a:r>
              <a:rPr lang="en-US" dirty="0"/>
              <a:t>Given the above analysis, Ideko’s cost of capital is likely to be closer to Oakley’s than to Nike’s or Luxottica’s. You decide to use 1.20 as your preliminary estimate for Ideko’s unlevered beta.</a:t>
            </a:r>
          </a:p>
          <a:p>
            <a:pPr lvl="1">
              <a:spcBef>
                <a:spcPct val="50000"/>
              </a:spcBef>
            </a:pPr>
            <a:r>
              <a:rPr lang="en-US" dirty="0"/>
              <a:t>Your estimate of Ideko’s unlevered cost of capital is:</a:t>
            </a:r>
          </a:p>
        </p:txBody>
      </p:sp>
      <p:graphicFrame>
        <p:nvGraphicFramePr>
          <p:cNvPr id="110596" name="Object 4"/>
          <p:cNvGraphicFramePr>
            <a:graphicFrameLocks noChangeAspect="1"/>
          </p:cNvGraphicFramePr>
          <p:nvPr/>
        </p:nvGraphicFramePr>
        <p:xfrm>
          <a:off x="958850" y="5005388"/>
          <a:ext cx="7423150" cy="1014412"/>
        </p:xfrm>
        <a:graphic>
          <a:graphicData uri="http://schemas.openxmlformats.org/presentationml/2006/ole">
            <p:oleObj spid="_x0000_s110596" name="Equation" r:id="rId4" imgW="3162240" imgH="431640" progId="Equation.DSMT4">
              <p:embed/>
            </p:oleObj>
          </a:graphicData>
        </a:graphic>
      </p:graphicFrame>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smtClean="0"/>
              <a:t>Valuing </a:t>
            </a:r>
            <a:r>
              <a:rPr lang="en-US" dirty="0"/>
              <a:t>the Investment</a:t>
            </a:r>
          </a:p>
        </p:txBody>
      </p:sp>
      <p:sp>
        <p:nvSpPr>
          <p:cNvPr id="116739" name="Rectangle 3"/>
          <p:cNvSpPr>
            <a:spLocks noGrp="1" noChangeArrowheads="1"/>
          </p:cNvSpPr>
          <p:nvPr>
            <p:ph idx="1"/>
          </p:nvPr>
        </p:nvSpPr>
        <p:spPr/>
        <p:txBody>
          <a:bodyPr/>
          <a:lstStyle/>
          <a:p>
            <a:r>
              <a:rPr lang="en-US" dirty="0"/>
              <a:t>The Multiples Approach to Continuation Value</a:t>
            </a:r>
          </a:p>
          <a:p>
            <a:pPr lvl="1">
              <a:spcBef>
                <a:spcPct val="50000"/>
              </a:spcBef>
            </a:pPr>
            <a:r>
              <a:rPr lang="en-US" dirty="0"/>
              <a:t>Practitioners generally estimate a firm’s continuation value (also called the terminal value) at the end of the forecast horizon using a valuation multiple, with the EBITDA multiple being the </a:t>
            </a:r>
            <a:r>
              <a:rPr lang="en-US" dirty="0" smtClean="0"/>
              <a:t>multiple </a:t>
            </a:r>
            <a:r>
              <a:rPr lang="en-US" dirty="0"/>
              <a:t>most often used </a:t>
            </a:r>
            <a:r>
              <a:rPr lang="en-US" dirty="0" smtClean="0"/>
              <a:t>in </a:t>
            </a:r>
            <a:r>
              <a:rPr lang="en-US" dirty="0"/>
              <a:t>practice.</a:t>
            </a:r>
          </a:p>
        </p:txBody>
      </p:sp>
      <p:graphicFrame>
        <p:nvGraphicFramePr>
          <p:cNvPr id="116740" name="Object 4"/>
          <p:cNvGraphicFramePr>
            <a:graphicFrameLocks noChangeAspect="1"/>
          </p:cNvGraphicFramePr>
          <p:nvPr/>
        </p:nvGraphicFramePr>
        <p:xfrm>
          <a:off x="673100" y="5257800"/>
          <a:ext cx="7808913" cy="771525"/>
        </p:xfrm>
        <a:graphic>
          <a:graphicData uri="http://schemas.openxmlformats.org/presentationml/2006/ole">
            <p:oleObj spid="_x0000_s116740" name="Equation" r:id="rId4" imgW="4381200" imgH="431640" progId="Equation.DSMT4">
              <p:embed/>
            </p:oleObj>
          </a:graphicData>
        </a:graphic>
      </p:graphicFrame>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smtClean="0"/>
              <a:t>Continuation Multiples</a:t>
            </a:r>
            <a:endParaRPr lang="en-US" dirty="0"/>
          </a:p>
        </p:txBody>
      </p:sp>
      <p:pic>
        <p:nvPicPr>
          <p:cNvPr id="118789" name="Picture 5" descr="BD19_25_19t15"/>
          <p:cNvPicPr preferRelativeResize="0">
            <a:picLocks noGrp="1" noChangeAspect="1" noChangeArrowheads="1"/>
          </p:cNvPicPr>
          <p:nvPr>
            <p:ph idx="1"/>
            <p:custDataLst>
              <p:tags r:id="rId1"/>
            </p:custDataLst>
          </p:nvPr>
        </p:nvPicPr>
        <p:blipFill>
          <a:blip r:embed="rId4" cstate="print"/>
          <a:srcRect/>
          <a:stretch>
            <a:fillRect/>
          </a:stretch>
        </p:blipFill>
        <p:spPr>
          <a:xfrm>
            <a:off x="342900" y="2133600"/>
            <a:ext cx="8458200" cy="2581275"/>
          </a:xfrm>
          <a:noFill/>
          <a:ln/>
        </p:spPr>
      </p:pic>
      <p:sp>
        <p:nvSpPr>
          <p:cNvPr id="4" name="TextBox 3"/>
          <p:cNvSpPr txBox="1"/>
          <p:nvPr/>
        </p:nvSpPr>
        <p:spPr>
          <a:xfrm>
            <a:off x="0" y="4876800"/>
            <a:ext cx="8686800" cy="1200329"/>
          </a:xfrm>
          <a:prstGeom prst="rect">
            <a:avLst/>
          </a:prstGeom>
          <a:noFill/>
        </p:spPr>
        <p:txBody>
          <a:bodyPr wrap="square" rtlCol="0">
            <a:spAutoFit/>
          </a:bodyPr>
          <a:lstStyle/>
          <a:p>
            <a:pPr lvl="1">
              <a:spcBef>
                <a:spcPct val="50000"/>
              </a:spcBef>
            </a:pPr>
            <a:r>
              <a:rPr lang="en-US" dirty="0" smtClean="0"/>
              <a:t>One difficulty with relying on comparables when forecasting a continuation value is that </a:t>
            </a:r>
            <a:r>
              <a:rPr lang="en-US" i="1" dirty="0" smtClean="0"/>
              <a:t>future</a:t>
            </a:r>
            <a:r>
              <a:rPr lang="en-US" dirty="0" smtClean="0"/>
              <a:t> multiples of the firm are being compared with </a:t>
            </a:r>
            <a:r>
              <a:rPr lang="en-US" i="1" dirty="0" smtClean="0"/>
              <a:t>current</a:t>
            </a:r>
            <a:r>
              <a:rPr lang="en-US" dirty="0" smtClean="0"/>
              <a:t> multiples of its competitors.</a:t>
            </a:r>
            <a:endParaRPr lang="en-US" dirty="0"/>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fontScale="90000"/>
          </a:bodyPr>
          <a:lstStyle/>
          <a:p>
            <a:r>
              <a:rPr lang="en-US"/>
              <a:t>The Discounted Cash Flow Approach </a:t>
            </a:r>
            <a:br>
              <a:rPr lang="en-US"/>
            </a:br>
            <a:r>
              <a:rPr lang="en-US"/>
              <a:t>to Continuation Value</a:t>
            </a:r>
          </a:p>
        </p:txBody>
      </p:sp>
      <p:sp>
        <p:nvSpPr>
          <p:cNvPr id="126979" name="Rectangle 3"/>
          <p:cNvSpPr>
            <a:spLocks noGrp="1" noChangeArrowheads="1"/>
          </p:cNvSpPr>
          <p:nvPr>
            <p:ph idx="1"/>
          </p:nvPr>
        </p:nvSpPr>
        <p:spPr/>
        <p:txBody>
          <a:bodyPr/>
          <a:lstStyle/>
          <a:p>
            <a:r>
              <a:rPr lang="en-US"/>
              <a:t>The enterprise value in year T, using the WACC valuation method, is calculated as:</a:t>
            </a:r>
          </a:p>
          <a:p>
            <a:pPr>
              <a:spcBef>
                <a:spcPct val="300000"/>
              </a:spcBef>
            </a:pPr>
            <a:r>
              <a:rPr lang="en-US"/>
              <a:t>Free cash flow in year </a:t>
            </a:r>
            <a:r>
              <a:rPr lang="en-US" i="1"/>
              <a:t>T + </a:t>
            </a:r>
            <a:r>
              <a:rPr lang="en-US"/>
              <a:t>1 is computed as:</a:t>
            </a:r>
          </a:p>
        </p:txBody>
      </p:sp>
      <p:graphicFrame>
        <p:nvGraphicFramePr>
          <p:cNvPr id="126980" name="Object 4"/>
          <p:cNvGraphicFramePr>
            <a:graphicFrameLocks noChangeAspect="1"/>
          </p:cNvGraphicFramePr>
          <p:nvPr/>
        </p:nvGraphicFramePr>
        <p:xfrm>
          <a:off x="679450" y="3244850"/>
          <a:ext cx="7169150" cy="1022350"/>
        </p:xfrm>
        <a:graphic>
          <a:graphicData uri="http://schemas.openxmlformats.org/presentationml/2006/ole">
            <p:oleObj spid="_x0000_s126980" name="Equation" r:id="rId4" imgW="3035160" imgH="431640" progId="Equation.DSMT4">
              <p:embed/>
            </p:oleObj>
          </a:graphicData>
        </a:graphic>
      </p:graphicFrame>
      <p:graphicFrame>
        <p:nvGraphicFramePr>
          <p:cNvPr id="126981" name="Object 5"/>
          <p:cNvGraphicFramePr>
            <a:graphicFrameLocks noChangeAspect="1"/>
          </p:cNvGraphicFramePr>
          <p:nvPr/>
        </p:nvGraphicFramePr>
        <p:xfrm>
          <a:off x="647700" y="5014912"/>
          <a:ext cx="8199438" cy="928688"/>
        </p:xfrm>
        <a:graphic>
          <a:graphicData uri="http://schemas.openxmlformats.org/presentationml/2006/ole">
            <p:oleObj spid="_x0000_s126981" name="Equation" r:id="rId5" imgW="4051080" imgH="457200" progId="Equation.DSMT4">
              <p:embed/>
            </p:oleObj>
          </a:graphicData>
        </a:graphic>
      </p:graphicFrame>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Financial Statements</a:t>
            </a:r>
            <a:endParaRPr lang="en-US" dirty="0"/>
          </a:p>
        </p:txBody>
      </p:sp>
      <p:pic>
        <p:nvPicPr>
          <p:cNvPr id="22533" name="Picture 5" descr="BD19_01_19t01"/>
          <p:cNvPicPr preferRelativeResize="0">
            <a:picLocks noGrp="1" noChangeAspect="1" noChangeArrowheads="1"/>
          </p:cNvPicPr>
          <p:nvPr>
            <p:ph idx="1"/>
            <p:custDataLst>
              <p:tags r:id="rId1"/>
            </p:custDataLst>
          </p:nvPr>
        </p:nvPicPr>
        <p:blipFill>
          <a:blip r:embed="rId4" cstate="print"/>
          <a:stretch>
            <a:fillRect/>
          </a:stretch>
        </p:blipFill>
        <p:spPr>
          <a:xfrm>
            <a:off x="990600" y="2209800"/>
            <a:ext cx="7512659" cy="4608512"/>
          </a:xfrm>
          <a:noFill/>
          <a:ln/>
        </p:spPr>
      </p:pic>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n-US" dirty="0"/>
              <a:t>The Discounted Cash Flow Approach </a:t>
            </a:r>
            <a:br>
              <a:rPr lang="en-US" dirty="0"/>
            </a:br>
            <a:r>
              <a:rPr lang="en-US" dirty="0"/>
              <a:t>to Continuation </a:t>
            </a:r>
            <a:r>
              <a:rPr lang="en-US" dirty="0" smtClean="0"/>
              <a:t>Value</a:t>
            </a:r>
            <a:endParaRPr lang="en-US" dirty="0"/>
          </a:p>
        </p:txBody>
      </p:sp>
      <p:sp>
        <p:nvSpPr>
          <p:cNvPr id="129027" name="Rectangle 3"/>
          <p:cNvSpPr>
            <a:spLocks noGrp="1" noChangeArrowheads="1"/>
          </p:cNvSpPr>
          <p:nvPr>
            <p:ph idx="1"/>
          </p:nvPr>
        </p:nvSpPr>
        <p:spPr/>
        <p:txBody>
          <a:bodyPr/>
          <a:lstStyle/>
          <a:p>
            <a:r>
              <a:rPr lang="en-US"/>
              <a:t>If firm’s sales are expected to grow at a nominal rate </a:t>
            </a:r>
            <a:r>
              <a:rPr lang="en-US" i="1"/>
              <a:t>g </a:t>
            </a:r>
            <a:r>
              <a:rPr lang="en-US"/>
              <a:t>and the firm’s operating expenses remain a fixed percentage of sales, then its unlevered net income will also grow at rate </a:t>
            </a:r>
            <a:r>
              <a:rPr lang="en-US" i="1"/>
              <a:t>g</a:t>
            </a:r>
            <a:r>
              <a:rPr lang="en-US"/>
              <a:t>. </a:t>
            </a:r>
          </a:p>
          <a:p>
            <a:pPr lvl="1">
              <a:spcBef>
                <a:spcPct val="50000"/>
              </a:spcBef>
            </a:pPr>
            <a:r>
              <a:rPr lang="en-US"/>
              <a:t>Similarly, the firm’s receivables, payables, and other elements of net working capital will grow at rate </a:t>
            </a:r>
            <a:r>
              <a:rPr lang="en-US" i="1"/>
              <a:t>g</a:t>
            </a:r>
            <a:r>
              <a:rPr lang="en-US"/>
              <a:t>.</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fontScale="90000"/>
          </a:bodyPr>
          <a:lstStyle/>
          <a:p>
            <a:r>
              <a:rPr lang="en-US" dirty="0"/>
              <a:t>The Discounted Cash Flow Approach </a:t>
            </a:r>
            <a:br>
              <a:rPr lang="en-US" dirty="0"/>
            </a:br>
            <a:r>
              <a:rPr lang="en-US" dirty="0"/>
              <a:t>to Continuation </a:t>
            </a:r>
            <a:r>
              <a:rPr lang="en-US" dirty="0" smtClean="0"/>
              <a:t>Value</a:t>
            </a:r>
            <a:endParaRPr lang="en-US" dirty="0"/>
          </a:p>
        </p:txBody>
      </p:sp>
      <p:sp>
        <p:nvSpPr>
          <p:cNvPr id="131075" name="Rectangle 3"/>
          <p:cNvSpPr>
            <a:spLocks noGrp="1" noChangeArrowheads="1"/>
          </p:cNvSpPr>
          <p:nvPr>
            <p:ph idx="1"/>
          </p:nvPr>
        </p:nvSpPr>
        <p:spPr/>
        <p:txBody>
          <a:bodyPr/>
          <a:lstStyle/>
          <a:p>
            <a:r>
              <a:rPr lang="en-US" dirty="0"/>
              <a:t>If capital expenditures are defined </a:t>
            </a:r>
            <a:r>
              <a:rPr lang="en-US" dirty="0" smtClean="0"/>
              <a:t>as (so net fixed assets </a:t>
            </a:r>
            <a:r>
              <a:rPr lang="en-US" dirty="0" smtClean="0"/>
              <a:t>also </a:t>
            </a:r>
            <a:r>
              <a:rPr lang="en-US" dirty="0" smtClean="0"/>
              <a:t>grow at a rate </a:t>
            </a:r>
            <a:r>
              <a:rPr lang="en-US" i="1" dirty="0" smtClean="0"/>
              <a:t>g</a:t>
            </a:r>
            <a:r>
              <a:rPr lang="en-US" dirty="0" smtClean="0"/>
              <a:t>):</a:t>
            </a:r>
            <a:endParaRPr lang="en-US" dirty="0"/>
          </a:p>
          <a:p>
            <a:pPr>
              <a:spcBef>
                <a:spcPct val="200000"/>
              </a:spcBef>
            </a:pPr>
            <a:r>
              <a:rPr lang="en-US" dirty="0"/>
              <a:t>Then free cash </a:t>
            </a:r>
            <a:r>
              <a:rPr lang="en-US" dirty="0" smtClean="0"/>
              <a:t>flows at time t+1, </a:t>
            </a:r>
            <a:r>
              <a:rPr lang="en-US" dirty="0"/>
              <a:t>given </a:t>
            </a:r>
            <a:r>
              <a:rPr lang="en-US" i="1" dirty="0"/>
              <a:t>g</a:t>
            </a:r>
            <a:r>
              <a:rPr lang="en-US" dirty="0"/>
              <a:t>, can be </a:t>
            </a:r>
            <a:br>
              <a:rPr lang="en-US" dirty="0"/>
            </a:br>
            <a:r>
              <a:rPr lang="en-US" dirty="0"/>
              <a:t>estimated as:</a:t>
            </a:r>
          </a:p>
        </p:txBody>
      </p:sp>
      <p:graphicFrame>
        <p:nvGraphicFramePr>
          <p:cNvPr id="131076" name="Object 4"/>
          <p:cNvGraphicFramePr>
            <a:graphicFrameLocks noChangeAspect="1"/>
          </p:cNvGraphicFramePr>
          <p:nvPr/>
        </p:nvGraphicFramePr>
        <p:xfrm>
          <a:off x="277813" y="3297238"/>
          <a:ext cx="8589962" cy="436562"/>
        </p:xfrm>
        <a:graphic>
          <a:graphicData uri="http://schemas.openxmlformats.org/presentationml/2006/ole">
            <p:oleObj spid="_x0000_s131076" name="Equation" r:id="rId4" imgW="4495680" imgH="228600" progId="Equation.DSMT4">
              <p:embed/>
            </p:oleObj>
          </a:graphicData>
        </a:graphic>
      </p:graphicFrame>
      <p:graphicFrame>
        <p:nvGraphicFramePr>
          <p:cNvPr id="131077" name="Object 5"/>
          <p:cNvGraphicFramePr>
            <a:graphicFrameLocks noChangeAspect="1"/>
          </p:cNvGraphicFramePr>
          <p:nvPr/>
        </p:nvGraphicFramePr>
        <p:xfrm>
          <a:off x="304800" y="5078412"/>
          <a:ext cx="8534400" cy="788988"/>
        </p:xfrm>
        <a:graphic>
          <a:graphicData uri="http://schemas.openxmlformats.org/presentationml/2006/ole">
            <p:oleObj spid="_x0000_s131077" name="Equation" r:id="rId5" imgW="4952880" imgH="457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dirty="0" smtClean="0"/>
              <a:t>Continuation Value</a:t>
            </a:r>
            <a:endParaRPr lang="en-US" dirty="0"/>
          </a:p>
        </p:txBody>
      </p:sp>
      <p:pic>
        <p:nvPicPr>
          <p:cNvPr id="139269" name="Picture 5" descr="BD19_28_19t16"/>
          <p:cNvPicPr preferRelativeResize="0">
            <a:picLocks noGrp="1" noChangeAspect="1" noChangeArrowheads="1"/>
          </p:cNvPicPr>
          <p:nvPr>
            <p:ph idx="1"/>
            <p:custDataLst>
              <p:tags r:id="rId1"/>
            </p:custDataLst>
          </p:nvPr>
        </p:nvPicPr>
        <p:blipFill>
          <a:blip r:embed="rId4" cstate="print"/>
          <a:srcRect/>
          <a:stretch>
            <a:fillRect/>
          </a:stretch>
        </p:blipFill>
        <p:spPr>
          <a:xfrm>
            <a:off x="342900" y="2286000"/>
            <a:ext cx="8458200" cy="4043363"/>
          </a:xfrm>
          <a:noFill/>
          <a:ln/>
        </p:spPr>
      </p:pic>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r>
              <a:rPr lang="en-US" dirty="0"/>
              <a:t>The Discounted Cash Flow Approach </a:t>
            </a:r>
            <a:br>
              <a:rPr lang="en-US" dirty="0"/>
            </a:br>
            <a:r>
              <a:rPr lang="en-US" dirty="0"/>
              <a:t>to Continuation </a:t>
            </a:r>
            <a:r>
              <a:rPr lang="en-US" dirty="0" smtClean="0"/>
              <a:t>Value</a:t>
            </a:r>
            <a:endParaRPr lang="en-US" dirty="0"/>
          </a:p>
        </p:txBody>
      </p:sp>
      <p:sp>
        <p:nvSpPr>
          <p:cNvPr id="141315" name="Rectangle 3"/>
          <p:cNvSpPr>
            <a:spLocks noGrp="1" noChangeArrowheads="1"/>
          </p:cNvSpPr>
          <p:nvPr>
            <p:ph idx="1"/>
          </p:nvPr>
        </p:nvSpPr>
        <p:spPr/>
        <p:txBody>
          <a:bodyPr>
            <a:normAutofit lnSpcReduction="10000"/>
          </a:bodyPr>
          <a:lstStyle/>
          <a:p>
            <a:r>
              <a:rPr lang="en-US" dirty="0"/>
              <a:t>The projected EBITDA multiple of 9.1 can be justified according </a:t>
            </a:r>
            <a:r>
              <a:rPr lang="en-US" dirty="0" smtClean="0"/>
              <a:t>to the </a:t>
            </a:r>
            <a:r>
              <a:rPr lang="en-US" dirty="0"/>
              <a:t>discounted cash flow method with a nominal long-term growth rate of about 5.3%.</a:t>
            </a:r>
          </a:p>
          <a:p>
            <a:pPr lvl="1">
              <a:spcBef>
                <a:spcPct val="50000"/>
              </a:spcBef>
            </a:pPr>
            <a:r>
              <a:rPr lang="en-US" dirty="0"/>
              <a:t>Given an inflation rate of 2%, this nominal rate represents a real growth rate of about 3.3%. </a:t>
            </a:r>
          </a:p>
          <a:p>
            <a:pPr lvl="2">
              <a:spcBef>
                <a:spcPct val="30000"/>
              </a:spcBef>
            </a:pPr>
            <a:r>
              <a:rPr lang="en-US" dirty="0"/>
              <a:t>If this implied growth rate is much higher than the expectations of long-run growth for the industry as a whole, you should be </a:t>
            </a:r>
            <a:r>
              <a:rPr lang="en-US" dirty="0" smtClean="0"/>
              <a:t>very </a:t>
            </a:r>
            <a:r>
              <a:rPr lang="en-US" dirty="0"/>
              <a:t>skeptical of the estimate being used.</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a:bodyPr>
          <a:lstStyle/>
          <a:p>
            <a:r>
              <a:rPr lang="en-US" dirty="0"/>
              <a:t>APV Valuation of Ideko </a:t>
            </a:r>
            <a:r>
              <a:rPr lang="en-US" dirty="0" smtClean="0"/>
              <a:t>Equity</a:t>
            </a:r>
            <a:endParaRPr lang="en-US" dirty="0"/>
          </a:p>
        </p:txBody>
      </p:sp>
      <p:sp>
        <p:nvSpPr>
          <p:cNvPr id="145411" name="Rectangle 3"/>
          <p:cNvSpPr>
            <a:spLocks noGrp="1" noChangeArrowheads="1"/>
          </p:cNvSpPr>
          <p:nvPr>
            <p:ph idx="1"/>
          </p:nvPr>
        </p:nvSpPr>
        <p:spPr/>
        <p:txBody>
          <a:bodyPr>
            <a:normAutofit/>
          </a:bodyPr>
          <a:lstStyle/>
          <a:p>
            <a:r>
              <a:rPr lang="en-US" sz="2400" dirty="0" smtClean="0"/>
              <a:t>The estimate of Ideko’s continuation value can be combined with the forecasts for free cash flow through 2010 to estimate Ideko’s value today.  The </a:t>
            </a:r>
            <a:r>
              <a:rPr lang="en-US" sz="2400" dirty="0"/>
              <a:t>first step is to compute Ideko’s </a:t>
            </a:r>
            <a:r>
              <a:rPr lang="en-US" sz="2400" dirty="0" smtClean="0"/>
              <a:t>unlevered </a:t>
            </a:r>
            <a:r>
              <a:rPr lang="en-US" sz="2400" dirty="0"/>
              <a:t>value.	</a:t>
            </a:r>
          </a:p>
          <a:p>
            <a:pPr>
              <a:spcBef>
                <a:spcPct val="280000"/>
              </a:spcBef>
            </a:pPr>
            <a:r>
              <a:rPr lang="en-US" sz="2400" dirty="0"/>
              <a:t>Next, the </a:t>
            </a:r>
            <a:r>
              <a:rPr lang="en-US" sz="2400" dirty="0" smtClean="0"/>
              <a:t>present value of the interest </a:t>
            </a:r>
            <a:r>
              <a:rPr lang="en-US" sz="2400" dirty="0"/>
              <a:t>tax </a:t>
            </a:r>
            <a:r>
              <a:rPr lang="en-US" sz="2400" dirty="0" smtClean="0"/>
              <a:t>shields </a:t>
            </a:r>
            <a:r>
              <a:rPr lang="en-US" sz="2400" dirty="0"/>
              <a:t>needs to </a:t>
            </a:r>
            <a:r>
              <a:rPr lang="en-US" sz="2400" dirty="0" smtClean="0"/>
              <a:t>be </a:t>
            </a:r>
            <a:r>
              <a:rPr lang="en-US" sz="2400" dirty="0"/>
              <a:t>computed.</a:t>
            </a:r>
          </a:p>
        </p:txBody>
      </p:sp>
      <p:graphicFrame>
        <p:nvGraphicFramePr>
          <p:cNvPr id="145412" name="Object 4"/>
          <p:cNvGraphicFramePr>
            <a:graphicFrameLocks noChangeAspect="1"/>
          </p:cNvGraphicFramePr>
          <p:nvPr/>
        </p:nvGraphicFramePr>
        <p:xfrm>
          <a:off x="914400" y="3733800"/>
          <a:ext cx="3036888" cy="987425"/>
        </p:xfrm>
        <a:graphic>
          <a:graphicData uri="http://schemas.openxmlformats.org/presentationml/2006/ole">
            <p:oleObj spid="_x0000_s145412" name="Equation" r:id="rId4" imgW="1409400" imgH="457200" progId="Equation.DSMT4">
              <p:embed/>
            </p:oleObj>
          </a:graphicData>
        </a:graphic>
      </p:graphicFrame>
      <p:graphicFrame>
        <p:nvGraphicFramePr>
          <p:cNvPr id="145413" name="Object 5"/>
          <p:cNvGraphicFramePr>
            <a:graphicFrameLocks noChangeAspect="1"/>
          </p:cNvGraphicFramePr>
          <p:nvPr/>
        </p:nvGraphicFramePr>
        <p:xfrm>
          <a:off x="936625" y="5481637"/>
          <a:ext cx="4854575" cy="995363"/>
        </p:xfrm>
        <a:graphic>
          <a:graphicData uri="http://schemas.openxmlformats.org/presentationml/2006/ole">
            <p:oleObj spid="_x0000_s145413" name="Equation" r:id="rId5" imgW="2234880" imgH="457200" progId="Equation.DSMT4">
              <p:embed/>
            </p:oleObj>
          </a:graphicData>
        </a:graphic>
      </p:graphicFrame>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dirty="0" smtClean="0"/>
              <a:t>APV Estimate of Value</a:t>
            </a:r>
            <a:endParaRPr lang="en-US" dirty="0"/>
          </a:p>
        </p:txBody>
      </p:sp>
      <p:pic>
        <p:nvPicPr>
          <p:cNvPr id="149509" name="Picture 5" descr="BD19_29_19t17"/>
          <p:cNvPicPr preferRelativeResize="0">
            <a:picLocks noGrp="1" noChangeAspect="1" noChangeArrowheads="1"/>
          </p:cNvPicPr>
          <p:nvPr>
            <p:ph idx="1"/>
            <p:custDataLst>
              <p:tags r:id="rId1"/>
            </p:custDataLst>
          </p:nvPr>
        </p:nvPicPr>
        <p:blipFill>
          <a:blip r:embed="rId4" cstate="print"/>
          <a:srcRect/>
          <a:stretch>
            <a:fillRect/>
          </a:stretch>
        </p:blipFill>
        <p:spPr>
          <a:xfrm>
            <a:off x="342900" y="2057400"/>
            <a:ext cx="8458200" cy="3216275"/>
          </a:xfrm>
          <a:noFill/>
          <a:ln/>
        </p:spPr>
      </p:pic>
      <p:sp>
        <p:nvSpPr>
          <p:cNvPr id="5" name="TextBox 4"/>
          <p:cNvSpPr txBox="1"/>
          <p:nvPr/>
        </p:nvSpPr>
        <p:spPr>
          <a:xfrm>
            <a:off x="0" y="5410200"/>
            <a:ext cx="8915400" cy="1200329"/>
          </a:xfrm>
          <a:prstGeom prst="rect">
            <a:avLst/>
          </a:prstGeom>
          <a:noFill/>
        </p:spPr>
        <p:txBody>
          <a:bodyPr wrap="square" rtlCol="0">
            <a:spAutoFit/>
          </a:bodyPr>
          <a:lstStyle/>
          <a:p>
            <a:pPr lvl="1">
              <a:spcBef>
                <a:spcPct val="50000"/>
              </a:spcBef>
            </a:pPr>
            <a:r>
              <a:rPr lang="en-US" dirty="0" smtClean="0"/>
              <a:t>Given that </a:t>
            </a:r>
            <a:r>
              <a:rPr lang="en-US" dirty="0" smtClean="0"/>
              <a:t>KKP’s </a:t>
            </a:r>
            <a:r>
              <a:rPr lang="en-US" dirty="0" smtClean="0"/>
              <a:t>initial cost to acquire Ideko’s equity is $53 million, the deal looks attractive with an NPV $60 million.  $113 million − $53 million = $60 million</a:t>
            </a:r>
            <a:endParaRPr lang="en-US"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Common Financial Ratios</a:t>
            </a:r>
            <a:endParaRPr lang="en-US" dirty="0"/>
          </a:p>
        </p:txBody>
      </p:sp>
      <p:pic>
        <p:nvPicPr>
          <p:cNvPr id="24581" name="Picture 5" descr="BD19_02_19t02"/>
          <p:cNvPicPr preferRelativeResize="0">
            <a:picLocks noGrp="1" noChangeAspect="1" noChangeArrowheads="1"/>
          </p:cNvPicPr>
          <p:nvPr>
            <p:ph idx="1"/>
            <p:custDataLst>
              <p:tags r:id="rId1"/>
            </p:custDataLst>
          </p:nvPr>
        </p:nvPicPr>
        <p:blipFill>
          <a:blip r:embed="rId4" cstate="print"/>
          <a:srcRect/>
          <a:stretch>
            <a:fillRect/>
          </a:stretch>
        </p:blipFill>
        <p:spPr>
          <a:xfrm>
            <a:off x="342900" y="2297113"/>
            <a:ext cx="8458200" cy="2351087"/>
          </a:xfrm>
          <a:noFill/>
          <a:ln/>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smtClean="0"/>
              <a:t>Valuation </a:t>
            </a:r>
            <a:r>
              <a:rPr lang="en-US" dirty="0"/>
              <a:t>Using </a:t>
            </a:r>
            <a:r>
              <a:rPr lang="en-US" dirty="0" smtClean="0"/>
              <a:t>Comparables</a:t>
            </a:r>
            <a:endParaRPr lang="en-US" dirty="0"/>
          </a:p>
        </p:txBody>
      </p:sp>
      <p:sp>
        <p:nvSpPr>
          <p:cNvPr id="26627" name="Rectangle 3"/>
          <p:cNvSpPr>
            <a:spLocks noGrp="1" noChangeArrowheads="1"/>
          </p:cNvSpPr>
          <p:nvPr>
            <p:ph idx="1"/>
          </p:nvPr>
        </p:nvSpPr>
        <p:spPr/>
        <p:txBody>
          <a:bodyPr/>
          <a:lstStyle/>
          <a:p>
            <a:pPr>
              <a:lnSpc>
                <a:spcPct val="90000"/>
              </a:lnSpc>
            </a:pPr>
            <a:r>
              <a:rPr lang="en-US" dirty="0"/>
              <a:t>A price of $150 million for Ideko’s equity has </a:t>
            </a:r>
            <a:br>
              <a:rPr lang="en-US" dirty="0"/>
            </a:br>
            <a:r>
              <a:rPr lang="en-US" dirty="0"/>
              <a:t>been suggested. </a:t>
            </a:r>
          </a:p>
          <a:p>
            <a:pPr lvl="1">
              <a:lnSpc>
                <a:spcPct val="90000"/>
              </a:lnSpc>
              <a:spcBef>
                <a:spcPct val="50000"/>
              </a:spcBef>
            </a:pPr>
            <a:r>
              <a:rPr lang="en-US" dirty="0"/>
              <a:t>The data in the previous slide provides some reassurance that </a:t>
            </a:r>
            <a:r>
              <a:rPr lang="en-US" dirty="0" smtClean="0"/>
              <a:t>this </a:t>
            </a:r>
            <a:r>
              <a:rPr lang="en-US" dirty="0"/>
              <a:t>acquisition price </a:t>
            </a:r>
            <a:r>
              <a:rPr lang="en-US" dirty="0" smtClean="0"/>
              <a:t>is </a:t>
            </a:r>
            <a:r>
              <a:rPr lang="en-US" dirty="0"/>
              <a:t>reasonable as the ratios are </a:t>
            </a:r>
            <a:r>
              <a:rPr lang="en-US" dirty="0" smtClean="0"/>
              <a:t>about the level of </a:t>
            </a:r>
            <a:r>
              <a:rPr lang="en-US" dirty="0"/>
              <a:t>or better than the industry averages. </a:t>
            </a:r>
          </a:p>
          <a:p>
            <a:pPr lvl="1">
              <a:lnSpc>
                <a:spcPct val="90000"/>
              </a:lnSpc>
              <a:spcBef>
                <a:spcPct val="50000"/>
              </a:spcBef>
            </a:pPr>
            <a:r>
              <a:rPr lang="en-US" dirty="0"/>
              <a:t>However, to assess whether this investment is attractive, the operational aspects of the firm and </a:t>
            </a:r>
            <a:r>
              <a:rPr lang="en-US" dirty="0" smtClean="0"/>
              <a:t>the </a:t>
            </a:r>
            <a:r>
              <a:rPr lang="en-US" dirty="0"/>
              <a:t>ultimate cash flows the deal is expected to generate </a:t>
            </a:r>
            <a:r>
              <a:rPr lang="en-US" dirty="0" smtClean="0"/>
              <a:t>need </a:t>
            </a:r>
            <a:r>
              <a:rPr lang="en-US" dirty="0"/>
              <a:t>to be analyzed. </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2249424"/>
            <a:ext cx="8458200" cy="4325112"/>
          </a:xfrm>
        </p:spPr>
        <p:txBody>
          <a:bodyPr>
            <a:normAutofit fontScale="92500" lnSpcReduction="10000"/>
          </a:bodyPr>
          <a:lstStyle/>
          <a:p>
            <a:r>
              <a:rPr lang="en-US" sz="2600" dirty="0"/>
              <a:t>Operational Improvements</a:t>
            </a:r>
          </a:p>
          <a:p>
            <a:pPr lvl="1">
              <a:spcBef>
                <a:spcPct val="50000"/>
              </a:spcBef>
            </a:pPr>
            <a:r>
              <a:rPr lang="en-US" sz="2200" dirty="0"/>
              <a:t>By cutting administrative costs immediately and redirecting resources to new product </a:t>
            </a:r>
            <a:r>
              <a:rPr lang="en-US" sz="2200" dirty="0" smtClean="0"/>
              <a:t>development</a:t>
            </a:r>
            <a:r>
              <a:rPr lang="en-US" sz="2200" dirty="0"/>
              <a:t>, sales, and marketing, you believe Ideko can </a:t>
            </a:r>
            <a:r>
              <a:rPr lang="en-US" sz="2200" dirty="0" smtClean="0"/>
              <a:t>increase </a:t>
            </a:r>
            <a:r>
              <a:rPr lang="en-US" sz="2200" dirty="0"/>
              <a:t>its market share from 10% to 15% over the next </a:t>
            </a:r>
            <a:r>
              <a:rPr lang="en-US" sz="2200" dirty="0" smtClean="0"/>
              <a:t>five </a:t>
            </a:r>
            <a:r>
              <a:rPr lang="en-US" sz="2200" dirty="0"/>
              <a:t>years. </a:t>
            </a:r>
            <a:endParaRPr lang="en-US" sz="2200" dirty="0" smtClean="0"/>
          </a:p>
          <a:p>
            <a:pPr lvl="1">
              <a:spcBef>
                <a:spcPct val="50000"/>
              </a:spcBef>
            </a:pPr>
            <a:r>
              <a:rPr lang="en-US" sz="2200" dirty="0" smtClean="0"/>
              <a:t>The increased sales demand can be met in the short run using the existing production lines. Once the growth in volume exceeds 50%, however, Ideko will need to undertake a major expansion to increase its manufacturing capacity</a:t>
            </a:r>
            <a:r>
              <a:rPr lang="en-US" sz="2200" dirty="0" smtClean="0"/>
              <a:t>.  Furthermore:</a:t>
            </a:r>
            <a:endParaRPr lang="en-US" sz="2200" dirty="0" smtClean="0"/>
          </a:p>
          <a:p>
            <a:pPr lvl="2">
              <a:spcBef>
                <a:spcPct val="50000"/>
              </a:spcBef>
            </a:pPr>
            <a:r>
              <a:rPr lang="en-US" sz="2200" dirty="0" smtClean="0"/>
              <a:t>Ideko’s average selling price is forecast to increase 2% each year. </a:t>
            </a:r>
          </a:p>
          <a:p>
            <a:pPr lvl="2">
              <a:spcBef>
                <a:spcPct val="50000"/>
              </a:spcBef>
            </a:pPr>
            <a:r>
              <a:rPr lang="en-US" sz="2200" dirty="0" smtClean="0"/>
              <a:t>Raw materials prices are forecast to increase at a 1% rate.</a:t>
            </a:r>
          </a:p>
          <a:p>
            <a:pPr lvl="2">
              <a:spcBef>
                <a:spcPct val="50000"/>
              </a:spcBef>
            </a:pPr>
            <a:r>
              <a:rPr lang="en-US" sz="2200" dirty="0" smtClean="0"/>
              <a:t>Labor costs are forecast to increase at a 4% rate.</a:t>
            </a:r>
          </a:p>
        </p:txBody>
      </p:sp>
      <p:sp>
        <p:nvSpPr>
          <p:cNvPr id="6" name="Title 5"/>
          <p:cNvSpPr>
            <a:spLocks noGrp="1"/>
          </p:cNvSpPr>
          <p:nvPr>
            <p:ph type="title"/>
          </p:nvPr>
        </p:nvSpPr>
        <p:spPr/>
        <p:txBody>
          <a:bodyPr/>
          <a:lstStyle/>
          <a:p>
            <a:r>
              <a:rPr lang="en-US" dirty="0" smtClean="0"/>
              <a:t>The Business Plan</a:t>
            </a:r>
            <a:endParaRPr lang="en-US"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Sales and Cost Assumptions</a:t>
            </a:r>
            <a:endParaRPr lang="en-US" dirty="0"/>
          </a:p>
        </p:txBody>
      </p:sp>
      <p:pic>
        <p:nvPicPr>
          <p:cNvPr id="38917" name="Picture 5" descr="BD19_05_19t03"/>
          <p:cNvPicPr preferRelativeResize="0">
            <a:picLocks noGrp="1" noChangeAspect="1" noChangeArrowheads="1"/>
          </p:cNvPicPr>
          <p:nvPr>
            <p:ph idx="1"/>
            <p:custDataLst>
              <p:tags r:id="rId1"/>
            </p:custDataLst>
          </p:nvPr>
        </p:nvPicPr>
        <p:blipFill>
          <a:blip r:embed="rId4" cstate="print"/>
          <a:srcRect/>
          <a:stretch>
            <a:fillRect/>
          </a:stretch>
        </p:blipFill>
        <p:spPr>
          <a:xfrm>
            <a:off x="342900" y="2497137"/>
            <a:ext cx="8458200" cy="3522663"/>
          </a:xfrm>
          <a:noFill/>
          <a:ln/>
        </p:spPr>
      </p:pic>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Autofit/>
          </a:bodyPr>
          <a:lstStyle/>
          <a:p>
            <a:r>
              <a:rPr lang="en-US" sz="3300" dirty="0"/>
              <a:t>Capital Expenditures: </a:t>
            </a:r>
            <a:r>
              <a:rPr lang="en-US" sz="3300" dirty="0" smtClean="0"/>
              <a:t>A </a:t>
            </a:r>
            <a:r>
              <a:rPr lang="en-US" sz="3300" dirty="0"/>
              <a:t>Needed Expansion</a:t>
            </a:r>
          </a:p>
        </p:txBody>
      </p:sp>
      <p:sp>
        <p:nvSpPr>
          <p:cNvPr id="45059" name="Rectangle 3"/>
          <p:cNvSpPr>
            <a:spLocks noGrp="1" noChangeArrowheads="1"/>
          </p:cNvSpPr>
          <p:nvPr>
            <p:ph idx="1"/>
          </p:nvPr>
        </p:nvSpPr>
        <p:spPr>
          <a:xfrm>
            <a:off x="457200" y="2249424"/>
            <a:ext cx="8458200" cy="4325112"/>
          </a:xfrm>
        </p:spPr>
        <p:txBody>
          <a:bodyPr/>
          <a:lstStyle/>
          <a:p>
            <a:r>
              <a:rPr lang="en-US" dirty="0"/>
              <a:t>In 2008, a major expansion will be necessary, leading to a large increase in capital </a:t>
            </a:r>
            <a:r>
              <a:rPr lang="en-US" dirty="0" smtClean="0"/>
              <a:t>expenditures </a:t>
            </a:r>
            <a:r>
              <a:rPr lang="en-US" dirty="0"/>
              <a:t>in 2008 and 2009</a:t>
            </a:r>
            <a:r>
              <a:rPr lang="en-US" dirty="0" smtClean="0"/>
              <a:t>.  </a:t>
            </a:r>
          </a:p>
          <a:p>
            <a:r>
              <a:rPr lang="en-US" dirty="0" smtClean="0"/>
              <a:t>Appropriate </a:t>
            </a:r>
            <a:r>
              <a:rPr lang="en-US" u="sng" dirty="0" smtClean="0"/>
              <a:t>tax</a:t>
            </a:r>
            <a:r>
              <a:rPr lang="en-US" dirty="0" smtClean="0"/>
              <a:t> depreciation is also shown.</a:t>
            </a:r>
            <a:endParaRPr lang="en-US" dirty="0"/>
          </a:p>
        </p:txBody>
      </p:sp>
      <p:pic>
        <p:nvPicPr>
          <p:cNvPr id="6" name="Picture 5" descr="BD19_08_19t04"/>
          <p:cNvPicPr preferRelativeResize="0">
            <a:picLocks noChangeAspect="1" noChangeArrowheads="1"/>
          </p:cNvPicPr>
          <p:nvPr>
            <p:custDataLst>
              <p:tags r:id="rId1"/>
            </p:custDataLst>
          </p:nvPr>
        </p:nvPicPr>
        <p:blipFill>
          <a:blip r:embed="rId4" cstate="print"/>
          <a:srcRect/>
          <a:stretch>
            <a:fillRect/>
          </a:stretch>
        </p:blipFill>
        <p:spPr>
          <a:xfrm>
            <a:off x="342900" y="4287837"/>
            <a:ext cx="8458200" cy="2493963"/>
          </a:xfrm>
          <a:prstGeom prst="rect">
            <a:avLst/>
          </a:prstGeom>
          <a:noFill/>
          <a:ln/>
        </p:spPr>
      </p:pic>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Working Capital Management</a:t>
            </a:r>
          </a:p>
        </p:txBody>
      </p:sp>
      <p:sp>
        <p:nvSpPr>
          <p:cNvPr id="49155" name="Rectangle 3"/>
          <p:cNvSpPr>
            <a:spLocks noGrp="1" noChangeArrowheads="1"/>
          </p:cNvSpPr>
          <p:nvPr>
            <p:ph idx="1"/>
          </p:nvPr>
        </p:nvSpPr>
        <p:spPr/>
        <p:txBody>
          <a:bodyPr/>
          <a:lstStyle/>
          <a:p>
            <a:r>
              <a:rPr lang="en-US" dirty="0"/>
              <a:t>Ideko’s Accounts Receivable Days is:</a:t>
            </a:r>
          </a:p>
          <a:p>
            <a:pPr lvl="1">
              <a:spcBef>
                <a:spcPct val="500000"/>
              </a:spcBef>
            </a:pPr>
            <a:r>
              <a:rPr lang="en-US" dirty="0"/>
              <a:t>While the industry average is 60 days</a:t>
            </a:r>
          </a:p>
          <a:p>
            <a:pPr lvl="1">
              <a:spcBef>
                <a:spcPct val="40000"/>
              </a:spcBef>
            </a:pPr>
            <a:r>
              <a:rPr lang="en-US" dirty="0"/>
              <a:t>You believe that Ideko can tighten its credit policy to achieve the industry average </a:t>
            </a:r>
            <a:r>
              <a:rPr lang="en-US" u="sng" dirty="0"/>
              <a:t>without sacrificing sales</a:t>
            </a:r>
            <a:r>
              <a:rPr lang="en-US" dirty="0"/>
              <a:t>.</a:t>
            </a:r>
          </a:p>
        </p:txBody>
      </p:sp>
      <p:graphicFrame>
        <p:nvGraphicFramePr>
          <p:cNvPr id="49156" name="Object 4"/>
          <p:cNvGraphicFramePr>
            <a:graphicFrameLocks noChangeAspect="1"/>
          </p:cNvGraphicFramePr>
          <p:nvPr/>
        </p:nvGraphicFramePr>
        <p:xfrm>
          <a:off x="709613" y="2846388"/>
          <a:ext cx="7673975" cy="1497012"/>
        </p:xfrm>
        <a:graphic>
          <a:graphicData uri="http://schemas.openxmlformats.org/presentationml/2006/ole">
            <p:oleObj spid="_x0000_s49156" name="Equation" r:id="rId4" imgW="4431960" imgH="863280" progId="Equation.DSMT4">
              <p:embed/>
            </p:oleObj>
          </a:graphicData>
        </a:graphic>
      </p:graphicFrame>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3885</TotalTime>
  <Words>1209</Words>
  <Application>Microsoft Office PowerPoint</Application>
  <PresentationFormat>On-screen Show (4:3)</PresentationFormat>
  <Paragraphs>132</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Urban</vt:lpstr>
      <vt:lpstr>Equation</vt:lpstr>
      <vt:lpstr>Case Study: Ideko</vt:lpstr>
      <vt:lpstr>Valuation Using Comparables</vt:lpstr>
      <vt:lpstr>Financial Statements</vt:lpstr>
      <vt:lpstr>Common Financial Ratios</vt:lpstr>
      <vt:lpstr>Valuation Using Comparables</vt:lpstr>
      <vt:lpstr>The Business Plan</vt:lpstr>
      <vt:lpstr>Sales and Cost Assumptions</vt:lpstr>
      <vt:lpstr>Capital Expenditures: A Needed Expansion</vt:lpstr>
      <vt:lpstr>Working Capital Management</vt:lpstr>
      <vt:lpstr>Working Capital Management</vt:lpstr>
      <vt:lpstr>Capital Structure Changes: Levering Up</vt:lpstr>
      <vt:lpstr>Capital Structure Changes: Levering Up</vt:lpstr>
      <vt:lpstr>Capital Structure Changes: Levering Up</vt:lpstr>
      <vt:lpstr>Building the Financial Model</vt:lpstr>
      <vt:lpstr>Building the Financial Model</vt:lpstr>
      <vt:lpstr>Pro Forma Income Statement</vt:lpstr>
      <vt:lpstr>Working Capital Requirements</vt:lpstr>
      <vt:lpstr>Working Capital Requirements</vt:lpstr>
      <vt:lpstr>Working Capital Requirements</vt:lpstr>
      <vt:lpstr>Working Capital Assumptions</vt:lpstr>
      <vt:lpstr>Working Capital Forecast</vt:lpstr>
      <vt:lpstr>Free Cash Flow Forecast</vt:lpstr>
      <vt:lpstr>Beta Estimates For Comparable Firms</vt:lpstr>
      <vt:lpstr>Unlevered Betas</vt:lpstr>
      <vt:lpstr>Ideko’s Unlevered Cost of Capital</vt:lpstr>
      <vt:lpstr>Ideko’s Unlevered Cost of Capital</vt:lpstr>
      <vt:lpstr>Valuing the Investment</vt:lpstr>
      <vt:lpstr>Continuation Multiples</vt:lpstr>
      <vt:lpstr>The Discounted Cash Flow Approach  to Continuation Value</vt:lpstr>
      <vt:lpstr>The Discounted Cash Flow Approach  to Continuation Value</vt:lpstr>
      <vt:lpstr>The Discounted Cash Flow Approach  to Continuation Value</vt:lpstr>
      <vt:lpstr>Continuation Value</vt:lpstr>
      <vt:lpstr>The Discounted Cash Flow Approach  to Continuation Value</vt:lpstr>
      <vt:lpstr>APV Valuation of Ideko Equity</vt:lpstr>
      <vt:lpstr>APV Estimate of Value</vt:lpstr>
    </vt:vector>
  </TitlesOfParts>
  <Company>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dc:title>
  <dc:creator>mt</dc:creator>
  <cp:lastModifiedBy>zender</cp:lastModifiedBy>
  <cp:revision>73</cp:revision>
  <dcterms:created xsi:type="dcterms:W3CDTF">2007-01-18T23:34:13Z</dcterms:created>
  <dcterms:modified xsi:type="dcterms:W3CDTF">2010-11-30T20:10:39Z</dcterms:modified>
</cp:coreProperties>
</file>