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  <p:sldMasterId id="2147483651" r:id="rId2"/>
  </p:sldMasterIdLst>
  <p:notesMasterIdLst>
    <p:notesMasterId r:id="rId23"/>
  </p:notesMasterIdLst>
  <p:handoutMasterIdLst>
    <p:handoutMasterId r:id="rId24"/>
  </p:handoutMasterIdLst>
  <p:sldIdLst>
    <p:sldId id="256" r:id="rId3"/>
    <p:sldId id="359" r:id="rId4"/>
    <p:sldId id="332" r:id="rId5"/>
    <p:sldId id="388" r:id="rId6"/>
    <p:sldId id="389" r:id="rId7"/>
    <p:sldId id="390" r:id="rId8"/>
    <p:sldId id="338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67" r:id="rId18"/>
    <p:sldId id="368" r:id="rId19"/>
    <p:sldId id="369" r:id="rId20"/>
    <p:sldId id="370" r:id="rId21"/>
    <p:sldId id="371" r:id="rId22"/>
  </p:sldIdLst>
  <p:sldSz cx="9144000" cy="6858000" type="screen4x3"/>
  <p:notesSz cx="7162800" cy="9448800"/>
  <p:embeddedFontLst>
    <p:embeddedFont>
      <p:font typeface="Tahoma" pitchFamily="34" charset="0"/>
      <p:regular r:id="rId25"/>
      <p:bold r:id="rId2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307" autoAdjust="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5725"/>
            <a:ext cx="31035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5725"/>
            <a:ext cx="3103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40C2624-E4A2-460A-BFAD-B36E13C18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8025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5725"/>
            <a:ext cx="31035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5725"/>
            <a:ext cx="3103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5" tIns="47457" rIns="94915" bIns="47457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09A0D11-1472-412D-A51C-A87301596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0697D7-4AD6-4D1C-A126-1C1B052585B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169E3-E409-43B3-B25C-D12D177E52C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A5BBA-8C87-478E-AD64-7351CDE138A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1C7F00-D45F-4198-A016-B5104652344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7AF0C-F6A1-427E-9137-46EE654D917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0F7C1-A23B-433D-A721-0BF4A2843CA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A5D8E-51C1-45DE-8686-7CC2CC23D40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777CB-87EB-418A-AFC0-C5775E191C2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22059D-8FA9-4058-B28B-086062B7671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A8E806-034B-4541-81A3-D1F79338494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01675"/>
            <a:ext cx="4735513" cy="355123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91038"/>
            <a:ext cx="5297487" cy="42608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452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53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038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60C5D81-F0B9-4513-9723-8ABC87E81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1C24-3231-4D59-96EA-01D96D8F3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6F6C1-DDA2-4887-A59A-50F3C6EC0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51BE-552C-4FE7-A31C-18CC93DA9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F1AB2-13C3-4F4F-A136-493ACD829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8EA2D-C6CA-4EC6-86E6-2A2736055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7133F-2738-4214-9395-12FB8B2A0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6606-C7BD-43CB-B9BF-AF7545123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E7674-13F2-4A0E-BDAA-A49A3E118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55FD3-3451-4128-8C21-E913EFF02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BD6F-39B0-4C24-9331-AB047F6B7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5E3A0-122C-48A2-938B-D64D9DAA1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7DB5C-98FF-4127-9B19-61C5C96BC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3B8C5-1EE4-4811-8AA1-6D4FA2A58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2C9FB-EEEE-41C2-910E-4ABFCEC70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7A95-01A1-4467-8ABA-0E36CE955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F1D5-E5C3-4C54-8B06-4813A054C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04C5-8334-417D-BAD5-8011DB2DA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D17A2-BAD0-45A1-A5D8-ABA7E92D7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BDACF-6CAD-4CA1-BC52-1167F1134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BCBFB-76BD-48B2-8C20-78A990654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0458E-7E2E-4649-8758-E0C8D802E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028B7A2-6E56-4B1B-8F5E-FD19BD623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F19171F-8D5D-45D8-B3F0-A1FE38DAD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1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Capital Budgeting Applications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Implementing the NPV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82000" cy="5867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Example: Ralph forecasts the following nominal cash flows for an investment project.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The nominal interest rate is 14% and expected inflation is 5%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Using nominal quantities</a:t>
            </a:r>
          </a:p>
          <a:p>
            <a:pPr eaLnBrk="1" hangingPunct="1"/>
            <a:r>
              <a:rPr lang="en-US" sz="2800" smtClean="0"/>
              <a:t>NPV = -1000 + 600/1.14 + 650/1.14</a:t>
            </a:r>
            <a:r>
              <a:rPr lang="en-US" sz="2800" baseline="30000" smtClean="0"/>
              <a:t>2</a:t>
            </a:r>
            <a:r>
              <a:rPr lang="en-US" sz="2800" smtClean="0"/>
              <a:t> = 26.47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295400" y="2286000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295400" y="1905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7848600" y="1828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4572000" y="1828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898525" y="2727325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-1000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251325" y="26511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600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7527925" y="257492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650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127125" y="12795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0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4403725" y="12795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680325" y="13557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839200" cy="5867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Using real quantities, the real cash flows are: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real interest rate is: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r</a:t>
            </a:r>
            <a:r>
              <a:rPr lang="en-US" baseline="-25000" smtClean="0"/>
              <a:t>real</a:t>
            </a:r>
            <a:r>
              <a:rPr lang="en-US" smtClean="0"/>
              <a:t> = 1.14/1.05 - 1 = 0.0857 = 8.57%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NPV = -$1000 + $571.43/1.0857 + $589.57/1.0857</a:t>
            </a:r>
            <a:r>
              <a:rPr lang="en-US" sz="2800" baseline="3000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	  = $26.47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Which method should be used?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easiest one to apply!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295400" y="1981200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295400" y="1600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7848600" y="1600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572000" y="1600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898525" y="2286000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-1000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267200" y="2286000"/>
            <a:ext cx="1270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571.43 =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600/1.05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7543800" y="2286000"/>
            <a:ext cx="1360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589.57 =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650/1.05</a:t>
            </a:r>
            <a:r>
              <a:rPr lang="en-US" baseline="30000">
                <a:latin typeface="Times New Roman" pitchFamily="18" charset="0"/>
              </a:rPr>
              <a:t>2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127125" y="106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0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4403725" y="106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7680325" y="1143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793037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4200" smtClean="0"/>
              <a:t>Example: Inflation and Capital Budgeting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305800" cy="4114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600" dirty="0" smtClean="0"/>
              <a:t>Ralph’s firm is considering investing $300,000 in a widget producing machine with a useful life of five years.  The machine would be depreciated on a straight-line basis and would have zero salvage.  The machine can produce 10,000 widgets per year.</a:t>
            </a:r>
          </a:p>
          <a:p>
            <a:pPr eaLnBrk="1" hangingPunct="1"/>
            <a:r>
              <a:rPr lang="en-US" sz="2600" dirty="0" smtClean="0"/>
              <a:t>Currently, widgets have a market price of $15, while the materials used to make a widget cost $4.  Widget and raw material prices are both expected to increase with inflation, which is projected to be 4% per year.  Ralph has considers a real discount rate of 5% per year to be appropriate. The tax rate is 34%.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7200"/>
            <a:ext cx="7793037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/>
              <a:t>Ralph’s Widget Machine: Nominal Cash Flows</a:t>
            </a:r>
          </a:p>
        </p:txBody>
      </p:sp>
      <p:graphicFrame>
        <p:nvGraphicFramePr>
          <p:cNvPr id="3074" name="Object 3"/>
          <p:cNvGraphicFramePr>
            <a:graphicFrameLocks/>
          </p:cNvGraphicFramePr>
          <p:nvPr/>
        </p:nvGraphicFramePr>
        <p:xfrm>
          <a:off x="0" y="2168525"/>
          <a:ext cx="9142413" cy="4195763"/>
        </p:xfrm>
        <a:graphic>
          <a:graphicData uri="http://schemas.openxmlformats.org/presentationml/2006/ole">
            <p:oleObj spid="_x0000_s3074" name="Worksheet" r:id="rId3" imgW="4230360" imgH="2114640" progId="Excel.Sheet.8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7200"/>
            <a:ext cx="7793037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/>
              <a:t>Ralph’s Widget Machine: Real Cash Flows</a:t>
            </a:r>
          </a:p>
        </p:txBody>
      </p:sp>
      <p:graphicFrame>
        <p:nvGraphicFramePr>
          <p:cNvPr id="4098" name="Object 3"/>
          <p:cNvGraphicFramePr>
            <a:graphicFrameLocks/>
          </p:cNvGraphicFramePr>
          <p:nvPr/>
        </p:nvGraphicFramePr>
        <p:xfrm>
          <a:off x="76200" y="2286000"/>
          <a:ext cx="9015413" cy="4138613"/>
        </p:xfrm>
        <a:graphic>
          <a:graphicData uri="http://schemas.openxmlformats.org/presentationml/2006/ole">
            <p:oleObj spid="_x0000_s4098" name="Worksheet" r:id="rId4" imgW="4238280" imgH="2114280" progId="Excel.Sheet.8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7200"/>
            <a:ext cx="7793037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3800" dirty="0" smtClean="0"/>
              <a:t>Is the NPV sensitive to projected inflation?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76200" y="1752600"/>
            <a:ext cx="8855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2800" dirty="0">
                <a:latin typeface="Times New Roman" pitchFamily="18" charset="0"/>
              </a:rPr>
              <a:t>Does depreciation depend on inflation?  If not then with real </a:t>
            </a:r>
          </a:p>
          <a:p>
            <a:pPr eaLnBrk="0" hangingPunct="0">
              <a:defRPr/>
            </a:pPr>
            <a:r>
              <a:rPr lang="en-US" sz="2800" dirty="0">
                <a:latin typeface="Times New Roman" pitchFamily="18" charset="0"/>
              </a:rPr>
              <a:t>cash flows shouldn’t we see this?</a:t>
            </a:r>
          </a:p>
        </p:txBody>
      </p:sp>
      <p:graphicFrame>
        <p:nvGraphicFramePr>
          <p:cNvPr id="5122" name="Object 4"/>
          <p:cNvGraphicFramePr>
            <a:graphicFrameLocks/>
          </p:cNvGraphicFramePr>
          <p:nvPr/>
        </p:nvGraphicFramePr>
        <p:xfrm>
          <a:off x="76200" y="2719388"/>
          <a:ext cx="9015413" cy="4138612"/>
        </p:xfrm>
        <a:graphic>
          <a:graphicData uri="http://schemas.openxmlformats.org/presentationml/2006/ole">
            <p:oleObj spid="_x0000_s5122" name="Worksheet" r:id="rId4" imgW="4230360" imgH="2114640" progId="Excel.Sheet.8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47700"/>
            <a:ext cx="7391400" cy="9525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600" smtClean="0"/>
              <a:t>Brief Introduction to </a:t>
            </a:r>
            <a:r>
              <a:rPr lang="en-US" sz="3600" i="1" smtClean="0"/>
              <a:t>Real Options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Is it useful to consider the </a:t>
            </a:r>
            <a:r>
              <a:rPr lang="en-US" sz="2800" b="1" i="1" smtClean="0"/>
              <a:t>option</a:t>
            </a:r>
            <a:r>
              <a:rPr lang="en-US" sz="2800" b="1" smtClean="0"/>
              <a:t> to defer making an investment?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Project A will generate risk free cash flows of $10,000 per year forever.  The risk free rate is 10% per year.  Project A will take an immediate investment of $110,000 to launch.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NPV = 10,000/(.10) - 110,000 = 100,000 - 110,000                      	   = </a:t>
            </a:r>
            <a:r>
              <a:rPr lang="en-US" sz="2400" smtClean="0">
                <a:solidFill>
                  <a:srgbClr val="FF3300"/>
                </a:solidFill>
              </a:rPr>
              <a:t>-$10,000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Someone offers you $1 for the rights to this project.  Do you take it?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Hint: Do gold mines that are not currently operated have a zero market value?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4200" smtClean="0"/>
              <a:t>The Deferral Option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90700"/>
            <a:ext cx="7772400" cy="41529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No! Suppose that one year from now interest rates will be either 8% or 12% with equal probability.   However, the cash flows associated with this project are not sensitive to interest rates --- they will be as indicated above. Next year: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NPV=10,000/.08-110,000=125,000-110,000 = $15,000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	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NPV=10,000/.12-110,000=83,333-110,000 = </a:t>
            </a:r>
            <a:r>
              <a:rPr lang="en-US" sz="2000" smtClean="0">
                <a:solidFill>
                  <a:srgbClr val="FF3300"/>
                </a:solidFill>
              </a:rPr>
              <a:t>-$26,666</a:t>
            </a:r>
            <a:r>
              <a:rPr lang="en-US" sz="2000" smtClean="0"/>
              <a:t>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Don’t give up the rights to the project yet!  You can wait until next year, and then commence the project  </a:t>
            </a:r>
            <a:r>
              <a:rPr lang="en-US" sz="2000" i="1" smtClean="0"/>
              <a:t>if </a:t>
            </a:r>
            <a:r>
              <a:rPr lang="en-US" sz="2000" smtClean="0"/>
              <a:t> it proves profitable at the time.  There is a 50% chance the project will be worth $15,000 next year!  As a consequence, ownership of the project has a positive value today due to the </a:t>
            </a:r>
            <a:r>
              <a:rPr lang="en-US" sz="2000" i="1" smtClean="0"/>
              <a:t>deferral option</a:t>
            </a:r>
            <a:r>
              <a:rPr lang="en-US" sz="2000" smtClean="0"/>
              <a:t> (option to delay)</a:t>
            </a:r>
            <a:r>
              <a:rPr lang="en-US" sz="2000" i="1" smtClean="0"/>
              <a:t>. 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200" smtClean="0"/>
              <a:t>The Option to Abandon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  <a:buSzTx/>
              <a:buFontTx/>
              <a:buChar char="•"/>
            </a:pPr>
            <a:r>
              <a:rPr lang="en-US" sz="2800" smtClean="0"/>
              <a:t>To initiate a particular project will require an immediate investment of $80,000.  </a:t>
            </a:r>
          </a:p>
          <a:p>
            <a:pPr>
              <a:buClrTx/>
              <a:buSzTx/>
              <a:buFontTx/>
              <a:buChar char="•"/>
            </a:pPr>
            <a:r>
              <a:rPr lang="en-US" sz="2800" smtClean="0"/>
              <a:t>If undertaken, the project will either pay $10,000 per year in perpetuity or $5,000 per year in perpetuity, with equal probability.</a:t>
            </a:r>
          </a:p>
          <a:p>
            <a:pPr>
              <a:buClrTx/>
              <a:buSzTx/>
              <a:buFontTx/>
              <a:buChar char="•"/>
            </a:pPr>
            <a:r>
              <a:rPr lang="en-US" sz="2800" smtClean="0"/>
              <a:t>The outcome will be resolved immediately, but only if the investment is first made.</a:t>
            </a:r>
          </a:p>
          <a:p>
            <a:pPr>
              <a:buClrTx/>
              <a:buSzTx/>
              <a:buFontTx/>
              <a:buChar char="•"/>
            </a:pPr>
            <a:r>
              <a:rPr lang="en-US" sz="2800" smtClean="0"/>
              <a:t>We’ll assume that the project has an appropriate discount rate of 10%.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4200" smtClean="0"/>
              <a:t>The Option to Abandon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2390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NPV = -80,000 + [.5(10,000)/.10 + 							.5(5,000)/.10]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         = -80,000 + [.5(100,000) + .5(50,000)]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         = -80,000 + [75,000] =  - $5,000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Suppose that the assets purchased to initiate this project have a </a:t>
            </a:r>
            <a:r>
              <a:rPr lang="en-US" sz="2400" i="1" smtClean="0"/>
              <a:t>liquidation value</a:t>
            </a:r>
            <a:r>
              <a:rPr lang="en-US" sz="2400" smtClean="0"/>
              <a:t> of $70,000 (i.e. you can sell them for use elsewhere after they are purchased).  Then, the payoff to making the 80,000 initial investment is the </a:t>
            </a:r>
            <a:r>
              <a:rPr lang="en-US" sz="2400" u="sng" smtClean="0"/>
              <a:t>maximum</a:t>
            </a:r>
            <a:r>
              <a:rPr lang="en-US" sz="2400" smtClean="0"/>
              <a:t> of the value from operating the project or $70,000.  So…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Ocean Carriers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January 2001, Mary Linn of Ocean Carriers is evaluating the purchase of a new capesize carrier for a 3-year lease proposed by a motivated customer.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Ocean Carriers owns and operates capesize dry bulk carriers that mainly carry coal and iron ore worldwide.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Ocean Carriers’ vessels were mainly chartered on a time charter basis for 1-, 3-, or 5-year periods, however the spot charter market was occasionally used.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4200" smtClean="0"/>
              <a:t>The Option to Abandon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914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NPV  = -80,000 +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	[.5(Max(100,000 or 70,000))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		+ .5(Max(50,000 or 70,000))].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        = -80,000 + [.5(100,000) + .5(70,000)]         	  = -80,000 + [85,000] = $5,000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The option to abandon is worth $10,000 ($20,000 if exercised, with a .5 probability of exercise), which swings the NPV from -$5000 to $5000.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i="1" smtClean="0"/>
              <a:t>Real options</a:t>
            </a:r>
            <a:r>
              <a:rPr lang="en-US" sz="2400" smtClean="0"/>
              <a:t> such as the options to defer, abandon, or expand can make up a considerable portion of a project’s value.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793037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b="1" smtClean="0"/>
              <a:t>Sensitivity, Scenario, and Breakeven analysis</a:t>
            </a:r>
            <a:r>
              <a:rPr lang="en-US" sz="4000" smtClean="0"/>
              <a:t>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43100"/>
            <a:ext cx="7772400" cy="41529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NPV is usually dependent upon assumptions and projections.  What if some of the projections are off?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Breakeven analysis asks when do we see zero NPV?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One example we have seen already is IRR.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Sensitivity analysis considers how NPV is affected by our forecasts of key variables.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Examines variables one at a time.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Scenario analysis accounts for the fact that some variables are related.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a recession, the selling price and the units sold may both be lower than expected.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We will use Ocean Carriers’ decision as an example.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Breakeven 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Again, how far off can projections be before we hit zero NPV?</a:t>
            </a:r>
          </a:p>
          <a:p>
            <a:pPr eaLnBrk="1" hangingPunct="1"/>
            <a:r>
              <a:rPr lang="en-US" sz="2800" smtClean="0"/>
              <a:t>In the Ocean Carriers case the discount rate, growth in shipments, and expected inflation are the main uncertainties related to NPV.</a:t>
            </a:r>
          </a:p>
          <a:p>
            <a:pPr lvl="1" eaLnBrk="1" hangingPunct="1"/>
            <a:r>
              <a:rPr lang="en-US" sz="2400" smtClean="0"/>
              <a:t>For a US ship the discount rate is 6.6%.</a:t>
            </a:r>
          </a:p>
          <a:p>
            <a:pPr lvl="1" eaLnBrk="1" hangingPunct="1"/>
            <a:r>
              <a:rPr lang="en-US" sz="2400" smtClean="0"/>
              <a:t>For a ship registered in HK it is 9.2758%.</a:t>
            </a:r>
          </a:p>
          <a:p>
            <a:pPr lvl="1" eaLnBrk="1" hangingPunct="1"/>
            <a:r>
              <a:rPr lang="en-US" sz="2400" smtClean="0"/>
              <a:t>Breakeven inflation rate is 3.49%.</a:t>
            </a:r>
          </a:p>
          <a:p>
            <a:pPr lvl="1" eaLnBrk="1" hangingPunct="1"/>
            <a:r>
              <a:rPr lang="en-US" sz="2400" smtClean="0"/>
              <a:t>Breakeven growth in shipments is 1.3642%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Sensitivity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This is very similar to breakeven analysis except that it considers the consequences for NPV for “reasonable” changes in the parameters.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5% increase in expected inflation decreases NPV by 30% and a 5% decrease increases NPV by 29%.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More informatively you would look at a one standard deviation change in inflation (or the relevant variable of interest).  This gives a much more precise look at the uncertainty inherent in the forecast.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5% increase in iron ore shipments increases NPV by 57%.  A 5% decrease, decreases NPV by 56%.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5% decrease in the discount rate increases NPV by 171%.  A 5% increase decreases NPV by 161%.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269288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Suppose iron ore shipments and expected inflation are negatively related.  As prices in general go up there is less demand for iron ore.</a:t>
            </a:r>
          </a:p>
          <a:p>
            <a:pPr lvl="1" eaLnBrk="1" hangingPunct="1"/>
            <a:r>
              <a:rPr lang="en-US" sz="2400" dirty="0" smtClean="0"/>
              <a:t>If expected inflation increases by 5% when iron ore shipments decrease by 5% relative to the stated expectations the NPV is decreased by 85%.</a:t>
            </a:r>
          </a:p>
          <a:p>
            <a:pPr lvl="1" eaLnBrk="1" hangingPunct="1"/>
            <a:r>
              <a:rPr lang="en-US" sz="2400" dirty="0" smtClean="0"/>
              <a:t>More naturally we would expect the opposite relation.</a:t>
            </a:r>
          </a:p>
          <a:p>
            <a:pPr lvl="1" eaLnBrk="1" hangingPunct="1"/>
            <a:r>
              <a:rPr lang="en-US" sz="2400" dirty="0" smtClean="0"/>
              <a:t>Professor Vossen has presented an extension of this process called “simulation” that is a powerful tool but that has yet to be adopted by a wide set of firms.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990600" y="457200"/>
            <a:ext cx="731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4000">
                <a:solidFill>
                  <a:schemeClr val="tx2"/>
                </a:solidFill>
                <a:latin typeface="Arial" pitchFamily="34" charset="0"/>
              </a:rPr>
              <a:t>NPV and Microeconomics 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914400" y="1905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>
                <a:latin typeface="Times New Roman" pitchFamily="18" charset="0"/>
              </a:rPr>
              <a:t>One ‘line of defense’ against bad decision making is to think about NPV in terms of the underlying economics.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>
                <a:latin typeface="Times New Roman" pitchFamily="18" charset="0"/>
              </a:rPr>
              <a:t>NPV is the present value of the project’s future ‘economic profits’.  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Char char="ä"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Economic profits are those in excess of the ‘normal’ return on invested capital (i.e. the opportunity cost of capital).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Char char="ä"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 ‘long-run competitive equilibrium’ all projects and firms earn zero economic profits.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>
                <a:latin typeface="Times New Roman" pitchFamily="18" charset="0"/>
              </a:rPr>
              <a:t>In what way does the proposed project differ from the theoretical ‘long run competitive equilibrium’? 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>
                <a:latin typeface="Times New Roman" pitchFamily="18" charset="0"/>
              </a:rPr>
              <a:t>If no plausible answers emerge, any positive NPV is likely to be illusory.</a:t>
            </a:r>
            <a:r>
              <a:rPr lang="en-US" sz="2800">
                <a:latin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b="1" smtClean="0"/>
              <a:t>Dealing With Inflation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90700"/>
            <a:ext cx="7772400" cy="41529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Interest rates and inflation: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general formula (complements of Irving Fisher) is: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(1 + r</a:t>
            </a:r>
            <a:r>
              <a:rPr lang="en-US" sz="2400" baseline="-25000" smtClean="0"/>
              <a:t>Nom</a:t>
            </a:r>
            <a:r>
              <a:rPr lang="en-US" sz="2400" smtClean="0"/>
              <a:t>) = (1 + r</a:t>
            </a:r>
            <a:r>
              <a:rPr lang="en-US" sz="2400" baseline="-25000" smtClean="0"/>
              <a:t>Real</a:t>
            </a:r>
            <a:r>
              <a:rPr lang="en-US" sz="2400" smtClean="0"/>
              <a:t>) </a:t>
            </a:r>
            <a:r>
              <a:rPr lang="en-US" sz="2400" smtClean="0">
                <a:sym typeface="Symbol" pitchFamily="18" charset="2"/>
              </a:rPr>
              <a:t></a:t>
            </a:r>
            <a:r>
              <a:rPr lang="en-US" sz="2400" smtClean="0"/>
              <a:t> (1 +r</a:t>
            </a:r>
            <a:r>
              <a:rPr lang="en-US" sz="2400" baseline="-25000" smtClean="0"/>
              <a:t>Inf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Rearranging: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Nominal Interest Rate=10%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Inflation Rate=6%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</a:t>
            </a:r>
            <a:r>
              <a:rPr lang="en-US" sz="2800" baseline="-25000" smtClean="0"/>
              <a:t>Real</a:t>
            </a:r>
            <a:r>
              <a:rPr lang="en-US" sz="2800" smtClean="0"/>
              <a:t> = (1.10/1.06) - 1 = 0.038=3.8%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2971800" y="4038600"/>
          <a:ext cx="2286000" cy="914400"/>
        </p:xfrm>
        <a:graphic>
          <a:graphicData uri="http://schemas.openxmlformats.org/presentationml/2006/ole">
            <p:oleObj spid="_x0000_s2050" name="Equation" r:id="rId4" imgW="10666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200" b="1" smtClean="0"/>
              <a:t>Cash Flow and Inflation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90700"/>
            <a:ext cx="7772400" cy="41529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Cash flows are called nominal if they are expressed in terms of the actual dollars to be received or paid out.  A cash flow is called real if expressed in terms of a common date’s purchasing power.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The big question:  Do we discount real or nominal cash flows?</a:t>
            </a:r>
            <a:r>
              <a:rPr lang="en-US" sz="300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The answer:  Either, as long as you are consistent.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Discount real cash flows using real rates.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Discount nominal cash flows using nominal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21715</TotalTime>
  <Words>1223</Words>
  <Application>Microsoft Office PowerPoint</Application>
  <PresentationFormat>On-screen Show (4:3)</PresentationFormat>
  <Paragraphs>139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Tahoma</vt:lpstr>
      <vt:lpstr>Wingdings</vt:lpstr>
      <vt:lpstr>Times New Roman</vt:lpstr>
      <vt:lpstr>Monotype Sorts</vt:lpstr>
      <vt:lpstr>Symbol</vt:lpstr>
      <vt:lpstr>Blends</vt:lpstr>
      <vt:lpstr>Default Design</vt:lpstr>
      <vt:lpstr>Equation</vt:lpstr>
      <vt:lpstr>Worksheet</vt:lpstr>
      <vt:lpstr>Capital Budgeting Applications</vt:lpstr>
      <vt:lpstr>Ocean Carriers</vt:lpstr>
      <vt:lpstr>Sensitivity, Scenario, and Breakeven analysis.</vt:lpstr>
      <vt:lpstr>Breakeven Analysis</vt:lpstr>
      <vt:lpstr>Sensitivity Analysis</vt:lpstr>
      <vt:lpstr>Scenario Analysis</vt:lpstr>
      <vt:lpstr>Slide 7</vt:lpstr>
      <vt:lpstr>Dealing With Inflation</vt:lpstr>
      <vt:lpstr>Cash Flow and Inflation</vt:lpstr>
      <vt:lpstr>Slide 10</vt:lpstr>
      <vt:lpstr>Slide 11</vt:lpstr>
      <vt:lpstr>Example: Inflation and Capital Budgeting</vt:lpstr>
      <vt:lpstr>Ralph’s Widget Machine: Nominal Cash Flows</vt:lpstr>
      <vt:lpstr>Ralph’s Widget Machine: Real Cash Flows</vt:lpstr>
      <vt:lpstr>Is the NPV sensitive to projected inflation?</vt:lpstr>
      <vt:lpstr>Brief Introduction to Real Options</vt:lpstr>
      <vt:lpstr>The Deferral Option</vt:lpstr>
      <vt:lpstr>The Option to Abandon</vt:lpstr>
      <vt:lpstr>The Option to Abandon</vt:lpstr>
      <vt:lpstr>The Option to Abandon</vt:lpstr>
    </vt:vector>
  </TitlesOfParts>
  <Company>University of Colorado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Budgeting Decision Rules</dc:title>
  <dc:creator>zender</dc:creator>
  <cp:lastModifiedBy>zender</cp:lastModifiedBy>
  <cp:revision>110</cp:revision>
  <dcterms:created xsi:type="dcterms:W3CDTF">2001-10-15T21:36:26Z</dcterms:created>
  <dcterms:modified xsi:type="dcterms:W3CDTF">2010-08-11T19:18:14Z</dcterms:modified>
</cp:coreProperties>
</file>