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2" r:id="rId1"/>
  </p:sldMasterIdLst>
  <p:notesMasterIdLst>
    <p:notesMasterId r:id="rId42"/>
  </p:notesMasterIdLst>
  <p:sldIdLst>
    <p:sldId id="367" r:id="rId2"/>
    <p:sldId id="260" r:id="rId3"/>
    <p:sldId id="262" r:id="rId4"/>
    <p:sldId id="264" r:id="rId5"/>
    <p:sldId id="265" r:id="rId6"/>
    <p:sldId id="267" r:id="rId7"/>
    <p:sldId id="268" r:id="rId8"/>
    <p:sldId id="269" r:id="rId9"/>
    <p:sldId id="271" r:id="rId10"/>
    <p:sldId id="273" r:id="rId11"/>
    <p:sldId id="274" r:id="rId12"/>
    <p:sldId id="275" r:id="rId13"/>
    <p:sldId id="277" r:id="rId14"/>
    <p:sldId id="278" r:id="rId15"/>
    <p:sldId id="281" r:id="rId16"/>
    <p:sldId id="288" r:id="rId17"/>
    <p:sldId id="289" r:id="rId18"/>
    <p:sldId id="312" r:id="rId19"/>
    <p:sldId id="315" r:id="rId20"/>
    <p:sldId id="317" r:id="rId21"/>
    <p:sldId id="318" r:id="rId22"/>
    <p:sldId id="319" r:id="rId23"/>
    <p:sldId id="323" r:id="rId24"/>
    <p:sldId id="324" r:id="rId25"/>
    <p:sldId id="326" r:id="rId26"/>
    <p:sldId id="361" r:id="rId27"/>
    <p:sldId id="363" r:id="rId28"/>
    <p:sldId id="364" r:id="rId29"/>
    <p:sldId id="333" r:id="rId30"/>
    <p:sldId id="336" r:id="rId31"/>
    <p:sldId id="339" r:id="rId32"/>
    <p:sldId id="340" r:id="rId33"/>
    <p:sldId id="341" r:id="rId34"/>
    <p:sldId id="368" r:id="rId35"/>
    <p:sldId id="369" r:id="rId36"/>
    <p:sldId id="370" r:id="rId37"/>
    <p:sldId id="371" r:id="rId38"/>
    <p:sldId id="372" r:id="rId39"/>
    <p:sldId id="373" r:id="rId40"/>
    <p:sldId id="374" r:id="rId41"/>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ＭＳ Ｐゴシック" pitchFamily="48"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ＭＳ Ｐゴシック" pitchFamily="48"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ＭＳ Ｐゴシック" pitchFamily="48"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ＭＳ Ｐゴシック" pitchFamily="48"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ＭＳ Ｐゴシック" pitchFamily="48"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48"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48"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48"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48"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AA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8" autoAdjust="0"/>
    <p:restoredTop sz="94660" autoAdjust="0"/>
  </p:normalViewPr>
  <p:slideViewPr>
    <p:cSldViewPr>
      <p:cViewPr>
        <p:scale>
          <a:sx n="80" d="100"/>
          <a:sy n="80" d="100"/>
        </p:scale>
        <p:origin x="-864" y="60"/>
      </p:cViewPr>
      <p:guideLst>
        <p:guide orient="horz" pos="940"/>
        <p:guide orient="horz" pos="1031"/>
        <p:guide pos="2880"/>
        <p:guide pos="240"/>
        <p:guide pos="5520"/>
      </p:guideLst>
    </p:cSldViewPr>
  </p:slideViewPr>
  <p:outlineViewPr>
    <p:cViewPr>
      <p:scale>
        <a:sx n="44" d="100"/>
        <a:sy n="44"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B33EDE73-9E1B-45AE-BF83-4FC4591CC418}" type="slidenum">
              <a:rPr lang="en-US"/>
              <a:pPr/>
              <a:t>‹#›</a:t>
            </a:fld>
            <a:endParaRPr lang="en-US"/>
          </a:p>
        </p:txBody>
      </p:sp>
    </p:spTree>
    <p:extLst>
      <p:ext uri="{BB962C8B-B14F-4D97-AF65-F5344CB8AC3E}">
        <p14:creationId xmlns:p14="http://schemas.microsoft.com/office/powerpoint/2010/main" xmlns="" val="246449011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ＭＳ Ｐゴシック" pitchFamily="48" charset="-128"/>
        <a:cs typeface="+mn-cs"/>
      </a:defRPr>
    </a:lvl1pPr>
    <a:lvl2pPr marL="457200" algn="l" rtl="0" fontAlgn="base">
      <a:spcBef>
        <a:spcPct val="30000"/>
      </a:spcBef>
      <a:spcAft>
        <a:spcPct val="0"/>
      </a:spcAft>
      <a:defRPr sz="1200" kern="1200">
        <a:solidFill>
          <a:schemeClr val="tx1"/>
        </a:solidFill>
        <a:latin typeface="Arial" pitchFamily="34" charset="0"/>
        <a:ea typeface="ＭＳ Ｐゴシック" pitchFamily="48" charset="-128"/>
        <a:cs typeface="+mn-cs"/>
      </a:defRPr>
    </a:lvl2pPr>
    <a:lvl3pPr marL="914400" algn="l" rtl="0" fontAlgn="base">
      <a:spcBef>
        <a:spcPct val="30000"/>
      </a:spcBef>
      <a:spcAft>
        <a:spcPct val="0"/>
      </a:spcAft>
      <a:defRPr sz="1200" kern="1200">
        <a:solidFill>
          <a:schemeClr val="tx1"/>
        </a:solidFill>
        <a:latin typeface="Arial" pitchFamily="34" charset="0"/>
        <a:ea typeface="ＭＳ Ｐゴシック" pitchFamily="48" charset="-128"/>
        <a:cs typeface="+mn-cs"/>
      </a:defRPr>
    </a:lvl3pPr>
    <a:lvl4pPr marL="1371600" algn="l" rtl="0" fontAlgn="base">
      <a:spcBef>
        <a:spcPct val="30000"/>
      </a:spcBef>
      <a:spcAft>
        <a:spcPct val="0"/>
      </a:spcAft>
      <a:defRPr sz="1200" kern="1200">
        <a:solidFill>
          <a:schemeClr val="tx1"/>
        </a:solidFill>
        <a:latin typeface="Arial" pitchFamily="34" charset="0"/>
        <a:ea typeface="ＭＳ Ｐゴシック" pitchFamily="48" charset="-128"/>
        <a:cs typeface="+mn-cs"/>
      </a:defRPr>
    </a:lvl4pPr>
    <a:lvl5pPr marL="1828800" algn="l" rtl="0" fontAlgn="base">
      <a:spcBef>
        <a:spcPct val="30000"/>
      </a:spcBef>
      <a:spcAft>
        <a:spcPct val="0"/>
      </a:spcAft>
      <a:defRPr sz="1200" kern="1200">
        <a:solidFill>
          <a:schemeClr val="tx1"/>
        </a:solidFill>
        <a:latin typeface="Arial" pitchFamily="34" charset="0"/>
        <a:ea typeface="ＭＳ Ｐゴシック" pitchFamily="4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302F8C-C56D-4E8D-B888-E9BDDC4B0B3C}" type="slidenum">
              <a:rPr lang="en-US"/>
              <a:pPr/>
              <a:t>2</a:t>
            </a:fld>
            <a:endParaRPr lang="en-US"/>
          </a:p>
        </p:txBody>
      </p:sp>
      <p:sp>
        <p:nvSpPr>
          <p:cNvPr id="2355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355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50D981-0ED6-43E8-B780-AD00E02B37C0}" type="slidenum">
              <a:rPr lang="en-US"/>
              <a:pPr/>
              <a:t>11</a:t>
            </a:fld>
            <a:endParaRPr lang="en-US"/>
          </a:p>
        </p:txBody>
      </p:sp>
      <p:sp>
        <p:nvSpPr>
          <p:cNvPr id="5222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222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07FB1D-ADE3-4BB6-A843-63DD02AA8890}" type="slidenum">
              <a:rPr lang="en-US"/>
              <a:pPr/>
              <a:t>12</a:t>
            </a:fld>
            <a:endParaRPr lang="en-US"/>
          </a:p>
        </p:txBody>
      </p:sp>
      <p:sp>
        <p:nvSpPr>
          <p:cNvPr id="5427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427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EF2971-4B70-4F77-94C6-C92DC7FEA48D}" type="slidenum">
              <a:rPr lang="en-US"/>
              <a:pPr/>
              <a:t>13</a:t>
            </a:fld>
            <a:endParaRPr lang="en-US"/>
          </a:p>
        </p:txBody>
      </p:sp>
      <p:sp>
        <p:nvSpPr>
          <p:cNvPr id="5837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837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6DB4CC-11C3-40B6-98C3-36C6DF2838CC}" type="slidenum">
              <a:rPr lang="en-US"/>
              <a:pPr/>
              <a:t>14</a:t>
            </a:fld>
            <a:endParaRPr lang="en-US"/>
          </a:p>
        </p:txBody>
      </p:sp>
      <p:sp>
        <p:nvSpPr>
          <p:cNvPr id="6041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041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6E5FA6-53E4-409C-A0A1-416B21BB6455}" type="slidenum">
              <a:rPr lang="en-US"/>
              <a:pPr/>
              <a:t>15</a:t>
            </a:fld>
            <a:endParaRPr lang="en-US"/>
          </a:p>
        </p:txBody>
      </p:sp>
      <p:sp>
        <p:nvSpPr>
          <p:cNvPr id="6656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656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96BDC5-92F2-462D-A025-032B0F411D0A}" type="slidenum">
              <a:rPr lang="en-US"/>
              <a:pPr/>
              <a:t>16</a:t>
            </a:fld>
            <a:endParaRPr lang="en-US"/>
          </a:p>
        </p:txBody>
      </p:sp>
      <p:sp>
        <p:nvSpPr>
          <p:cNvPr id="8089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089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59C104-7B6E-4334-9BB5-FCFD4895AE3B}" type="slidenum">
              <a:rPr lang="en-US"/>
              <a:pPr/>
              <a:t>17</a:t>
            </a:fld>
            <a:endParaRPr lang="en-US"/>
          </a:p>
        </p:txBody>
      </p:sp>
      <p:sp>
        <p:nvSpPr>
          <p:cNvPr id="8294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294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0E6945-CEC7-429C-AEEE-70F856844F4B}" type="slidenum">
              <a:rPr lang="en-US"/>
              <a:pPr/>
              <a:t>18</a:t>
            </a:fld>
            <a:endParaRPr lang="en-US"/>
          </a:p>
        </p:txBody>
      </p:sp>
      <p:sp>
        <p:nvSpPr>
          <p:cNvPr id="13005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005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EDFB77-E626-4AC2-85AC-0BE3E5A149EB}" type="slidenum">
              <a:rPr lang="en-US"/>
              <a:pPr/>
              <a:t>19</a:t>
            </a:fld>
            <a:endParaRPr lang="en-US"/>
          </a:p>
        </p:txBody>
      </p:sp>
      <p:sp>
        <p:nvSpPr>
          <p:cNvPr id="13619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61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04A79B-4CA2-43C6-A4E4-42C10BA79D0D}" type="slidenum">
              <a:rPr lang="en-US"/>
              <a:pPr/>
              <a:t>20</a:t>
            </a:fld>
            <a:endParaRPr lang="en-US"/>
          </a:p>
        </p:txBody>
      </p:sp>
      <p:sp>
        <p:nvSpPr>
          <p:cNvPr id="14029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029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7D49FB-BEA3-449F-B965-4FEB49AF8C6F}" type="slidenum">
              <a:rPr lang="en-US"/>
              <a:pPr/>
              <a:t>3</a:t>
            </a:fld>
            <a:endParaRPr lang="en-US"/>
          </a:p>
        </p:txBody>
      </p:sp>
      <p:sp>
        <p:nvSpPr>
          <p:cNvPr id="2765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65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2ACEE4-3A6B-457A-95EF-EC42BE38FD2A}" type="slidenum">
              <a:rPr lang="en-US"/>
              <a:pPr/>
              <a:t>21</a:t>
            </a:fld>
            <a:endParaRPr lang="en-US"/>
          </a:p>
        </p:txBody>
      </p:sp>
      <p:sp>
        <p:nvSpPr>
          <p:cNvPr id="14233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233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0814A2-F208-48BB-98AF-E51B466754F3}" type="slidenum">
              <a:rPr lang="en-US"/>
              <a:pPr/>
              <a:t>22</a:t>
            </a:fld>
            <a:endParaRPr lang="en-US"/>
          </a:p>
        </p:txBody>
      </p:sp>
      <p:sp>
        <p:nvSpPr>
          <p:cNvPr id="14438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43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C5D24B-29FA-4EE1-BFE5-4C19672BA342}" type="slidenum">
              <a:rPr lang="en-US"/>
              <a:pPr/>
              <a:t>23</a:t>
            </a:fld>
            <a:endParaRPr lang="en-US"/>
          </a:p>
        </p:txBody>
      </p:sp>
      <p:sp>
        <p:nvSpPr>
          <p:cNvPr id="15257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257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2D5E74-4819-47EB-884D-5DAC00CF8394}" type="slidenum">
              <a:rPr lang="en-US"/>
              <a:pPr/>
              <a:t>24</a:t>
            </a:fld>
            <a:endParaRPr lang="en-US"/>
          </a:p>
        </p:txBody>
      </p:sp>
      <p:sp>
        <p:nvSpPr>
          <p:cNvPr id="15462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462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385074-1734-442A-85E1-8B7EEC0E56A0}" type="slidenum">
              <a:rPr lang="en-US"/>
              <a:pPr/>
              <a:t>25</a:t>
            </a:fld>
            <a:endParaRPr lang="en-US"/>
          </a:p>
        </p:txBody>
      </p:sp>
      <p:sp>
        <p:nvSpPr>
          <p:cNvPr id="15872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872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1EDEA9A5-849A-4253-8481-85E450606562}" type="slidenum">
              <a:rPr lang="en-US"/>
              <a:pPr/>
              <a:t>26</a:t>
            </a:fld>
            <a:endParaRPr lang="en-US"/>
          </a:p>
        </p:txBody>
      </p:sp>
      <p:sp>
        <p:nvSpPr>
          <p:cNvPr id="2314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45C896F1-5F28-4A3C-90C7-84E2FC48E631}" type="slidenum">
              <a:rPr lang="en-US" sz="1200"/>
              <a:pPr algn="r" eaLnBrk="1" hangingPunct="1"/>
              <a:t>26</a:t>
            </a:fld>
            <a:endParaRPr lang="en-US" sz="120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xfrm>
            <a:off x="685800" y="4343400"/>
            <a:ext cx="5486400" cy="4114800"/>
          </a:xfrm>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062F51B-4127-47A4-8688-EC92015CEBA4}" type="slidenum">
              <a:rPr lang="en-US"/>
              <a:pPr/>
              <a:t>27</a:t>
            </a:fld>
            <a:endParaRPr lang="en-US"/>
          </a:p>
        </p:txBody>
      </p:sp>
      <p:sp>
        <p:nvSpPr>
          <p:cNvPr id="23552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C510A74C-60F7-4D0C-95C4-7AEC5DB00BF2}" type="slidenum">
              <a:rPr lang="en-US" sz="1200"/>
              <a:pPr algn="r" eaLnBrk="1" hangingPunct="1"/>
              <a:t>27</a:t>
            </a:fld>
            <a:endParaRPr lang="en-US" sz="1200"/>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xfrm>
            <a:off x="685800" y="4343400"/>
            <a:ext cx="5486400" cy="4114800"/>
          </a:xfrm>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4176B91-CCB2-4595-AF77-0FEA7446AC8E}" type="slidenum">
              <a:rPr lang="en-US"/>
              <a:pPr/>
              <a:t>28</a:t>
            </a:fld>
            <a:endParaRPr lang="en-US"/>
          </a:p>
        </p:txBody>
      </p:sp>
      <p:sp>
        <p:nvSpPr>
          <p:cNvPr id="2375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A8523DA5-C120-4996-BAAD-4D5FF580FABA}" type="slidenum">
              <a:rPr lang="en-US" sz="1200"/>
              <a:pPr algn="r" eaLnBrk="1" hangingPunct="1"/>
              <a:t>28</a:t>
            </a:fld>
            <a:endParaRPr lang="en-US" sz="1200"/>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xfrm>
            <a:off x="685800" y="4343400"/>
            <a:ext cx="5486400" cy="4114800"/>
          </a:xfrm>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453724-866D-4EAE-A537-CE24FDAB03CB}" type="slidenum">
              <a:rPr lang="en-US"/>
              <a:pPr/>
              <a:t>29</a:t>
            </a:fld>
            <a:endParaRPr lang="en-US"/>
          </a:p>
        </p:txBody>
      </p:sp>
      <p:sp>
        <p:nvSpPr>
          <p:cNvPr id="17305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7305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30405C-132B-4B9B-A84B-6280E0A12620}" type="slidenum">
              <a:rPr lang="en-US"/>
              <a:pPr/>
              <a:t>30</a:t>
            </a:fld>
            <a:endParaRPr lang="en-US"/>
          </a:p>
        </p:txBody>
      </p:sp>
      <p:sp>
        <p:nvSpPr>
          <p:cNvPr id="17920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7920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1FB0B5-C937-4A8D-85EE-49B8B6DD5FFD}" type="slidenum">
              <a:rPr lang="en-US"/>
              <a:pPr/>
              <a:t>4</a:t>
            </a:fld>
            <a:endParaRPr lang="en-US"/>
          </a:p>
        </p:txBody>
      </p:sp>
      <p:sp>
        <p:nvSpPr>
          <p:cNvPr id="3174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174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ECC46A-4866-4BB3-A0FC-3182FC9A0AE3}" type="slidenum">
              <a:rPr lang="en-US"/>
              <a:pPr/>
              <a:t>31</a:t>
            </a:fld>
            <a:endParaRPr lang="en-US"/>
          </a:p>
        </p:txBody>
      </p:sp>
      <p:sp>
        <p:nvSpPr>
          <p:cNvPr id="18534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8534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6DFAF5-BC69-4ABB-8FC2-B208B8D9520F}" type="slidenum">
              <a:rPr lang="en-US"/>
              <a:pPr/>
              <a:t>32</a:t>
            </a:fld>
            <a:endParaRPr lang="en-US"/>
          </a:p>
        </p:txBody>
      </p:sp>
      <p:sp>
        <p:nvSpPr>
          <p:cNvPr id="18739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873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BF8C97-BD19-4E15-AA3A-37B2C2E53870}" type="slidenum">
              <a:rPr lang="en-US"/>
              <a:pPr/>
              <a:t>33</a:t>
            </a:fld>
            <a:endParaRPr lang="en-US"/>
          </a:p>
        </p:txBody>
      </p:sp>
      <p:sp>
        <p:nvSpPr>
          <p:cNvPr id="18944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8944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C09869-9B90-4C2E-B1A4-95ED2846E532}" type="slidenum">
              <a:rPr lang="en-US"/>
              <a:pPr/>
              <a:t>34</a:t>
            </a:fld>
            <a:endParaRPr lang="en-US"/>
          </a:p>
        </p:txBody>
      </p:sp>
      <p:sp>
        <p:nvSpPr>
          <p:cNvPr id="4403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403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B716F6-578B-4F13-9419-B51323EB3BE8}" type="slidenum">
              <a:rPr lang="en-US"/>
              <a:pPr/>
              <a:t>35</a:t>
            </a:fld>
            <a:endParaRPr lang="en-US"/>
          </a:p>
        </p:txBody>
      </p:sp>
      <p:sp>
        <p:nvSpPr>
          <p:cNvPr id="5017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017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3BE992-2B86-4BA7-BC4F-0C753325C0C7}" type="slidenum">
              <a:rPr lang="en-US"/>
              <a:pPr/>
              <a:t>36</a:t>
            </a:fld>
            <a:endParaRPr lang="en-US"/>
          </a:p>
        </p:txBody>
      </p:sp>
      <p:sp>
        <p:nvSpPr>
          <p:cNvPr id="5222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222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4124F4-2AB3-4549-BDCE-67D46359E58E}" type="slidenum">
              <a:rPr lang="en-US"/>
              <a:pPr/>
              <a:t>37</a:t>
            </a:fld>
            <a:endParaRPr lang="en-US"/>
          </a:p>
        </p:txBody>
      </p:sp>
      <p:sp>
        <p:nvSpPr>
          <p:cNvPr id="5837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837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D4DD3B-4959-45D9-9CED-B80169A72933}" type="slidenum">
              <a:rPr lang="en-US"/>
              <a:pPr/>
              <a:t>38</a:t>
            </a:fld>
            <a:endParaRPr lang="en-US"/>
          </a:p>
        </p:txBody>
      </p:sp>
      <p:sp>
        <p:nvSpPr>
          <p:cNvPr id="6041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041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158E7A-62BA-40F8-A561-D0AF1FCFB729}" type="slidenum">
              <a:rPr lang="en-US"/>
              <a:pPr/>
              <a:t>40</a:t>
            </a:fld>
            <a:endParaRPr lang="en-US"/>
          </a:p>
        </p:txBody>
      </p:sp>
      <p:sp>
        <p:nvSpPr>
          <p:cNvPr id="6246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246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74D0B5-3B50-408B-80CF-1856D8A4F660}" type="slidenum">
              <a:rPr lang="en-US"/>
              <a:pPr/>
              <a:t>5</a:t>
            </a:fld>
            <a:endParaRPr lang="en-US"/>
          </a:p>
        </p:txBody>
      </p:sp>
      <p:sp>
        <p:nvSpPr>
          <p:cNvPr id="3379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379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065F4E-F827-4D7D-AA39-F9BEC0CB8D40}" type="slidenum">
              <a:rPr lang="en-US"/>
              <a:pPr/>
              <a:t>6</a:t>
            </a:fld>
            <a:endParaRPr lang="en-US"/>
          </a:p>
        </p:txBody>
      </p:sp>
      <p:sp>
        <p:nvSpPr>
          <p:cNvPr id="3789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789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DEA9E7-D326-4E92-9CD3-A42C7A57714B}" type="slidenum">
              <a:rPr lang="en-US"/>
              <a:pPr/>
              <a:t>7</a:t>
            </a:fld>
            <a:endParaRPr lang="en-US"/>
          </a:p>
        </p:txBody>
      </p:sp>
      <p:sp>
        <p:nvSpPr>
          <p:cNvPr id="3993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93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374ADF-7400-4ABE-A2C9-75DAA0D06F67}" type="slidenum">
              <a:rPr lang="en-US"/>
              <a:pPr/>
              <a:t>8</a:t>
            </a:fld>
            <a:endParaRPr lang="en-US"/>
          </a:p>
        </p:txBody>
      </p:sp>
      <p:sp>
        <p:nvSpPr>
          <p:cNvPr id="4198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19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D6025D-B84D-4F08-AACE-1200E1CB96F9}" type="slidenum">
              <a:rPr lang="en-US"/>
              <a:pPr/>
              <a:t>9</a:t>
            </a:fld>
            <a:endParaRPr lang="en-US"/>
          </a:p>
        </p:txBody>
      </p:sp>
      <p:sp>
        <p:nvSpPr>
          <p:cNvPr id="4608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608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4A4864-2594-4804-96F8-EEBCD51B7319}" type="slidenum">
              <a:rPr lang="en-US"/>
              <a:pPr/>
              <a:t>10</a:t>
            </a:fld>
            <a:endParaRPr lang="en-US"/>
          </a:p>
        </p:txBody>
      </p:sp>
      <p:sp>
        <p:nvSpPr>
          <p:cNvPr id="5017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017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042AED99-7FB4-404E-8A97-64753DCE42EC}" type="slidenum">
              <a:rPr kumimoji="0" lang="en-US" smtClean="0"/>
              <a:pPr/>
              <a:t>‹#›</a:t>
            </a:fld>
            <a:endParaRPr kumimoji="0"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5" name="Footer Placeholder 4"/>
          <p:cNvSpPr>
            <a:spLocks noGrp="1"/>
          </p:cNvSpPr>
          <p:nvPr>
            <p:ph type="ftr" sz="quarter" idx="11"/>
          </p:nvPr>
        </p:nvSpPr>
        <p:spPr/>
        <p:txBody>
          <a:bodyPr/>
          <a:lstStyle/>
          <a:p>
            <a:r>
              <a:rPr lang="en-US" smtClean="0"/>
              <a:t>Copyright © 2007 Pearson Addison-Wesley. All rights reserved.</a:t>
            </a:r>
            <a:endParaRPr lang="en-US"/>
          </a:p>
        </p:txBody>
      </p:sp>
      <p:sp>
        <p:nvSpPr>
          <p:cNvPr id="6" name="Slide Number Placeholder 5"/>
          <p:cNvSpPr>
            <a:spLocks noGrp="1"/>
          </p:cNvSpPr>
          <p:nvPr>
            <p:ph type="sldNum" sz="quarter" idx="12"/>
          </p:nvPr>
        </p:nvSpPr>
        <p:spPr/>
        <p:txBody>
          <a:bodyPr/>
          <a:lstStyle/>
          <a:p>
            <a:r>
              <a:rPr lang="en-US" smtClean="0"/>
              <a:t>14-</a:t>
            </a:r>
            <a:fld id="{63184E79-31E9-46FA-B50F-CA6E04243A6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5" name="Footer Placeholder 4"/>
          <p:cNvSpPr>
            <a:spLocks noGrp="1"/>
          </p:cNvSpPr>
          <p:nvPr>
            <p:ph type="ftr" sz="quarter" idx="11"/>
          </p:nvPr>
        </p:nvSpPr>
        <p:spPr/>
        <p:txBody>
          <a:bodyPr/>
          <a:lstStyle/>
          <a:p>
            <a:r>
              <a:rPr lang="en-US" smtClean="0"/>
              <a:t>Copyright © 2007 Pearson Addison-Wesley. All rights reserved.</a:t>
            </a:r>
            <a:endParaRPr lang="en-US"/>
          </a:p>
        </p:txBody>
      </p:sp>
      <p:sp>
        <p:nvSpPr>
          <p:cNvPr id="6" name="Slide Number Placeholder 5"/>
          <p:cNvSpPr>
            <a:spLocks noGrp="1"/>
          </p:cNvSpPr>
          <p:nvPr>
            <p:ph type="sldNum" sz="quarter" idx="12"/>
          </p:nvPr>
        </p:nvSpPr>
        <p:spPr/>
        <p:txBody>
          <a:bodyPr/>
          <a:lstStyle/>
          <a:p>
            <a:r>
              <a:rPr lang="en-US" smtClean="0"/>
              <a:t>14-</a:t>
            </a:r>
            <a:fld id="{AC889EF7-DE7A-4E91-A279-473F6F87E88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5" name="Footer Placeholder 4"/>
          <p:cNvSpPr>
            <a:spLocks noGrp="1"/>
          </p:cNvSpPr>
          <p:nvPr>
            <p:ph type="ftr" sz="quarter" idx="11"/>
          </p:nvPr>
        </p:nvSpPr>
        <p:spPr/>
        <p:txBody>
          <a:bodyPr/>
          <a:lstStyle/>
          <a:p>
            <a:r>
              <a:rPr lang="en-US" smtClean="0"/>
              <a:t>Copyright © 2007 Pearson Addison-Wesley. All rights reserved.</a:t>
            </a:r>
            <a:endParaRPr lang="en-US"/>
          </a:p>
        </p:txBody>
      </p:sp>
      <p:sp>
        <p:nvSpPr>
          <p:cNvPr id="6" name="Slide Number Placeholder 5"/>
          <p:cNvSpPr>
            <a:spLocks noGrp="1"/>
          </p:cNvSpPr>
          <p:nvPr>
            <p:ph type="sldNum" sz="quarter" idx="12"/>
          </p:nvPr>
        </p:nvSpPr>
        <p:spPr/>
        <p:txBody>
          <a:bodyPr/>
          <a:lstStyle/>
          <a:p>
            <a:r>
              <a:rPr lang="en-US" smtClean="0"/>
              <a:t>14-</a:t>
            </a:r>
            <a:fld id="{D94DDFC7-4175-463D-830D-4F5398CE2B49}"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5" name="Footer Placeholder 4"/>
          <p:cNvSpPr>
            <a:spLocks noGrp="1"/>
          </p:cNvSpPr>
          <p:nvPr>
            <p:ph type="ftr" sz="quarter" idx="11"/>
          </p:nvPr>
        </p:nvSpPr>
        <p:spPr>
          <a:xfrm>
            <a:off x="800100" y="6172200"/>
            <a:ext cx="4000500" cy="457200"/>
          </a:xfrm>
        </p:spPr>
        <p:txBody>
          <a:bodyPr/>
          <a:lstStyle/>
          <a:p>
            <a:r>
              <a:rPr lang="en-US" smtClean="0"/>
              <a:t>Copyright © 2007 Pearson Addison-Wesley. All rights reserved.</a:t>
            </a:r>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r>
              <a:rPr lang="en-US" smtClean="0"/>
              <a:t>14-</a:t>
            </a:r>
            <a:fld id="{06F21518-E3AE-46BE-9343-5376DF49726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6" name="Footer Placeholder 5"/>
          <p:cNvSpPr>
            <a:spLocks noGrp="1"/>
          </p:cNvSpPr>
          <p:nvPr>
            <p:ph type="ftr" sz="quarter" idx="11"/>
          </p:nvPr>
        </p:nvSpPr>
        <p:spPr/>
        <p:txBody>
          <a:bodyPr/>
          <a:lstStyle/>
          <a:p>
            <a:r>
              <a:rPr lang="en-US" smtClean="0"/>
              <a:t>Copyright © 2007 Pearson Addison-Wesley. All rights reserved.</a:t>
            </a:r>
            <a:endParaRPr lang="en-US"/>
          </a:p>
        </p:txBody>
      </p:sp>
      <p:sp>
        <p:nvSpPr>
          <p:cNvPr id="7" name="Slide Number Placeholder 6"/>
          <p:cNvSpPr>
            <a:spLocks noGrp="1"/>
          </p:cNvSpPr>
          <p:nvPr>
            <p:ph type="sldNum" sz="quarter" idx="12"/>
          </p:nvPr>
        </p:nvSpPr>
        <p:spPr/>
        <p:txBody>
          <a:bodyPr/>
          <a:lstStyle/>
          <a:p>
            <a:r>
              <a:rPr lang="en-US" smtClean="0"/>
              <a:t>14-</a:t>
            </a:r>
            <a:fld id="{25C11A30-49DD-454C-8050-4AE4C31A6D63}"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8" name="Footer Placeholder 7"/>
          <p:cNvSpPr>
            <a:spLocks noGrp="1"/>
          </p:cNvSpPr>
          <p:nvPr>
            <p:ph type="ftr" sz="quarter" idx="11"/>
          </p:nvPr>
        </p:nvSpPr>
        <p:spPr/>
        <p:txBody>
          <a:bodyPr/>
          <a:lstStyle/>
          <a:p>
            <a:r>
              <a:rPr lang="en-US" smtClean="0"/>
              <a:t>Copyright © 2007 Pearson Addison-Wesley. All rights reserved.</a:t>
            </a:r>
            <a:endParaRPr lang="en-US"/>
          </a:p>
        </p:txBody>
      </p:sp>
      <p:sp>
        <p:nvSpPr>
          <p:cNvPr id="9" name="Slide Number Placeholder 8"/>
          <p:cNvSpPr>
            <a:spLocks noGrp="1"/>
          </p:cNvSpPr>
          <p:nvPr>
            <p:ph type="sldNum" sz="quarter" idx="12"/>
          </p:nvPr>
        </p:nvSpPr>
        <p:spPr/>
        <p:txBody>
          <a:bodyPr/>
          <a:lstStyle/>
          <a:p>
            <a:r>
              <a:rPr lang="en-US" smtClean="0"/>
              <a:t>14-</a:t>
            </a:r>
            <a:fld id="{84150CEB-B853-481B-A8DE-DA7BEA96C98A}"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4" name="Footer Placeholder 3"/>
          <p:cNvSpPr>
            <a:spLocks noGrp="1"/>
          </p:cNvSpPr>
          <p:nvPr>
            <p:ph type="ftr" sz="quarter" idx="11"/>
          </p:nvPr>
        </p:nvSpPr>
        <p:spPr/>
        <p:txBody>
          <a:bodyPr/>
          <a:lstStyle/>
          <a:p>
            <a:r>
              <a:rPr lang="en-US" smtClean="0"/>
              <a:t>Copyright © 2007 Pearson Addison-Wesley. All rights reserved.</a:t>
            </a:r>
            <a:endParaRPr lang="en-US"/>
          </a:p>
        </p:txBody>
      </p:sp>
      <p:sp>
        <p:nvSpPr>
          <p:cNvPr id="5" name="Slide Number Placeholder 4"/>
          <p:cNvSpPr>
            <a:spLocks noGrp="1"/>
          </p:cNvSpPr>
          <p:nvPr>
            <p:ph type="sldNum" sz="quarter" idx="12"/>
          </p:nvPr>
        </p:nvSpPr>
        <p:spPr/>
        <p:txBody>
          <a:bodyPr/>
          <a:lstStyle/>
          <a:p>
            <a:r>
              <a:rPr lang="en-US" smtClean="0"/>
              <a:t>14-</a:t>
            </a:r>
            <a:fld id="{E3BBD02D-1E6D-4523-8C3C-D3F336F901A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3" name="Footer Placeholder 2"/>
          <p:cNvSpPr>
            <a:spLocks noGrp="1"/>
          </p:cNvSpPr>
          <p:nvPr>
            <p:ph type="ftr" sz="quarter" idx="11"/>
          </p:nvPr>
        </p:nvSpPr>
        <p:spPr/>
        <p:txBody>
          <a:bodyPr/>
          <a:lstStyle/>
          <a:p>
            <a:r>
              <a:rPr lang="en-US" smtClean="0"/>
              <a:t>Copyright © 2007 Pearson Addison-Wesley. All rights reserved.</a:t>
            </a:r>
            <a:endParaRPr lang="en-US"/>
          </a:p>
        </p:txBody>
      </p:sp>
      <p:sp>
        <p:nvSpPr>
          <p:cNvPr id="4" name="Slide Number Placeholder 3"/>
          <p:cNvSpPr>
            <a:spLocks noGrp="1"/>
          </p:cNvSpPr>
          <p:nvPr>
            <p:ph type="sldNum" sz="quarter" idx="12"/>
          </p:nvPr>
        </p:nvSpPr>
        <p:spPr/>
        <p:txBody>
          <a:bodyPr/>
          <a:lstStyle/>
          <a:p>
            <a:r>
              <a:rPr lang="en-US" smtClean="0"/>
              <a:t>14-</a:t>
            </a:r>
            <a:fld id="{2DF16E2A-65BB-4C5C-B110-58DF91912B1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6" name="Footer Placeholder 5"/>
          <p:cNvSpPr>
            <a:spLocks noGrp="1"/>
          </p:cNvSpPr>
          <p:nvPr>
            <p:ph type="ftr" sz="quarter" idx="11"/>
          </p:nvPr>
        </p:nvSpPr>
        <p:spPr/>
        <p:txBody>
          <a:bodyPr/>
          <a:lstStyle/>
          <a:p>
            <a:r>
              <a:rPr lang="en-US" smtClean="0"/>
              <a:t>Copyright © 2007 Pearson Addison-Wesley. All rights reserved.</a:t>
            </a:r>
            <a:endParaRPr lang="en-US"/>
          </a:p>
        </p:txBody>
      </p:sp>
      <p:sp>
        <p:nvSpPr>
          <p:cNvPr id="7" name="Slide Number Placeholder 6"/>
          <p:cNvSpPr>
            <a:spLocks noGrp="1"/>
          </p:cNvSpPr>
          <p:nvPr>
            <p:ph type="sldNum" sz="quarter" idx="12"/>
          </p:nvPr>
        </p:nvSpPr>
        <p:spPr/>
        <p:txBody>
          <a:bodyPr/>
          <a:lstStyle/>
          <a:p>
            <a:r>
              <a:rPr lang="en-US" smtClean="0"/>
              <a:t>14-</a:t>
            </a:r>
            <a:fld id="{18CA06B4-6F5A-4579-AF63-0DECDC7291F4}"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11/13/2011</a:t>
            </a:fld>
            <a:endParaRPr lang="en-US"/>
          </a:p>
        </p:txBody>
      </p:sp>
      <p:sp>
        <p:nvSpPr>
          <p:cNvPr id="6" name="Footer Placeholder 5"/>
          <p:cNvSpPr>
            <a:spLocks noGrp="1"/>
          </p:cNvSpPr>
          <p:nvPr>
            <p:ph type="ftr" sz="quarter" idx="11"/>
          </p:nvPr>
        </p:nvSpPr>
        <p:spPr>
          <a:xfrm>
            <a:off x="914400" y="6172200"/>
            <a:ext cx="3886200" cy="457200"/>
          </a:xfrm>
        </p:spPr>
        <p:txBody>
          <a:bodyPr/>
          <a:lstStyle/>
          <a:p>
            <a:r>
              <a:rPr lang="en-US" smtClean="0"/>
              <a:t>Copyright © 2007 Pearson Addison-Wesley. All rights reserved.</a:t>
            </a:r>
            <a:endParaRPr lang="en-US"/>
          </a:p>
        </p:txBody>
      </p:sp>
      <p:sp>
        <p:nvSpPr>
          <p:cNvPr id="7" name="Slide Number Placeholder 6"/>
          <p:cNvSpPr>
            <a:spLocks noGrp="1"/>
          </p:cNvSpPr>
          <p:nvPr>
            <p:ph type="sldNum" sz="quarter" idx="12"/>
          </p:nvPr>
        </p:nvSpPr>
        <p:spPr>
          <a:xfrm>
            <a:off x="146304" y="6208776"/>
            <a:ext cx="457200" cy="457200"/>
          </a:xfrm>
        </p:spPr>
        <p:txBody>
          <a:bodyPr/>
          <a:lstStyle/>
          <a:p>
            <a:r>
              <a:rPr lang="en-US" smtClean="0"/>
              <a:t>14-</a:t>
            </a:r>
            <a:fld id="{89130EE5-6FBC-4149-8059-4B206E010800}"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7C9B81F-C347-4BEF-BFDF-29C42F48304A}" type="datetimeFigureOut">
              <a:rPr lang="en-US" smtClean="0"/>
              <a:pPr/>
              <a:t>11/13/2011</a:t>
            </a:fld>
            <a:endParaRPr lang="en-US" dirty="0">
              <a:solidFill>
                <a:schemeClr val="tx2">
                  <a:shade val="90000"/>
                </a:schemeClr>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Copyright © 2007 Pearson Addison-Wesley. All rights reserved.</a:t>
            </a:r>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r>
              <a:rPr lang="en-US" smtClean="0"/>
              <a:t>14-</a:t>
            </a:r>
            <a:fld id="{B0223C2A-ED79-4861-9424-63C4E21F7B1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8.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13.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13.vml"/><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17.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oleObject" Target="../embeddings/oleObject18.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19.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oleObject" Target="../embeddings/oleObject21.bin"/><Relationship Id="rId4" Type="http://schemas.openxmlformats.org/officeDocument/2006/relationships/oleObject" Target="../embeddings/oleObject20.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oleObject" Target="../embeddings/oleObject23.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Capital Structure</a:t>
            </a:r>
            <a:endParaRPr lang="en-US" dirty="0"/>
          </a:p>
        </p:txBody>
      </p:sp>
      <p:sp>
        <p:nvSpPr>
          <p:cNvPr id="7" name="Text Placeholder 6"/>
          <p:cNvSpPr>
            <a:spLocks noGrp="1"/>
          </p:cNvSpPr>
          <p:nvPr>
            <p:ph type="body"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en-US" dirty="0"/>
              <a:t>Financing a Firm </a:t>
            </a:r>
            <a:r>
              <a:rPr lang="en-US" dirty="0" smtClean="0"/>
              <a:t>with </a:t>
            </a:r>
            <a:r>
              <a:rPr lang="en-US" dirty="0"/>
              <a:t>Debt and </a:t>
            </a:r>
            <a:r>
              <a:rPr lang="en-US" dirty="0" smtClean="0"/>
              <a:t>Equity</a:t>
            </a:r>
            <a:endParaRPr lang="en-US" dirty="0"/>
          </a:p>
        </p:txBody>
      </p:sp>
      <p:sp>
        <p:nvSpPr>
          <p:cNvPr id="49155" name="Rectangle 3"/>
          <p:cNvSpPr>
            <a:spLocks noGrp="1" noChangeArrowheads="1"/>
          </p:cNvSpPr>
          <p:nvPr>
            <p:ph sz="quarter" idx="1"/>
          </p:nvPr>
        </p:nvSpPr>
        <p:spPr/>
        <p:txBody>
          <a:bodyPr/>
          <a:lstStyle/>
          <a:p>
            <a:pPr>
              <a:spcBef>
                <a:spcPct val="60000"/>
              </a:spcBef>
            </a:pPr>
            <a:r>
              <a:rPr lang="en-US" dirty="0"/>
              <a:t>Because the cash flows of the debt and equity sum to the cash flows of the project, by the Law of One Price the combined values of debt and equity must be $1000.</a:t>
            </a:r>
          </a:p>
          <a:p>
            <a:pPr lvl="1">
              <a:spcBef>
                <a:spcPct val="60000"/>
              </a:spcBef>
            </a:pPr>
            <a:r>
              <a:rPr lang="en-US" dirty="0"/>
              <a:t>Therefore, if the </a:t>
            </a:r>
            <a:r>
              <a:rPr lang="en-US" dirty="0" smtClean="0"/>
              <a:t>current value </a:t>
            </a:r>
            <a:r>
              <a:rPr lang="en-US" dirty="0"/>
              <a:t>of the debt is $500, the value of the levered equity must be $500.</a:t>
            </a:r>
          </a:p>
          <a:p>
            <a:pPr lvl="1">
              <a:spcBef>
                <a:spcPct val="40000"/>
              </a:spcBef>
              <a:buNone/>
            </a:pPr>
            <a:r>
              <a:rPr lang="en-US" i="1" dirty="0" smtClean="0"/>
              <a:t>			E</a:t>
            </a:r>
            <a:r>
              <a:rPr lang="en-US" dirty="0" smtClean="0"/>
              <a:t> </a:t>
            </a:r>
            <a:r>
              <a:rPr lang="en-US" dirty="0"/>
              <a:t>= </a:t>
            </a:r>
            <a:r>
              <a:rPr lang="en-US" i="1" dirty="0" smtClean="0"/>
              <a:t>F </a:t>
            </a:r>
            <a:r>
              <a:rPr lang="en-US" dirty="0" smtClean="0"/>
              <a:t>–</a:t>
            </a:r>
            <a:r>
              <a:rPr lang="en-US" i="1" dirty="0" smtClean="0"/>
              <a:t> D </a:t>
            </a:r>
            <a:r>
              <a:rPr lang="en-US" dirty="0" smtClean="0"/>
              <a:t>=</a:t>
            </a:r>
            <a:r>
              <a:rPr lang="en-US" i="1" dirty="0" smtClean="0"/>
              <a:t> </a:t>
            </a:r>
            <a:r>
              <a:rPr lang="en-US" dirty="0" smtClean="0"/>
              <a:t>$1000 </a:t>
            </a:r>
            <a:r>
              <a:rPr lang="en-US" dirty="0"/>
              <a:t>– $500 = $500</a:t>
            </a:r>
            <a:r>
              <a:rPr lang="en-US" dirty="0" smtClean="0"/>
              <a:t>.</a:t>
            </a:r>
          </a:p>
          <a:p>
            <a:pPr lvl="2">
              <a:spcBef>
                <a:spcPct val="40000"/>
              </a:spcBef>
            </a:pPr>
            <a:r>
              <a:rPr lang="en-US" dirty="0" smtClean="0"/>
              <a:t>Again, </a:t>
            </a:r>
            <a:r>
              <a:rPr lang="en-US" dirty="0" smtClean="0"/>
              <a:t>think about the </a:t>
            </a:r>
            <a:r>
              <a:rPr lang="en-US" dirty="0" smtClean="0"/>
              <a:t>(market value) balance sheet.</a:t>
            </a:r>
            <a:endParaRPr lang="en-US" dirty="0"/>
          </a:p>
        </p:txBody>
      </p:sp>
    </p:spTree>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en-US" dirty="0"/>
              <a:t>Financing a Firm </a:t>
            </a:r>
            <a:r>
              <a:rPr lang="en-US" dirty="0" smtClean="0"/>
              <a:t>with </a:t>
            </a:r>
            <a:r>
              <a:rPr lang="en-US" dirty="0"/>
              <a:t>Debt and </a:t>
            </a:r>
            <a:r>
              <a:rPr lang="en-US" dirty="0" smtClean="0"/>
              <a:t>Equity</a:t>
            </a:r>
            <a:endParaRPr lang="en-US" dirty="0"/>
          </a:p>
        </p:txBody>
      </p:sp>
      <p:sp>
        <p:nvSpPr>
          <p:cNvPr id="51203" name="Rectangle 3"/>
          <p:cNvSpPr>
            <a:spLocks noGrp="1" noChangeArrowheads="1"/>
          </p:cNvSpPr>
          <p:nvPr>
            <p:ph sz="quarter" idx="1"/>
          </p:nvPr>
        </p:nvSpPr>
        <p:spPr/>
        <p:txBody>
          <a:bodyPr/>
          <a:lstStyle/>
          <a:p>
            <a:pPr>
              <a:spcBef>
                <a:spcPct val="60000"/>
              </a:spcBef>
            </a:pPr>
            <a:r>
              <a:rPr lang="en-US" dirty="0"/>
              <a:t>Because the cash flows of levered equity </a:t>
            </a:r>
            <a:r>
              <a:rPr lang="en-US" dirty="0" smtClean="0"/>
              <a:t>are </a:t>
            </a:r>
            <a:r>
              <a:rPr lang="en-US" dirty="0"/>
              <a:t>smaller than those of unlevered equity, levered equity will sell for a lower price ($500 versus $1000). </a:t>
            </a:r>
          </a:p>
          <a:p>
            <a:pPr lvl="1">
              <a:spcBef>
                <a:spcPct val="60000"/>
              </a:spcBef>
            </a:pPr>
            <a:r>
              <a:rPr lang="en-US" dirty="0"/>
              <a:t>However, you are not worse off. </a:t>
            </a:r>
            <a:r>
              <a:rPr lang="en-US" dirty="0" smtClean="0"/>
              <a:t> You </a:t>
            </a:r>
            <a:r>
              <a:rPr lang="en-US" dirty="0"/>
              <a:t>will still raise a total of $1000 by issuing both debt and levered equity. Consequently, you would be indifferent between these two choices for the firm’s capital structure.</a:t>
            </a:r>
          </a:p>
        </p:txBody>
      </p:sp>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Autofit/>
          </a:bodyPr>
          <a:lstStyle/>
          <a:p>
            <a:r>
              <a:rPr lang="en-US" sz="3300" dirty="0"/>
              <a:t>The Effect of Leverage on Risk </a:t>
            </a:r>
            <a:r>
              <a:rPr lang="en-US" sz="3300" dirty="0" smtClean="0"/>
              <a:t>and Return</a:t>
            </a:r>
            <a:endParaRPr lang="en-US" sz="3300" dirty="0"/>
          </a:p>
        </p:txBody>
      </p:sp>
      <p:sp>
        <p:nvSpPr>
          <p:cNvPr id="53251" name="Rectangle 3"/>
          <p:cNvSpPr>
            <a:spLocks noGrp="1" noChangeArrowheads="1"/>
          </p:cNvSpPr>
          <p:nvPr>
            <p:ph sz="quarter" idx="1"/>
          </p:nvPr>
        </p:nvSpPr>
        <p:spPr/>
        <p:txBody>
          <a:bodyPr/>
          <a:lstStyle/>
          <a:p>
            <a:pPr>
              <a:spcBef>
                <a:spcPct val="60000"/>
              </a:spcBef>
            </a:pPr>
            <a:r>
              <a:rPr lang="en-US" dirty="0"/>
              <a:t>Leverage increases the risk of the equity of a firm.</a:t>
            </a:r>
          </a:p>
          <a:p>
            <a:pPr lvl="1">
              <a:spcBef>
                <a:spcPct val="60000"/>
              </a:spcBef>
            </a:pPr>
            <a:r>
              <a:rPr lang="en-US" dirty="0"/>
              <a:t>Therefore, it is inappropriate to discount the cash flows of levered equity at the same discount rate of 15% </a:t>
            </a:r>
            <a:r>
              <a:rPr lang="en-US" dirty="0" smtClean="0"/>
              <a:t>used </a:t>
            </a:r>
            <a:r>
              <a:rPr lang="en-US" dirty="0"/>
              <a:t>for unlevered equity</a:t>
            </a:r>
            <a:r>
              <a:rPr lang="en-US" dirty="0" smtClean="0"/>
              <a:t>.  </a:t>
            </a:r>
            <a:r>
              <a:rPr lang="en-US" dirty="0"/>
              <a:t>Investors in levered equity will require a higher expected return to compensate for the increased </a:t>
            </a:r>
            <a:r>
              <a:rPr lang="en-US" dirty="0" smtClean="0"/>
              <a:t>risk relative to unlevered equity.</a:t>
            </a:r>
            <a:endParaRPr lang="en-US" dirty="0"/>
          </a:p>
        </p:txBody>
      </p:sp>
      <p:pic>
        <p:nvPicPr>
          <p:cNvPr id="6" name="Picture 5" descr="BD14_04_14t04"/>
          <p:cNvPicPr preferRelativeResize="0">
            <a:picLocks noChangeAspect="1" noChangeArrowheads="1"/>
          </p:cNvPicPr>
          <p:nvPr>
            <p:custDataLst>
              <p:tags r:id="rId1"/>
            </p:custDataLst>
          </p:nvPr>
        </p:nvPicPr>
        <p:blipFill>
          <a:blip r:embed="rId4" cstate="print"/>
          <a:srcRect/>
          <a:stretch>
            <a:fillRect/>
          </a:stretch>
        </p:blipFill>
        <p:spPr bwMode="auto">
          <a:xfrm>
            <a:off x="215900" y="4200525"/>
            <a:ext cx="8737600" cy="2428875"/>
          </a:xfrm>
          <a:prstGeom prst="rect">
            <a:avLst/>
          </a:prstGeom>
          <a:noFill/>
          <a:ln w="9525">
            <a:noFill/>
            <a:miter lim="800000"/>
            <a:headEnd/>
            <a:tailEnd/>
          </a:ln>
        </p:spPr>
      </p:pic>
    </p:spTree>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a:bodyPr>
          <a:lstStyle/>
          <a:p>
            <a:r>
              <a:rPr lang="en-US" sz="3300" dirty="0"/>
              <a:t>The Effect of Leverage </a:t>
            </a:r>
            <a:r>
              <a:rPr lang="en-US" sz="3300" dirty="0" smtClean="0"/>
              <a:t>on </a:t>
            </a:r>
            <a:r>
              <a:rPr lang="en-US" sz="3300" dirty="0"/>
              <a:t>Risk and </a:t>
            </a:r>
            <a:r>
              <a:rPr lang="en-US" sz="3300" dirty="0" smtClean="0"/>
              <a:t>Return</a:t>
            </a:r>
            <a:endParaRPr lang="en-US" sz="3300" dirty="0"/>
          </a:p>
        </p:txBody>
      </p:sp>
      <p:sp>
        <p:nvSpPr>
          <p:cNvPr id="57347" name="Rectangle 3"/>
          <p:cNvSpPr>
            <a:spLocks noGrp="1" noChangeArrowheads="1"/>
          </p:cNvSpPr>
          <p:nvPr>
            <p:ph sz="quarter" idx="1"/>
          </p:nvPr>
        </p:nvSpPr>
        <p:spPr>
          <a:xfrm>
            <a:off x="914400" y="1447800"/>
            <a:ext cx="7772400" cy="4724400"/>
          </a:xfrm>
        </p:spPr>
        <p:txBody>
          <a:bodyPr>
            <a:normAutofit/>
          </a:bodyPr>
          <a:lstStyle/>
          <a:p>
            <a:pPr>
              <a:spcBef>
                <a:spcPct val="50000"/>
              </a:spcBef>
            </a:pPr>
            <a:r>
              <a:rPr lang="en-US" dirty="0" smtClean="0"/>
              <a:t>To reiterate, the </a:t>
            </a:r>
            <a:r>
              <a:rPr lang="en-US" dirty="0"/>
              <a:t>returns to equity holders are very different with and without leverage.</a:t>
            </a:r>
          </a:p>
          <a:p>
            <a:pPr lvl="1">
              <a:spcBef>
                <a:spcPct val="50000"/>
              </a:spcBef>
            </a:pPr>
            <a:r>
              <a:rPr lang="en-US" dirty="0"/>
              <a:t>Unlevered equity has a return of either 40% or –10%, for an expected return of 15%. </a:t>
            </a:r>
          </a:p>
          <a:p>
            <a:pPr lvl="1">
              <a:spcBef>
                <a:spcPct val="50000"/>
              </a:spcBef>
            </a:pPr>
            <a:r>
              <a:rPr lang="en-US" dirty="0"/>
              <a:t>Levered equity has </a:t>
            </a:r>
            <a:r>
              <a:rPr lang="en-US" dirty="0" smtClean="0"/>
              <a:t>much higher </a:t>
            </a:r>
            <a:r>
              <a:rPr lang="en-US" dirty="0"/>
              <a:t>risk, with a return of either 75% or –25%. </a:t>
            </a:r>
          </a:p>
          <a:p>
            <a:pPr lvl="2">
              <a:spcBef>
                <a:spcPct val="40000"/>
              </a:spcBef>
            </a:pPr>
            <a:r>
              <a:rPr lang="en-US" dirty="0"/>
              <a:t>To compensate for this risk, levered equity holders receive a higher expected return of 25</a:t>
            </a:r>
            <a:r>
              <a:rPr lang="en-US" dirty="0" smtClean="0"/>
              <a:t>% = ½(75%) + ½(-25%).</a:t>
            </a:r>
          </a:p>
          <a:p>
            <a:pPr lvl="2">
              <a:spcBef>
                <a:spcPct val="40000"/>
              </a:spcBef>
            </a:pPr>
            <a:r>
              <a:rPr lang="en-US" dirty="0" smtClean="0"/>
              <a:t>The expected cash flow to levered equity is ½($875) + ½($375) = $625.</a:t>
            </a:r>
          </a:p>
          <a:p>
            <a:pPr lvl="2">
              <a:spcBef>
                <a:spcPct val="40000"/>
              </a:spcBef>
            </a:pPr>
            <a:r>
              <a:rPr lang="en-US" dirty="0" smtClean="0"/>
              <a:t>The present value of $625 at the risk adjusted rate is $500 = $625/1.25.</a:t>
            </a:r>
          </a:p>
          <a:p>
            <a:pPr lvl="2">
              <a:spcBef>
                <a:spcPct val="40000"/>
              </a:spcBef>
            </a:pPr>
            <a:r>
              <a:rPr lang="en-US" dirty="0" smtClean="0"/>
              <a:t>It is </a:t>
            </a:r>
            <a:r>
              <a:rPr lang="en-US" u="sng" dirty="0" smtClean="0"/>
              <a:t>not</a:t>
            </a:r>
            <a:r>
              <a:rPr lang="en-US" dirty="0" smtClean="0"/>
              <a:t> calculated as $625/1.15 = $543.49 as was once thought.</a:t>
            </a:r>
            <a:endParaRPr lang="en-US" dirty="0"/>
          </a:p>
        </p:txBody>
      </p:sp>
    </p:spTree>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a:bodyPr>
          <a:lstStyle/>
          <a:p>
            <a:r>
              <a:rPr lang="en-US" sz="3300" dirty="0"/>
              <a:t>The Effect of Leverage </a:t>
            </a:r>
            <a:r>
              <a:rPr lang="en-US" sz="3300" dirty="0" smtClean="0"/>
              <a:t>on </a:t>
            </a:r>
            <a:r>
              <a:rPr lang="en-US" sz="3300" dirty="0"/>
              <a:t>Risk and </a:t>
            </a:r>
            <a:r>
              <a:rPr lang="en-US" sz="3300" dirty="0" smtClean="0"/>
              <a:t>Return</a:t>
            </a:r>
            <a:endParaRPr lang="en-US" sz="3300" dirty="0"/>
          </a:p>
        </p:txBody>
      </p:sp>
      <p:sp>
        <p:nvSpPr>
          <p:cNvPr id="59395" name="Rectangle 3"/>
          <p:cNvSpPr>
            <a:spLocks noGrp="1" noChangeArrowheads="1"/>
          </p:cNvSpPr>
          <p:nvPr>
            <p:ph sz="quarter" idx="1"/>
          </p:nvPr>
        </p:nvSpPr>
        <p:spPr/>
        <p:txBody>
          <a:bodyPr/>
          <a:lstStyle/>
          <a:p>
            <a:r>
              <a:rPr lang="en-US"/>
              <a:t>The relationship between risk and return can be evaluated more formally by computing the sensitivity of each security’s return to the systematic risk of the economy.</a:t>
            </a:r>
          </a:p>
        </p:txBody>
      </p:sp>
      <p:pic>
        <p:nvPicPr>
          <p:cNvPr id="6" name="Picture 5" descr="BD14_05_14t05"/>
          <p:cNvPicPr preferRelativeResize="0">
            <a:picLocks noChangeAspect="1" noChangeArrowheads="1"/>
          </p:cNvPicPr>
          <p:nvPr>
            <p:custDataLst>
              <p:tags r:id="rId1"/>
            </p:custDataLst>
          </p:nvPr>
        </p:nvPicPr>
        <p:blipFill>
          <a:blip r:embed="rId4" cstate="print"/>
          <a:srcRect/>
          <a:stretch>
            <a:fillRect/>
          </a:stretch>
        </p:blipFill>
        <p:spPr bwMode="auto">
          <a:xfrm>
            <a:off x="190500" y="3200400"/>
            <a:ext cx="8763000" cy="3440113"/>
          </a:xfrm>
          <a:prstGeom prst="rect">
            <a:avLst/>
          </a:prstGeom>
          <a:noFill/>
          <a:ln w="9525">
            <a:noFill/>
            <a:miter lim="800000"/>
            <a:headEnd/>
            <a:tailEnd/>
          </a:ln>
        </p:spPr>
      </p:pic>
    </p:spTree>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a:bodyPr>
          <a:lstStyle/>
          <a:p>
            <a:r>
              <a:rPr lang="en-US" sz="3300" dirty="0"/>
              <a:t>The Effect of Leverage </a:t>
            </a:r>
            <a:r>
              <a:rPr lang="en-US" sz="3300" dirty="0" smtClean="0"/>
              <a:t>on </a:t>
            </a:r>
            <a:r>
              <a:rPr lang="en-US" sz="3300" dirty="0"/>
              <a:t>Risk and </a:t>
            </a:r>
            <a:r>
              <a:rPr lang="en-US" sz="3300" dirty="0" smtClean="0"/>
              <a:t>Return</a:t>
            </a:r>
            <a:endParaRPr lang="en-US" sz="3300" dirty="0"/>
          </a:p>
        </p:txBody>
      </p:sp>
      <p:sp>
        <p:nvSpPr>
          <p:cNvPr id="65539" name="Rectangle 3"/>
          <p:cNvSpPr>
            <a:spLocks noGrp="1" noChangeArrowheads="1"/>
          </p:cNvSpPr>
          <p:nvPr>
            <p:ph sz="quarter" idx="1"/>
          </p:nvPr>
        </p:nvSpPr>
        <p:spPr/>
        <p:txBody>
          <a:bodyPr>
            <a:normAutofit fontScale="92500" lnSpcReduction="10000"/>
          </a:bodyPr>
          <a:lstStyle/>
          <a:p>
            <a:pPr>
              <a:spcBef>
                <a:spcPct val="50000"/>
              </a:spcBef>
            </a:pPr>
            <a:r>
              <a:rPr lang="en-US" sz="2400" dirty="0" smtClean="0"/>
              <a:t>In </a:t>
            </a:r>
            <a:r>
              <a:rPr lang="en-US" sz="2400" dirty="0"/>
              <a:t>the case of perfect capital markets, if the firm is 100% equity financed, the equity holders will require a 15% expected return. </a:t>
            </a:r>
          </a:p>
          <a:p>
            <a:pPr>
              <a:spcBef>
                <a:spcPct val="50000"/>
              </a:spcBef>
            </a:pPr>
            <a:r>
              <a:rPr lang="en-US" sz="2400" dirty="0"/>
              <a:t>If the firm is financed 50% with debt and 50% with equity, the debt holders will receive a return of 5%, while the levered equity holders will require an expected return of 25% (because of their increased risk). </a:t>
            </a:r>
            <a:endParaRPr lang="en-US" sz="2400" dirty="0" smtClean="0"/>
          </a:p>
          <a:p>
            <a:pPr>
              <a:spcBef>
                <a:spcPct val="50000"/>
              </a:spcBef>
            </a:pPr>
            <a:r>
              <a:rPr lang="en-US" sz="2400" i="1" dirty="0" smtClean="0"/>
              <a:t>Leverage increases the risk of equity even when there is no risk that the firm will default on the debt.</a:t>
            </a:r>
            <a:endParaRPr lang="en-US" sz="2400" dirty="0" smtClean="0"/>
          </a:p>
          <a:p>
            <a:pPr>
              <a:spcBef>
                <a:spcPct val="50000"/>
              </a:spcBef>
            </a:pPr>
            <a:r>
              <a:rPr lang="en-US" sz="2400" dirty="0" smtClean="0"/>
              <a:t>However, note that the average cost of capital (average expected return for investors) with leverage is ½(5%) + ½(25%) = 15%, the same as the unlevered firm.</a:t>
            </a:r>
          </a:p>
          <a:p>
            <a:pPr lvl="1">
              <a:spcBef>
                <a:spcPct val="50000"/>
              </a:spcBef>
            </a:pPr>
            <a:r>
              <a:rPr lang="en-US" sz="2200" dirty="0" smtClean="0"/>
              <a:t>If an investor buys all the debt and all the equity </a:t>
            </a:r>
            <a:r>
              <a:rPr lang="en-US" sz="2200" dirty="0" smtClean="0"/>
              <a:t>that </a:t>
            </a:r>
            <a:r>
              <a:rPr lang="en-US" sz="2200" dirty="0" smtClean="0"/>
              <a:t>investor owns the entire firm, i.e., owns a portfolio that is equivalent in risk to the unlevered equity.</a:t>
            </a:r>
          </a:p>
        </p:txBody>
      </p:sp>
    </p:spTree>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dirty="0" smtClean="0"/>
              <a:t>Modigliani-Miller I</a:t>
            </a:r>
            <a:endParaRPr lang="en-US" dirty="0"/>
          </a:p>
        </p:txBody>
      </p:sp>
      <p:sp>
        <p:nvSpPr>
          <p:cNvPr id="79875" name="Rectangle 3"/>
          <p:cNvSpPr>
            <a:spLocks noGrp="1" noChangeArrowheads="1"/>
          </p:cNvSpPr>
          <p:nvPr>
            <p:ph sz="quarter" idx="1"/>
          </p:nvPr>
        </p:nvSpPr>
        <p:spPr/>
        <p:txBody>
          <a:bodyPr/>
          <a:lstStyle/>
          <a:p>
            <a:pPr>
              <a:spcBef>
                <a:spcPct val="60000"/>
              </a:spcBef>
            </a:pPr>
            <a:r>
              <a:rPr lang="en-US" sz="2400" i="1" dirty="0" smtClean="0"/>
              <a:t>In </a:t>
            </a:r>
            <a:r>
              <a:rPr lang="en-US" sz="2400" i="1" dirty="0"/>
              <a:t>a perfect capital market, the total value of a firm is equal to the market value of the total cash flows generated by its assets and is not affected by its choice of capital structure</a:t>
            </a:r>
            <a:r>
              <a:rPr lang="en-US" sz="2400" i="1" dirty="0" smtClean="0"/>
              <a:t>.</a:t>
            </a:r>
          </a:p>
          <a:p>
            <a:pPr>
              <a:spcBef>
                <a:spcPct val="60000"/>
              </a:spcBef>
            </a:pPr>
            <a:r>
              <a:rPr lang="en-US" sz="2400" dirty="0" smtClean="0"/>
              <a:t>Assumptions that underlie the theorem:</a:t>
            </a:r>
            <a:endParaRPr lang="en-US" sz="2400" dirty="0" smtClean="0"/>
          </a:p>
          <a:p>
            <a:pPr lvl="1">
              <a:lnSpc>
                <a:spcPct val="90000"/>
              </a:lnSpc>
              <a:spcBef>
                <a:spcPct val="50000"/>
              </a:spcBef>
            </a:pPr>
            <a:r>
              <a:rPr lang="en-US" sz="2000" dirty="0" smtClean="0"/>
              <a:t>Investors and firms can trade the same set of securities at competitive market prices equal to the present value of their future cash flows.</a:t>
            </a:r>
          </a:p>
          <a:p>
            <a:pPr lvl="1">
              <a:lnSpc>
                <a:spcPct val="90000"/>
              </a:lnSpc>
              <a:spcBef>
                <a:spcPct val="50000"/>
              </a:spcBef>
            </a:pPr>
            <a:r>
              <a:rPr lang="en-US" sz="2000" dirty="0" smtClean="0"/>
              <a:t>There are no taxes, transaction costs, or issuance costs associated with security trading.</a:t>
            </a:r>
          </a:p>
          <a:p>
            <a:pPr lvl="1">
              <a:lnSpc>
                <a:spcPct val="90000"/>
              </a:lnSpc>
              <a:spcBef>
                <a:spcPct val="50000"/>
              </a:spcBef>
            </a:pPr>
            <a:r>
              <a:rPr lang="en-US" sz="2000" dirty="0" smtClean="0"/>
              <a:t> A firm’s financing decisions do not change the cash flows generated by its investments, nor do they reveal new information about them.</a:t>
            </a:r>
          </a:p>
        </p:txBody>
      </p:sp>
    </p:spTree>
  </p:cSld>
  <p:clrMapOvr>
    <a:masterClrMapping/>
  </p:clrMapOvr>
  <p:transition spd="med">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a:t>MM and the Law of One Price</a:t>
            </a:r>
          </a:p>
        </p:txBody>
      </p:sp>
      <p:sp>
        <p:nvSpPr>
          <p:cNvPr id="81923" name="Rectangle 3"/>
          <p:cNvSpPr>
            <a:spLocks noGrp="1" noChangeArrowheads="1"/>
          </p:cNvSpPr>
          <p:nvPr>
            <p:ph sz="quarter" idx="1"/>
          </p:nvPr>
        </p:nvSpPr>
        <p:spPr/>
        <p:txBody>
          <a:bodyPr/>
          <a:lstStyle/>
          <a:p>
            <a:pPr>
              <a:spcBef>
                <a:spcPct val="60000"/>
              </a:spcBef>
            </a:pPr>
            <a:r>
              <a:rPr lang="en-US" dirty="0"/>
              <a:t>MM established their result with the </a:t>
            </a:r>
            <a:r>
              <a:rPr lang="en-US" dirty="0" smtClean="0"/>
              <a:t>following </a:t>
            </a:r>
            <a:r>
              <a:rPr lang="en-US" dirty="0"/>
              <a:t>argument:</a:t>
            </a:r>
          </a:p>
          <a:p>
            <a:pPr lvl="1">
              <a:spcBef>
                <a:spcPct val="60000"/>
              </a:spcBef>
            </a:pPr>
            <a:r>
              <a:rPr lang="en-US" dirty="0"/>
              <a:t>In the absence of taxes or other transaction costs, </a:t>
            </a:r>
            <a:r>
              <a:rPr lang="en-US" dirty="0" smtClean="0"/>
              <a:t>the </a:t>
            </a:r>
            <a:r>
              <a:rPr lang="en-US" dirty="0"/>
              <a:t>total cash flow paid out to all of a firm’s security holders is equal to the total cash flow generated by </a:t>
            </a:r>
            <a:r>
              <a:rPr lang="en-US" dirty="0" smtClean="0"/>
              <a:t>the </a:t>
            </a:r>
            <a:r>
              <a:rPr lang="en-US" dirty="0"/>
              <a:t>firm’s </a:t>
            </a:r>
            <a:r>
              <a:rPr lang="en-US" dirty="0" smtClean="0"/>
              <a:t>assets, i.e., the equity and debt securities are pure contingent claims. </a:t>
            </a:r>
            <a:endParaRPr lang="en-US" dirty="0"/>
          </a:p>
          <a:p>
            <a:pPr lvl="2">
              <a:spcBef>
                <a:spcPct val="40000"/>
              </a:spcBef>
            </a:pPr>
            <a:r>
              <a:rPr lang="en-US" dirty="0"/>
              <a:t>Therefore, by the Law of One Price, the firm’s securities </a:t>
            </a:r>
            <a:r>
              <a:rPr lang="en-US" dirty="0" smtClean="0"/>
              <a:t>and </a:t>
            </a:r>
            <a:r>
              <a:rPr lang="en-US" dirty="0"/>
              <a:t>its assets must have the same total market </a:t>
            </a:r>
            <a:r>
              <a:rPr lang="en-US" dirty="0" smtClean="0"/>
              <a:t>value (the balance sheet has to balance).</a:t>
            </a:r>
            <a:endParaRPr lang="en-US" dirty="0"/>
          </a:p>
        </p:txBody>
      </p:sp>
    </p:spTree>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dirty="0" smtClean="0"/>
              <a:t>Modigliani-Miller II</a:t>
            </a:r>
            <a:endParaRPr lang="en-US" dirty="0"/>
          </a:p>
        </p:txBody>
      </p:sp>
      <p:sp>
        <p:nvSpPr>
          <p:cNvPr id="129027" name="Rectangle 3"/>
          <p:cNvSpPr>
            <a:spLocks noGrp="1" noChangeArrowheads="1"/>
          </p:cNvSpPr>
          <p:nvPr>
            <p:ph sz="quarter" idx="1"/>
          </p:nvPr>
        </p:nvSpPr>
        <p:spPr/>
        <p:txBody>
          <a:bodyPr/>
          <a:lstStyle/>
          <a:p>
            <a:pPr>
              <a:spcBef>
                <a:spcPct val="60000"/>
              </a:spcBef>
            </a:pPr>
            <a:r>
              <a:rPr lang="en-US" dirty="0"/>
              <a:t>Leverage and the Equity Cost of Capital</a:t>
            </a:r>
          </a:p>
          <a:p>
            <a:pPr lvl="1">
              <a:spcBef>
                <a:spcPct val="60000"/>
              </a:spcBef>
            </a:pPr>
            <a:r>
              <a:rPr lang="en-US" dirty="0"/>
              <a:t>MM’s first proposition can be used to derive an </a:t>
            </a:r>
            <a:r>
              <a:rPr lang="en-US" dirty="0" smtClean="0"/>
              <a:t>explicit </a:t>
            </a:r>
            <a:r>
              <a:rPr lang="en-US" dirty="0"/>
              <a:t>relationship between leverage and the equity cost of capital. </a:t>
            </a:r>
            <a:endParaRPr lang="en-US" dirty="0" smtClean="0"/>
          </a:p>
          <a:p>
            <a:pPr lvl="1">
              <a:spcBef>
                <a:spcPct val="50000"/>
              </a:spcBef>
            </a:pPr>
            <a:r>
              <a:rPr lang="en-US" dirty="0" smtClean="0"/>
              <a:t>MM Proposition I states that:</a:t>
            </a:r>
          </a:p>
          <a:p>
            <a:pPr lvl="2">
              <a:spcBef>
                <a:spcPct val="300000"/>
              </a:spcBef>
            </a:pPr>
            <a:r>
              <a:rPr lang="en-US" dirty="0" smtClean="0"/>
              <a:t>For any capital structure choice, the total market value of the firm’s securities is equal to the market value of unlevered equity or </a:t>
            </a:r>
            <a:r>
              <a:rPr lang="en-US" dirty="0" smtClean="0"/>
              <a:t>the market value of the firm’s</a:t>
            </a:r>
            <a:r>
              <a:rPr lang="en-US" dirty="0" smtClean="0"/>
              <a:t> </a:t>
            </a:r>
            <a:r>
              <a:rPr lang="en-US" dirty="0" smtClean="0"/>
              <a:t>assets.</a:t>
            </a:r>
          </a:p>
        </p:txBody>
      </p:sp>
      <p:graphicFrame>
        <p:nvGraphicFramePr>
          <p:cNvPr id="352257" name="Object 1"/>
          <p:cNvGraphicFramePr>
            <a:graphicFrameLocks noChangeAspect="1"/>
          </p:cNvGraphicFramePr>
          <p:nvPr/>
        </p:nvGraphicFramePr>
        <p:xfrm>
          <a:off x="1516063" y="3505200"/>
          <a:ext cx="3665537" cy="519112"/>
        </p:xfrm>
        <a:graphic>
          <a:graphicData uri="http://schemas.openxmlformats.org/presentationml/2006/ole">
            <p:oleObj spid="_x0000_s352261" name="Equation" r:id="rId4" imgW="1256755" imgH="177723" progId="Equation.DSMT4">
              <p:embed/>
            </p:oleObj>
          </a:graphicData>
        </a:graphic>
      </p:graphicFrame>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r>
              <a:rPr lang="en-US" dirty="0" smtClean="0"/>
              <a:t>Modigliani-Miller II</a:t>
            </a:r>
            <a:endParaRPr lang="en-US" dirty="0"/>
          </a:p>
        </p:txBody>
      </p:sp>
      <p:sp>
        <p:nvSpPr>
          <p:cNvPr id="135171" name="Rectangle 3"/>
          <p:cNvSpPr>
            <a:spLocks noGrp="1" noChangeArrowheads="1"/>
          </p:cNvSpPr>
          <p:nvPr>
            <p:ph sz="quarter" idx="1"/>
          </p:nvPr>
        </p:nvSpPr>
        <p:spPr/>
        <p:txBody>
          <a:bodyPr/>
          <a:lstStyle/>
          <a:p>
            <a:pPr>
              <a:spcBef>
                <a:spcPct val="60000"/>
              </a:spcBef>
            </a:pPr>
            <a:r>
              <a:rPr lang="en-US" dirty="0"/>
              <a:t>Leverage and the Equity Cost of Capital</a:t>
            </a:r>
          </a:p>
          <a:p>
            <a:pPr lvl="1">
              <a:spcBef>
                <a:spcPct val="60000"/>
              </a:spcBef>
            </a:pPr>
            <a:r>
              <a:rPr lang="en-US" dirty="0"/>
              <a:t>The cash flows from holding unlevered equity can be replicated </a:t>
            </a:r>
            <a:r>
              <a:rPr lang="en-US" dirty="0" smtClean="0"/>
              <a:t>by </a:t>
            </a:r>
            <a:r>
              <a:rPr lang="en-US" dirty="0"/>
              <a:t>holding a portfolio of the firm’s equity and debt. </a:t>
            </a:r>
            <a:endParaRPr lang="en-US" dirty="0" smtClean="0"/>
          </a:p>
          <a:p>
            <a:pPr lvl="1">
              <a:spcBef>
                <a:spcPct val="60000"/>
              </a:spcBef>
            </a:pPr>
            <a:r>
              <a:rPr lang="en-US" dirty="0" smtClean="0"/>
              <a:t>Therefore, for any time period the </a:t>
            </a:r>
            <a:r>
              <a:rPr lang="en-US" u="sng" dirty="0" smtClean="0"/>
              <a:t>actual</a:t>
            </a:r>
            <a:r>
              <a:rPr lang="en-US" dirty="0" smtClean="0"/>
              <a:t> return on unlevered equity (</a:t>
            </a:r>
            <a:r>
              <a:rPr lang="en-US" i="1" dirty="0" smtClean="0"/>
              <a:t>R</a:t>
            </a:r>
            <a:r>
              <a:rPr lang="en-US" i="1" baseline="-25000" dirty="0" smtClean="0"/>
              <a:t>U</a:t>
            </a:r>
            <a:r>
              <a:rPr lang="en-US" dirty="0" smtClean="0"/>
              <a:t>) is related to the actual returns of levered equity (</a:t>
            </a:r>
            <a:r>
              <a:rPr lang="en-US" i="1" dirty="0" smtClean="0"/>
              <a:t>R</a:t>
            </a:r>
            <a:r>
              <a:rPr lang="en-US" i="1" baseline="-25000" dirty="0" smtClean="0"/>
              <a:t>E</a:t>
            </a:r>
            <a:r>
              <a:rPr lang="en-US" dirty="0" smtClean="0"/>
              <a:t>) and debt (</a:t>
            </a:r>
            <a:r>
              <a:rPr lang="en-US" i="1" dirty="0" smtClean="0"/>
              <a:t>R</a:t>
            </a:r>
            <a:r>
              <a:rPr lang="en-US" i="1" baseline="-25000" dirty="0" smtClean="0"/>
              <a:t>D</a:t>
            </a:r>
            <a:r>
              <a:rPr lang="en-US" dirty="0" smtClean="0"/>
              <a:t>) by the following formula:</a:t>
            </a:r>
          </a:p>
        </p:txBody>
      </p:sp>
      <p:graphicFrame>
        <p:nvGraphicFramePr>
          <p:cNvPr id="376833" name="Object 1"/>
          <p:cNvGraphicFramePr>
            <a:graphicFrameLocks noChangeAspect="1"/>
          </p:cNvGraphicFramePr>
          <p:nvPr>
            <p:extLst>
              <p:ext uri="{D42A27DB-BD31-4B8C-83A1-F6EECF244321}">
                <p14:modId xmlns:p14="http://schemas.microsoft.com/office/powerpoint/2010/main" xmlns="" val="4143262435"/>
              </p:ext>
            </p:extLst>
          </p:nvPr>
        </p:nvGraphicFramePr>
        <p:xfrm>
          <a:off x="1643062" y="4217988"/>
          <a:ext cx="5519738" cy="887412"/>
        </p:xfrm>
        <a:graphic>
          <a:graphicData uri="http://schemas.openxmlformats.org/presentationml/2006/ole">
            <p:oleObj spid="_x0000_s376836" name="Equation" r:id="rId4" imgW="2451100" imgH="393700" progId="Equation.DSMT4">
              <p:embed/>
            </p:oleObj>
          </a:graphicData>
        </a:graphic>
      </p:graphicFrame>
    </p:spTree>
  </p:cSld>
  <p:clrMapOvr>
    <a:masterClrMapping/>
  </p:clrMapOvr>
  <p:transitio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Financing a Firm with Equity</a:t>
            </a:r>
          </a:p>
        </p:txBody>
      </p:sp>
      <p:sp>
        <p:nvSpPr>
          <p:cNvPr id="22531" name="Rectangle 3"/>
          <p:cNvSpPr>
            <a:spLocks noGrp="1" noChangeArrowheads="1"/>
          </p:cNvSpPr>
          <p:nvPr>
            <p:ph sz="quarter" idx="1"/>
          </p:nvPr>
        </p:nvSpPr>
        <p:spPr/>
        <p:txBody>
          <a:bodyPr/>
          <a:lstStyle/>
          <a:p>
            <a:pPr>
              <a:spcBef>
                <a:spcPct val="60000"/>
              </a:spcBef>
            </a:pPr>
            <a:r>
              <a:rPr lang="en-US"/>
              <a:t>You are considering an investment opportunity. </a:t>
            </a:r>
          </a:p>
          <a:p>
            <a:pPr lvl="1">
              <a:spcBef>
                <a:spcPct val="60000"/>
              </a:spcBef>
            </a:pPr>
            <a:r>
              <a:rPr lang="en-US"/>
              <a:t>For an initial investment of $800 this year, the project will generate cash flows of either $1400 or $900 next year, depending on whether the economy is strong or weak, respectively. Both scenarios are equally likely.</a:t>
            </a:r>
          </a:p>
        </p:txBody>
      </p:sp>
      <p:pic>
        <p:nvPicPr>
          <p:cNvPr id="6" name="Picture 5" descr="BD14_01_14t01"/>
          <p:cNvPicPr preferRelativeResize="0">
            <a:picLocks noChangeAspect="1" noChangeArrowheads="1"/>
          </p:cNvPicPr>
          <p:nvPr>
            <p:custDataLst>
              <p:tags r:id="rId1"/>
            </p:custDataLst>
          </p:nvPr>
        </p:nvPicPr>
        <p:blipFill>
          <a:blip r:embed="rId4" cstate="print"/>
          <a:srcRect/>
          <a:stretch>
            <a:fillRect/>
          </a:stretch>
        </p:blipFill>
        <p:spPr bwMode="auto">
          <a:xfrm>
            <a:off x="457200" y="4038600"/>
            <a:ext cx="8458200" cy="1974850"/>
          </a:xfrm>
          <a:prstGeom prst="rect">
            <a:avLst/>
          </a:prstGeom>
          <a:noFill/>
          <a:ln w="9525">
            <a:noFill/>
            <a:miter lim="800000"/>
            <a:headEnd/>
            <a:tailEnd/>
          </a:ln>
        </p:spPr>
      </p:pic>
    </p:spTree>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US" dirty="0" smtClean="0"/>
              <a:t>Modigliani-Miller II</a:t>
            </a:r>
            <a:endParaRPr lang="en-US" dirty="0"/>
          </a:p>
        </p:txBody>
      </p:sp>
      <p:sp>
        <p:nvSpPr>
          <p:cNvPr id="139267" name="Rectangle 3"/>
          <p:cNvSpPr>
            <a:spLocks noGrp="1" noChangeArrowheads="1"/>
          </p:cNvSpPr>
          <p:nvPr>
            <p:ph sz="quarter" idx="1"/>
          </p:nvPr>
        </p:nvSpPr>
        <p:spPr/>
        <p:txBody>
          <a:bodyPr/>
          <a:lstStyle/>
          <a:p>
            <a:r>
              <a:rPr lang="en-US" dirty="0"/>
              <a:t>Leverage and the Equity Cost of Capital</a:t>
            </a:r>
          </a:p>
          <a:p>
            <a:pPr lvl="1">
              <a:spcBef>
                <a:spcPct val="60000"/>
              </a:spcBef>
            </a:pPr>
            <a:r>
              <a:rPr lang="en-US" dirty="0"/>
              <a:t>Solving </a:t>
            </a:r>
            <a:r>
              <a:rPr lang="en-US" dirty="0" smtClean="0"/>
              <a:t>this equation for </a:t>
            </a:r>
            <a:r>
              <a:rPr lang="en-US" i="1" dirty="0" smtClean="0"/>
              <a:t>R</a:t>
            </a:r>
            <a:r>
              <a:rPr lang="en-US" i="1" baseline="-25000" dirty="0" smtClean="0"/>
              <a:t>E</a:t>
            </a:r>
            <a:r>
              <a:rPr lang="en-US" dirty="0" smtClean="0"/>
              <a:t>,the actual return on levered equity:</a:t>
            </a:r>
            <a:endParaRPr lang="en-US" dirty="0"/>
          </a:p>
          <a:p>
            <a:pPr lvl="2">
              <a:spcBef>
                <a:spcPct val="550000"/>
              </a:spcBef>
            </a:pPr>
            <a:r>
              <a:rPr lang="en-US" dirty="0"/>
              <a:t>The levered equity return equals the unlevered return, plus a premium due to leverage.</a:t>
            </a:r>
          </a:p>
          <a:p>
            <a:pPr lvl="3">
              <a:spcBef>
                <a:spcPct val="40000"/>
              </a:spcBef>
            </a:pPr>
            <a:r>
              <a:rPr lang="en-US" dirty="0"/>
              <a:t>The amount of the premium depends on the amount of leverage, measured by the firm’s market value debt-equity ratio, </a:t>
            </a:r>
            <a:r>
              <a:rPr lang="en-US" i="1" dirty="0"/>
              <a:t>D</a:t>
            </a:r>
            <a:r>
              <a:rPr lang="en-US" dirty="0"/>
              <a:t>/</a:t>
            </a:r>
            <a:r>
              <a:rPr lang="en-US" i="1" dirty="0"/>
              <a:t>E</a:t>
            </a:r>
            <a:r>
              <a:rPr lang="en-US" dirty="0"/>
              <a:t>.</a:t>
            </a:r>
          </a:p>
        </p:txBody>
      </p:sp>
      <p:graphicFrame>
        <p:nvGraphicFramePr>
          <p:cNvPr id="253952" name="Object 1024"/>
          <p:cNvGraphicFramePr>
            <a:graphicFrameLocks noChangeAspect="1"/>
          </p:cNvGraphicFramePr>
          <p:nvPr/>
        </p:nvGraphicFramePr>
        <p:xfrm>
          <a:off x="1524000" y="2590800"/>
          <a:ext cx="4914900" cy="1485900"/>
        </p:xfrm>
        <a:graphic>
          <a:graphicData uri="http://schemas.openxmlformats.org/presentationml/2006/ole">
            <p:oleObj spid="_x0000_s253955" name="Equation" r:id="rId4" imgW="2184120" imgH="660240" progId="Equation.DSMT4">
              <p:embed/>
            </p:oleObj>
          </a:graphicData>
        </a:graphic>
      </p:graphicFrame>
    </p:spTree>
  </p:cSld>
  <p:clrMapOvr>
    <a:masterClrMapping/>
  </p:clrMapOvr>
  <p:transition spd="med">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dirty="0" smtClean="0"/>
              <a:t>Modigliani-Miller II</a:t>
            </a:r>
            <a:endParaRPr lang="en-US" dirty="0"/>
          </a:p>
        </p:txBody>
      </p:sp>
      <p:sp>
        <p:nvSpPr>
          <p:cNvPr id="141315" name="Rectangle 3"/>
          <p:cNvSpPr>
            <a:spLocks noGrp="1" noChangeArrowheads="1"/>
          </p:cNvSpPr>
          <p:nvPr>
            <p:ph sz="quarter" idx="1"/>
          </p:nvPr>
        </p:nvSpPr>
        <p:spPr/>
        <p:txBody>
          <a:bodyPr/>
          <a:lstStyle/>
          <a:p>
            <a:pPr>
              <a:spcBef>
                <a:spcPct val="60000"/>
              </a:spcBef>
            </a:pPr>
            <a:r>
              <a:rPr lang="en-US" dirty="0"/>
              <a:t>Leverage and the Equity Cost of Capital</a:t>
            </a:r>
          </a:p>
          <a:p>
            <a:pPr lvl="1">
              <a:spcBef>
                <a:spcPct val="60000"/>
              </a:spcBef>
            </a:pPr>
            <a:r>
              <a:rPr lang="en-US" dirty="0"/>
              <a:t>MM Proposition II: </a:t>
            </a:r>
          </a:p>
          <a:p>
            <a:pPr lvl="2">
              <a:spcBef>
                <a:spcPct val="40000"/>
              </a:spcBef>
            </a:pPr>
            <a:r>
              <a:rPr lang="en-US" i="1" dirty="0"/>
              <a:t>The cost of capital of levered equity is equal to the cost of capital of unlevered equity plus a premium that is proportional to the market value debt-equity ratio.</a:t>
            </a:r>
          </a:p>
          <a:p>
            <a:pPr lvl="2">
              <a:spcBef>
                <a:spcPct val="40000"/>
              </a:spcBef>
            </a:pPr>
            <a:r>
              <a:rPr lang="en-US" dirty="0"/>
              <a:t>Cost of Capital of Levered </a:t>
            </a:r>
            <a:r>
              <a:rPr lang="en-US" dirty="0" smtClean="0"/>
              <a:t>Equity or equivalently the expected return on levered equity is (because the relations above must hold for all possible actual returns they must hold for expected returns as well):</a:t>
            </a:r>
            <a:endParaRPr lang="en-US" dirty="0"/>
          </a:p>
        </p:txBody>
      </p:sp>
      <p:graphicFrame>
        <p:nvGraphicFramePr>
          <p:cNvPr id="254976" name="Object 1024"/>
          <p:cNvGraphicFramePr>
            <a:graphicFrameLocks noChangeAspect="1"/>
          </p:cNvGraphicFramePr>
          <p:nvPr/>
        </p:nvGraphicFramePr>
        <p:xfrm>
          <a:off x="1828800" y="4297363"/>
          <a:ext cx="4076700" cy="1036637"/>
        </p:xfrm>
        <a:graphic>
          <a:graphicData uri="http://schemas.openxmlformats.org/presentationml/2006/ole">
            <p:oleObj spid="_x0000_s254979" name="Equation" r:id="rId4" imgW="1548728" imgH="393529" progId="Equation.DSMT4">
              <p:embed/>
            </p:oleObj>
          </a:graphicData>
        </a:graphic>
      </p:graphicFrame>
    </p:spTree>
  </p:cSld>
  <p:clrMapOvr>
    <a:masterClrMapping/>
  </p:clrMapOvr>
  <p:transition spd="med">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dirty="0" smtClean="0"/>
              <a:t>Modigliani-Miller II: The Example</a:t>
            </a:r>
            <a:endParaRPr lang="en-US" dirty="0"/>
          </a:p>
        </p:txBody>
      </p:sp>
      <p:sp>
        <p:nvSpPr>
          <p:cNvPr id="143363" name="Rectangle 3"/>
          <p:cNvSpPr>
            <a:spLocks noGrp="1" noChangeArrowheads="1"/>
          </p:cNvSpPr>
          <p:nvPr>
            <p:ph sz="quarter" idx="1"/>
          </p:nvPr>
        </p:nvSpPr>
        <p:spPr/>
        <p:txBody>
          <a:bodyPr/>
          <a:lstStyle/>
          <a:p>
            <a:r>
              <a:rPr lang="en-US" dirty="0"/>
              <a:t>Leverage and the Equity Cost of Capital</a:t>
            </a:r>
          </a:p>
          <a:p>
            <a:pPr lvl="1">
              <a:spcBef>
                <a:spcPct val="60000"/>
              </a:spcBef>
            </a:pPr>
            <a:r>
              <a:rPr lang="en-US" dirty="0"/>
              <a:t>Recall from above:</a:t>
            </a:r>
          </a:p>
          <a:p>
            <a:pPr lvl="2">
              <a:spcBef>
                <a:spcPct val="40000"/>
              </a:spcBef>
            </a:pPr>
            <a:r>
              <a:rPr lang="en-US" dirty="0"/>
              <a:t>If the firm is all-equity financed, the expected return on unlevered equity is 15%. </a:t>
            </a:r>
          </a:p>
          <a:p>
            <a:pPr lvl="2">
              <a:spcBef>
                <a:spcPct val="40000"/>
              </a:spcBef>
            </a:pPr>
            <a:r>
              <a:rPr lang="en-US" dirty="0"/>
              <a:t>If the firm is financed with $500 of debt, the expected return of the debt is 5%. </a:t>
            </a:r>
            <a:endParaRPr lang="en-US" dirty="0" smtClean="0"/>
          </a:p>
          <a:p>
            <a:pPr lvl="2">
              <a:spcBef>
                <a:spcPct val="40000"/>
              </a:spcBef>
            </a:pPr>
            <a:r>
              <a:rPr lang="en-US" dirty="0" smtClean="0"/>
              <a:t>Therefore, according to MM Proposition II, the expected return on equity for the levered firm should be:</a:t>
            </a:r>
            <a:endParaRPr lang="en-US" i="1" dirty="0" smtClean="0"/>
          </a:p>
        </p:txBody>
      </p:sp>
      <p:graphicFrame>
        <p:nvGraphicFramePr>
          <p:cNvPr id="385025" name="Object 1"/>
          <p:cNvGraphicFramePr>
            <a:graphicFrameLocks noChangeAspect="1"/>
          </p:cNvGraphicFramePr>
          <p:nvPr>
            <p:extLst>
              <p:ext uri="{D42A27DB-BD31-4B8C-83A1-F6EECF244321}">
                <p14:modId xmlns:p14="http://schemas.microsoft.com/office/powerpoint/2010/main" xmlns="" val="2146823388"/>
              </p:ext>
            </p:extLst>
          </p:nvPr>
        </p:nvGraphicFramePr>
        <p:xfrm>
          <a:off x="1792287" y="4678362"/>
          <a:ext cx="6818313" cy="1036638"/>
        </p:xfrm>
        <a:graphic>
          <a:graphicData uri="http://schemas.openxmlformats.org/presentationml/2006/ole">
            <p:oleObj spid="_x0000_s385028" name="Equation" r:id="rId4" imgW="2590800" imgH="393700" progId="Equation.DSMT4">
              <p:embed/>
            </p:oleObj>
          </a:graphicData>
        </a:graphic>
      </p:graphicFrame>
    </p:spTree>
  </p:cSld>
  <p:clrMapOvr>
    <a:masterClrMapping/>
  </p:clrMapOvr>
  <p:transition spd="med">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normAutofit fontScale="90000"/>
          </a:bodyPr>
          <a:lstStyle/>
          <a:p>
            <a:r>
              <a:rPr lang="en-US"/>
              <a:t>Capital Budgeting and the </a:t>
            </a:r>
            <a:br>
              <a:rPr lang="en-US"/>
            </a:br>
            <a:r>
              <a:rPr lang="en-US"/>
              <a:t>Weighted Average Cost of Capital</a:t>
            </a:r>
          </a:p>
        </p:txBody>
      </p:sp>
      <p:sp>
        <p:nvSpPr>
          <p:cNvPr id="151555" name="Rectangle 3"/>
          <p:cNvSpPr>
            <a:spLocks noGrp="1" noChangeArrowheads="1"/>
          </p:cNvSpPr>
          <p:nvPr>
            <p:ph sz="quarter" idx="1"/>
          </p:nvPr>
        </p:nvSpPr>
        <p:spPr/>
        <p:txBody>
          <a:bodyPr/>
          <a:lstStyle/>
          <a:p>
            <a:r>
              <a:rPr lang="en-US" dirty="0"/>
              <a:t>If a firm is unlevered, all of the free cash </a:t>
            </a:r>
            <a:r>
              <a:rPr lang="en-US" dirty="0" smtClean="0"/>
              <a:t>flows </a:t>
            </a:r>
            <a:r>
              <a:rPr lang="en-US" dirty="0"/>
              <a:t>generated by its assets are paid out to </a:t>
            </a:r>
            <a:r>
              <a:rPr lang="en-US" dirty="0" smtClean="0"/>
              <a:t>its </a:t>
            </a:r>
            <a:r>
              <a:rPr lang="en-US" dirty="0"/>
              <a:t>equity holders. </a:t>
            </a:r>
          </a:p>
          <a:p>
            <a:pPr lvl="1">
              <a:spcBef>
                <a:spcPct val="60000"/>
              </a:spcBef>
            </a:pPr>
            <a:r>
              <a:rPr lang="en-US" dirty="0"/>
              <a:t>The market value, risk, and cost of capital for the firm’s assets and its equity coincide and, therefore</a:t>
            </a:r>
            <a:r>
              <a:rPr lang="en-US" dirty="0" smtClean="0"/>
              <a:t>:</a:t>
            </a:r>
          </a:p>
        </p:txBody>
      </p:sp>
      <p:graphicFrame>
        <p:nvGraphicFramePr>
          <p:cNvPr id="257024" name="Object 1024"/>
          <p:cNvGraphicFramePr>
            <a:graphicFrameLocks noChangeAspect="1"/>
          </p:cNvGraphicFramePr>
          <p:nvPr>
            <p:extLst>
              <p:ext uri="{D42A27DB-BD31-4B8C-83A1-F6EECF244321}">
                <p14:modId xmlns:p14="http://schemas.microsoft.com/office/powerpoint/2010/main" xmlns="" val="2618786099"/>
              </p:ext>
            </p:extLst>
          </p:nvPr>
        </p:nvGraphicFramePr>
        <p:xfrm>
          <a:off x="1524000" y="3352800"/>
          <a:ext cx="7086600" cy="833717"/>
        </p:xfrm>
        <a:graphic>
          <a:graphicData uri="http://schemas.openxmlformats.org/presentationml/2006/ole">
            <p:oleObj spid="_x0000_s257027" name="Equation" r:id="rId4" imgW="3670200" imgH="431640" progId="Equation.DSMT4">
              <p:embed/>
            </p:oleObj>
          </a:graphicData>
        </a:graphic>
      </p:graphicFrame>
    </p:spTree>
  </p:cSld>
  <p:clrMapOvr>
    <a:masterClrMapping/>
  </p:clrMapOvr>
  <p:transition spd="med">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normAutofit fontScale="90000"/>
          </a:bodyPr>
          <a:lstStyle/>
          <a:p>
            <a:r>
              <a:rPr lang="en-US" dirty="0"/>
              <a:t>Capital Budgeting and the </a:t>
            </a:r>
            <a:br>
              <a:rPr lang="en-US" dirty="0"/>
            </a:br>
            <a:r>
              <a:rPr lang="en-US" dirty="0"/>
              <a:t>Weighted Average Cost of </a:t>
            </a:r>
            <a:r>
              <a:rPr lang="en-US" dirty="0" smtClean="0"/>
              <a:t>Capital</a:t>
            </a:r>
            <a:endParaRPr lang="en-US" dirty="0"/>
          </a:p>
        </p:txBody>
      </p:sp>
      <p:sp>
        <p:nvSpPr>
          <p:cNvPr id="153603" name="Rectangle 3"/>
          <p:cNvSpPr>
            <a:spLocks noGrp="1" noChangeArrowheads="1"/>
          </p:cNvSpPr>
          <p:nvPr>
            <p:ph sz="quarter" idx="1"/>
          </p:nvPr>
        </p:nvSpPr>
        <p:spPr>
          <a:xfrm>
            <a:off x="914400" y="1447800"/>
            <a:ext cx="7772400" cy="5029200"/>
          </a:xfrm>
        </p:spPr>
        <p:txBody>
          <a:bodyPr>
            <a:normAutofit fontScale="92500"/>
          </a:bodyPr>
          <a:lstStyle/>
          <a:p>
            <a:r>
              <a:rPr lang="en-US" dirty="0"/>
              <a:t>If a firm is levered, </a:t>
            </a:r>
            <a:r>
              <a:rPr lang="en-US" dirty="0" smtClean="0"/>
              <a:t>the cost of capital of the assets, </a:t>
            </a:r>
            <a:r>
              <a:rPr lang="en-US" i="1" dirty="0" err="1" smtClean="0"/>
              <a:t>r</a:t>
            </a:r>
            <a:r>
              <a:rPr lang="en-US" i="1" baseline="-25000" dirty="0" err="1" smtClean="0"/>
              <a:t>A</a:t>
            </a:r>
            <a:r>
              <a:rPr lang="en-US" dirty="0" smtClean="0"/>
              <a:t>, is </a:t>
            </a:r>
            <a:r>
              <a:rPr lang="en-US" dirty="0"/>
              <a:t>equal to the firm’s weighted average cost of capital. </a:t>
            </a:r>
          </a:p>
          <a:p>
            <a:pPr lvl="1">
              <a:spcBef>
                <a:spcPct val="50000"/>
              </a:spcBef>
            </a:pPr>
            <a:r>
              <a:rPr lang="en-US" dirty="0"/>
              <a:t>Weighted Average Cost of Capital (No Taxes</a:t>
            </a:r>
            <a:r>
              <a:rPr lang="en-US" dirty="0" smtClean="0"/>
              <a:t>)</a:t>
            </a:r>
          </a:p>
          <a:p>
            <a:pPr lvl="1">
              <a:spcBef>
                <a:spcPct val="50000"/>
              </a:spcBef>
            </a:pPr>
            <a:endParaRPr lang="en-US" dirty="0" smtClean="0"/>
          </a:p>
          <a:p>
            <a:pPr lvl="1">
              <a:spcBef>
                <a:spcPct val="50000"/>
              </a:spcBef>
            </a:pPr>
            <a:endParaRPr lang="en-US" dirty="0" smtClean="0"/>
          </a:p>
          <a:p>
            <a:pPr lvl="1">
              <a:spcBef>
                <a:spcPct val="50000"/>
              </a:spcBef>
            </a:pPr>
            <a:endParaRPr lang="en-US" dirty="0" smtClean="0"/>
          </a:p>
          <a:p>
            <a:pPr lvl="1">
              <a:spcBef>
                <a:spcPct val="50000"/>
              </a:spcBef>
            </a:pPr>
            <a:endParaRPr lang="en-US" dirty="0" smtClean="0"/>
          </a:p>
          <a:p>
            <a:pPr lvl="1">
              <a:spcBef>
                <a:spcPct val="50000"/>
              </a:spcBef>
            </a:pPr>
            <a:r>
              <a:rPr lang="en-US" dirty="0" smtClean="0"/>
              <a:t>With perfect capital markets, a firm’s WACC is independent of its capital structure and equals its unlevered equity cost of capital, which matches the cost of capital of its assets.</a:t>
            </a:r>
          </a:p>
          <a:p>
            <a:pPr lvl="1">
              <a:spcBef>
                <a:spcPct val="50000"/>
              </a:spcBef>
            </a:pPr>
            <a:r>
              <a:rPr lang="en-US" dirty="0" smtClean="0"/>
              <a:t>The balance sheet must balance in value and risk.</a:t>
            </a:r>
          </a:p>
        </p:txBody>
      </p:sp>
      <p:graphicFrame>
        <p:nvGraphicFramePr>
          <p:cNvPr id="258048" name="Object 1024"/>
          <p:cNvGraphicFramePr>
            <a:graphicFrameLocks noChangeAspect="1"/>
          </p:cNvGraphicFramePr>
          <p:nvPr>
            <p:extLst>
              <p:ext uri="{D42A27DB-BD31-4B8C-83A1-F6EECF244321}">
                <p14:modId xmlns:p14="http://schemas.microsoft.com/office/powerpoint/2010/main" xmlns="" val="3726361114"/>
              </p:ext>
            </p:extLst>
          </p:nvPr>
        </p:nvGraphicFramePr>
        <p:xfrm>
          <a:off x="127000" y="2895600"/>
          <a:ext cx="8861425" cy="1217613"/>
        </p:xfrm>
        <a:graphic>
          <a:graphicData uri="http://schemas.openxmlformats.org/presentationml/2006/ole">
            <p:oleObj spid="_x0000_s258054" name="Equation" r:id="rId4" imgW="6286500" imgH="863600" progId="Equation.DSMT4">
              <p:embed/>
            </p:oleObj>
          </a:graphicData>
        </a:graphic>
      </p:graphicFrame>
      <p:graphicFrame>
        <p:nvGraphicFramePr>
          <p:cNvPr id="258049" name="Object 1025"/>
          <p:cNvGraphicFramePr>
            <a:graphicFrameLocks noChangeAspect="1"/>
          </p:cNvGraphicFramePr>
          <p:nvPr>
            <p:extLst>
              <p:ext uri="{D42A27DB-BD31-4B8C-83A1-F6EECF244321}">
                <p14:modId xmlns:p14="http://schemas.microsoft.com/office/powerpoint/2010/main" xmlns="" val="2694401449"/>
              </p:ext>
            </p:extLst>
          </p:nvPr>
        </p:nvGraphicFramePr>
        <p:xfrm>
          <a:off x="1014413" y="4191000"/>
          <a:ext cx="3055937" cy="660400"/>
        </p:xfrm>
        <a:graphic>
          <a:graphicData uri="http://schemas.openxmlformats.org/presentationml/2006/ole">
            <p:oleObj spid="_x0000_s258055" name="Equation" r:id="rId5" imgW="1054100" imgH="228600" progId="Equation.DSMT4">
              <p:embed/>
            </p:oleObj>
          </a:graphicData>
        </a:graphic>
      </p:graphicFrame>
    </p:spTree>
  </p:cSld>
  <p:clrMapOvr>
    <a:masterClrMapping/>
  </p:clrMapOvr>
  <p:transition spd="med">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WACC and Leverage </a:t>
            </a:r>
            <a:br>
              <a:rPr lang="en-US" dirty="0" smtClean="0"/>
            </a:br>
            <a:r>
              <a:rPr lang="en-US" dirty="0" smtClean="0"/>
              <a:t>with Perfect Capital Markets</a:t>
            </a:r>
            <a:endParaRPr lang="en-US" dirty="0"/>
          </a:p>
        </p:txBody>
      </p:sp>
      <p:pic>
        <p:nvPicPr>
          <p:cNvPr id="157701" name="Picture 5" descr="BD14_18_14F01"/>
          <p:cNvPicPr preferRelativeResize="0">
            <a:picLocks noGrp="1" noChangeAspect="1" noChangeArrowheads="1"/>
          </p:cNvPicPr>
          <p:nvPr>
            <p:ph sz="quarter" idx="1"/>
            <p:custDataLst>
              <p:tags r:id="rId1"/>
            </p:custDataLst>
          </p:nvPr>
        </p:nvPicPr>
        <p:blipFill>
          <a:blip r:embed="rId4" cstate="print"/>
          <a:srcRect b="45000"/>
          <a:stretch>
            <a:fillRect/>
          </a:stretch>
        </p:blipFill>
        <p:spPr>
          <a:xfrm>
            <a:off x="786452" y="1371600"/>
            <a:ext cx="7519348" cy="5303119"/>
          </a:xfrm>
          <a:noFill/>
          <a:ln/>
        </p:spPr>
      </p:pic>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4"/>
          <p:cNvSpPr>
            <a:spLocks noGrp="1" noChangeArrowheads="1"/>
          </p:cNvSpPr>
          <p:nvPr>
            <p:ph type="title"/>
          </p:nvPr>
        </p:nvSpPr>
        <p:spPr/>
        <p:txBody>
          <a:bodyPr/>
          <a:lstStyle/>
          <a:p>
            <a:r>
              <a:rPr lang="en-US" dirty="0" smtClean="0"/>
              <a:t>Example</a:t>
            </a:r>
            <a:endParaRPr lang="en-US" dirty="0"/>
          </a:p>
        </p:txBody>
      </p:sp>
      <p:sp>
        <p:nvSpPr>
          <p:cNvPr id="230403" name="Rectangle 5"/>
          <p:cNvSpPr>
            <a:spLocks noGrp="1" noChangeArrowheads="1"/>
          </p:cNvSpPr>
          <p:nvPr>
            <p:ph sz="quarter" idx="1"/>
          </p:nvPr>
        </p:nvSpPr>
        <p:spPr/>
        <p:txBody>
          <a:bodyPr/>
          <a:lstStyle/>
          <a:p>
            <a:pPr lvl="1">
              <a:spcBef>
                <a:spcPct val="60000"/>
              </a:spcBef>
            </a:pPr>
            <a:r>
              <a:rPr lang="en-US" dirty="0" smtClean="0">
                <a:latin typeface="AGaramond-Regular" charset="0"/>
              </a:rPr>
              <a:t>Honeywell </a:t>
            </a:r>
            <a:r>
              <a:rPr lang="en-US" dirty="0">
                <a:latin typeface="AGaramond-Regular" charset="0"/>
              </a:rPr>
              <a:t>International Inc. (HON) has a market debt-equity ratio of 0.5.</a:t>
            </a:r>
          </a:p>
          <a:p>
            <a:pPr lvl="1">
              <a:spcBef>
                <a:spcPct val="60000"/>
              </a:spcBef>
            </a:pPr>
            <a:r>
              <a:rPr lang="en-US" dirty="0">
                <a:latin typeface="AGaramond-Regular" charset="0"/>
              </a:rPr>
              <a:t>Assume its current debt cost of capital is 6.5%, and its equity cost of capital is 14%. </a:t>
            </a:r>
          </a:p>
          <a:p>
            <a:pPr lvl="1">
              <a:spcBef>
                <a:spcPct val="60000"/>
              </a:spcBef>
            </a:pPr>
            <a:r>
              <a:rPr lang="en-US" dirty="0">
                <a:latin typeface="AGaramond-Regular" charset="0"/>
              </a:rPr>
              <a:t>If HON issues equity and uses the proceeds to repay its debt and reduce its debt-equity ratio to 0.4, it will lower its debt cost of capital to 5.75%. </a:t>
            </a:r>
            <a:endParaRPr lang="en-US" dirty="0" smtClean="0">
              <a:latin typeface="AGaramond-Regular" charset="0"/>
            </a:endParaRPr>
          </a:p>
          <a:p>
            <a:pPr lvl="1">
              <a:spcBef>
                <a:spcPct val="60000"/>
              </a:spcBef>
            </a:pPr>
            <a:r>
              <a:rPr lang="en-US" b="1" dirty="0" smtClean="0">
                <a:latin typeface="AGaramond-Regular" charset="0"/>
              </a:rPr>
              <a:t>With perfect capital markets, what effect will this transaction have on HON’s equity cost of capital and WACC?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4"/>
          <p:cNvSpPr>
            <a:spLocks noGrp="1" noChangeArrowheads="1"/>
          </p:cNvSpPr>
          <p:nvPr>
            <p:ph type="title"/>
          </p:nvPr>
        </p:nvSpPr>
        <p:spPr/>
        <p:txBody>
          <a:bodyPr/>
          <a:lstStyle/>
          <a:p>
            <a:r>
              <a:rPr lang="en-US" dirty="0" smtClean="0"/>
              <a:t>Example</a:t>
            </a:r>
            <a:endParaRPr lang="en-US" dirty="0"/>
          </a:p>
        </p:txBody>
      </p:sp>
      <p:sp>
        <p:nvSpPr>
          <p:cNvPr id="234499" name="Rectangle 5"/>
          <p:cNvSpPr>
            <a:spLocks noGrp="1" noChangeArrowheads="1"/>
          </p:cNvSpPr>
          <p:nvPr>
            <p:ph sz="quarter" idx="1"/>
          </p:nvPr>
        </p:nvSpPr>
        <p:spPr/>
        <p:txBody>
          <a:bodyPr/>
          <a:lstStyle/>
          <a:p>
            <a:r>
              <a:rPr lang="en-US"/>
              <a:t>Solution</a:t>
            </a:r>
          </a:p>
          <a:p>
            <a:pPr lvl="1">
              <a:spcBef>
                <a:spcPct val="40000"/>
              </a:spcBef>
            </a:pPr>
            <a:r>
              <a:rPr lang="en-US"/>
              <a:t>Current WACC</a:t>
            </a:r>
          </a:p>
          <a:p>
            <a:pPr lvl="1">
              <a:spcBef>
                <a:spcPct val="500000"/>
              </a:spcBef>
            </a:pPr>
            <a:r>
              <a:rPr lang="en-US"/>
              <a:t>New Cost of Equity</a:t>
            </a:r>
          </a:p>
        </p:txBody>
      </p:sp>
      <p:graphicFrame>
        <p:nvGraphicFramePr>
          <p:cNvPr id="234500" name="Object 4"/>
          <p:cNvGraphicFramePr>
            <a:graphicFrameLocks noChangeAspect="1"/>
          </p:cNvGraphicFramePr>
          <p:nvPr/>
        </p:nvGraphicFramePr>
        <p:xfrm>
          <a:off x="987425" y="2819400"/>
          <a:ext cx="7623175" cy="785813"/>
        </p:xfrm>
        <a:graphic>
          <a:graphicData uri="http://schemas.openxmlformats.org/presentationml/2006/ole">
            <p:oleObj spid="_x0000_s234504" name="Equation" r:id="rId4" imgW="3822700" imgH="393700" progId="Equation.DSMT4">
              <p:embed/>
            </p:oleObj>
          </a:graphicData>
        </a:graphic>
      </p:graphicFrame>
      <p:graphicFrame>
        <p:nvGraphicFramePr>
          <p:cNvPr id="234501" name="Object 6"/>
          <p:cNvGraphicFramePr>
            <a:graphicFrameLocks noChangeAspect="1"/>
          </p:cNvGraphicFramePr>
          <p:nvPr/>
        </p:nvGraphicFramePr>
        <p:xfrm>
          <a:off x="990600" y="5064125"/>
          <a:ext cx="7405688" cy="788988"/>
        </p:xfrm>
        <a:graphic>
          <a:graphicData uri="http://schemas.openxmlformats.org/presentationml/2006/ole">
            <p:oleObj spid="_x0000_s234505" name="Equation" r:id="rId5" imgW="3695700" imgH="393700" progId="Equation.DSMT4">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4"/>
          <p:cNvSpPr>
            <a:spLocks noGrp="1" noChangeArrowheads="1"/>
          </p:cNvSpPr>
          <p:nvPr>
            <p:ph type="title"/>
          </p:nvPr>
        </p:nvSpPr>
        <p:spPr/>
        <p:txBody>
          <a:bodyPr/>
          <a:lstStyle/>
          <a:p>
            <a:r>
              <a:rPr lang="en-US" dirty="0" smtClean="0"/>
              <a:t>Example</a:t>
            </a:r>
            <a:endParaRPr lang="en-US" dirty="0"/>
          </a:p>
        </p:txBody>
      </p:sp>
      <p:sp>
        <p:nvSpPr>
          <p:cNvPr id="236547" name="Rectangle 5"/>
          <p:cNvSpPr>
            <a:spLocks noGrp="1" noChangeArrowheads="1"/>
          </p:cNvSpPr>
          <p:nvPr>
            <p:ph sz="quarter" idx="1"/>
          </p:nvPr>
        </p:nvSpPr>
        <p:spPr/>
        <p:txBody>
          <a:bodyPr>
            <a:normAutofit/>
          </a:bodyPr>
          <a:lstStyle/>
          <a:p>
            <a:r>
              <a:rPr lang="en-US" dirty="0"/>
              <a:t>Solution (continued)</a:t>
            </a:r>
          </a:p>
          <a:p>
            <a:pPr lvl="1">
              <a:spcBef>
                <a:spcPct val="50000"/>
              </a:spcBef>
            </a:pPr>
            <a:r>
              <a:rPr lang="en-US" dirty="0"/>
              <a:t>New WACC</a:t>
            </a:r>
          </a:p>
          <a:p>
            <a:pPr lvl="1">
              <a:spcBef>
                <a:spcPct val="455000"/>
              </a:spcBef>
            </a:pPr>
            <a:r>
              <a:rPr lang="en-US" dirty="0"/>
              <a:t>The </a:t>
            </a:r>
            <a:r>
              <a:rPr lang="en-US" dirty="0" smtClean="0"/>
              <a:t>cost of debt capital falls from 6.5% to 5.7% and the cost </a:t>
            </a:r>
            <a:r>
              <a:rPr lang="en-US" dirty="0"/>
              <a:t>of equity capital falls from 14% to 13.8% </a:t>
            </a:r>
            <a:r>
              <a:rPr lang="en-US" dirty="0" smtClean="0"/>
              <a:t>however, </a:t>
            </a:r>
            <a:r>
              <a:rPr lang="en-US" dirty="0"/>
              <a:t>the WACC is unchanged</a:t>
            </a:r>
            <a:r>
              <a:rPr lang="en-US" dirty="0" smtClean="0"/>
              <a:t>.</a:t>
            </a:r>
            <a:r>
              <a:rPr lang="en-US" dirty="0"/>
              <a:t> </a:t>
            </a:r>
            <a:r>
              <a:rPr lang="en-US" dirty="0" smtClean="0"/>
              <a:t> How can that be?</a:t>
            </a:r>
          </a:p>
        </p:txBody>
      </p:sp>
      <p:graphicFrame>
        <p:nvGraphicFramePr>
          <p:cNvPr id="236548" name="Object 7"/>
          <p:cNvGraphicFramePr>
            <a:graphicFrameLocks noChangeAspect="1"/>
          </p:cNvGraphicFramePr>
          <p:nvPr>
            <p:extLst>
              <p:ext uri="{D42A27DB-BD31-4B8C-83A1-F6EECF244321}">
                <p14:modId xmlns:p14="http://schemas.microsoft.com/office/powerpoint/2010/main" xmlns="" val="2742479025"/>
              </p:ext>
            </p:extLst>
          </p:nvPr>
        </p:nvGraphicFramePr>
        <p:xfrm>
          <a:off x="1376363" y="2795588"/>
          <a:ext cx="5621337" cy="785812"/>
        </p:xfrm>
        <a:graphic>
          <a:graphicData uri="http://schemas.openxmlformats.org/presentationml/2006/ole">
            <p:oleObj spid="_x0000_s236551" name="Equation" r:id="rId4" imgW="2819160" imgH="393480" progId="Equation.DSMT4">
              <p:embed/>
            </p:oleObj>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r>
              <a:rPr lang="en-US"/>
              <a:t>Levered and Unlevered Betas</a:t>
            </a:r>
          </a:p>
        </p:txBody>
      </p:sp>
      <p:sp>
        <p:nvSpPr>
          <p:cNvPr id="172035" name="Rectangle 3"/>
          <p:cNvSpPr>
            <a:spLocks noGrp="1" noChangeArrowheads="1"/>
          </p:cNvSpPr>
          <p:nvPr>
            <p:ph sz="quarter" idx="1"/>
          </p:nvPr>
        </p:nvSpPr>
        <p:spPr/>
        <p:txBody>
          <a:bodyPr/>
          <a:lstStyle/>
          <a:p>
            <a:r>
              <a:rPr lang="en-US" dirty="0"/>
              <a:t>The effect of leverage on the risk of a firm’s securities can also be expressed in terms of beta</a:t>
            </a:r>
            <a:r>
              <a:rPr lang="en-US" dirty="0" smtClean="0"/>
              <a:t>:</a:t>
            </a:r>
          </a:p>
          <a:p>
            <a:endParaRPr lang="en-US" dirty="0" smtClean="0"/>
          </a:p>
          <a:p>
            <a:pPr>
              <a:buNone/>
            </a:pPr>
            <a:endParaRPr lang="en-US" dirty="0" smtClean="0"/>
          </a:p>
          <a:p>
            <a:pPr lvl="1">
              <a:spcBef>
                <a:spcPct val="40000"/>
              </a:spcBef>
            </a:pPr>
            <a:r>
              <a:rPr lang="en-US" dirty="0" smtClean="0"/>
              <a:t>Unlevered beta is a measure of the risk of a firm as if it did not have leverage, which is equivalent to the beta of the firm’s assets.</a:t>
            </a:r>
          </a:p>
          <a:p>
            <a:pPr lvl="1">
              <a:spcBef>
                <a:spcPct val="60000"/>
              </a:spcBef>
            </a:pPr>
            <a:r>
              <a:rPr lang="en-US" dirty="0" smtClean="0"/>
              <a:t>If you are trying to estimate the unlevered beta for an investment project, you should base your estimate on the unlevered betas of firms with comparable investments.</a:t>
            </a:r>
          </a:p>
          <a:p>
            <a:endParaRPr lang="en-US" dirty="0"/>
          </a:p>
        </p:txBody>
      </p:sp>
      <p:graphicFrame>
        <p:nvGraphicFramePr>
          <p:cNvPr id="259072" name="Object 1024"/>
          <p:cNvGraphicFramePr>
            <a:graphicFrameLocks noChangeAspect="1"/>
          </p:cNvGraphicFramePr>
          <p:nvPr/>
        </p:nvGraphicFramePr>
        <p:xfrm>
          <a:off x="1443038" y="2362200"/>
          <a:ext cx="5086350" cy="884238"/>
        </p:xfrm>
        <a:graphic>
          <a:graphicData uri="http://schemas.openxmlformats.org/presentationml/2006/ole">
            <p:oleObj spid="_x0000_s259074" name="Equation" r:id="rId4" imgW="2260600" imgH="393700" progId="Equation.DSMT4">
              <p:embed/>
            </p:oleObj>
          </a:graphicData>
        </a:graphic>
      </p:graphicFrame>
    </p:spTree>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dirty="0"/>
              <a:t>Financing a Firm with </a:t>
            </a:r>
            <a:r>
              <a:rPr lang="en-US" dirty="0" smtClean="0"/>
              <a:t>Equity</a:t>
            </a:r>
            <a:endParaRPr lang="en-US" dirty="0"/>
          </a:p>
        </p:txBody>
      </p:sp>
      <p:sp>
        <p:nvSpPr>
          <p:cNvPr id="26627" name="Rectangle 3"/>
          <p:cNvSpPr>
            <a:spLocks noGrp="1" noChangeArrowheads="1"/>
          </p:cNvSpPr>
          <p:nvPr>
            <p:ph sz="quarter" idx="1"/>
          </p:nvPr>
        </p:nvSpPr>
        <p:spPr>
          <a:xfrm>
            <a:off x="457200" y="1524000"/>
            <a:ext cx="8458200" cy="4800600"/>
          </a:xfrm>
        </p:spPr>
        <p:txBody>
          <a:bodyPr/>
          <a:lstStyle/>
          <a:p>
            <a:pPr>
              <a:spcBef>
                <a:spcPct val="60000"/>
              </a:spcBef>
            </a:pPr>
            <a:r>
              <a:rPr lang="en-US" dirty="0"/>
              <a:t>The project cash flows depend on the overall economy and thus contain market risk. </a:t>
            </a:r>
            <a:r>
              <a:rPr lang="en-US" dirty="0" smtClean="0"/>
              <a:t>Therefore, </a:t>
            </a:r>
            <a:r>
              <a:rPr lang="en-US" dirty="0"/>
              <a:t>you demand a 10% risk premium over </a:t>
            </a:r>
            <a:r>
              <a:rPr lang="en-US" dirty="0" smtClean="0"/>
              <a:t>the </a:t>
            </a:r>
            <a:r>
              <a:rPr lang="en-US" dirty="0"/>
              <a:t>current risk-free interest rate of 5% to invest </a:t>
            </a:r>
            <a:r>
              <a:rPr lang="en-US" dirty="0" smtClean="0"/>
              <a:t>in assets with the same systematic risk level as </a:t>
            </a:r>
            <a:r>
              <a:rPr lang="en-US" dirty="0"/>
              <a:t>this project.</a:t>
            </a:r>
          </a:p>
          <a:p>
            <a:r>
              <a:rPr lang="en-US" dirty="0" smtClean="0"/>
              <a:t>The cost of capital for this project is 15%. The expected cash flow in one year is:</a:t>
            </a:r>
          </a:p>
          <a:p>
            <a:pPr lvl="1">
              <a:spcBef>
                <a:spcPct val="40000"/>
              </a:spcBef>
              <a:buNone/>
            </a:pPr>
            <a:r>
              <a:rPr lang="en-US" sz="2800" dirty="0" smtClean="0"/>
              <a:t>		</a:t>
            </a:r>
            <a:r>
              <a:rPr lang="en-US" sz="2800" dirty="0" smtClean="0"/>
              <a:t>	½($</a:t>
            </a:r>
            <a:r>
              <a:rPr lang="en-US" sz="2800" dirty="0" smtClean="0"/>
              <a:t>1400) + ½($900) = $1150.</a:t>
            </a:r>
          </a:p>
          <a:p>
            <a:pPr>
              <a:spcBef>
                <a:spcPct val="60000"/>
              </a:spcBef>
            </a:pPr>
            <a:r>
              <a:rPr lang="en-US" dirty="0" smtClean="0"/>
              <a:t>The NPV of the project is therefore:</a:t>
            </a:r>
          </a:p>
        </p:txBody>
      </p:sp>
      <p:graphicFrame>
        <p:nvGraphicFramePr>
          <p:cNvPr id="348161" name="Object 1"/>
          <p:cNvGraphicFramePr>
            <a:graphicFrameLocks noChangeAspect="1"/>
          </p:cNvGraphicFramePr>
          <p:nvPr/>
        </p:nvGraphicFramePr>
        <p:xfrm>
          <a:off x="838200" y="5309242"/>
          <a:ext cx="8001000" cy="862958"/>
        </p:xfrm>
        <a:graphic>
          <a:graphicData uri="http://schemas.openxmlformats.org/presentationml/2006/ole">
            <p:oleObj spid="_x0000_s348163" name="Equation" r:id="rId4" imgW="3657600" imgH="393700" progId="Equation.DSMT4">
              <p:embed/>
            </p:oleObj>
          </a:graphicData>
        </a:graphic>
      </p:graphicFrame>
    </p:spTree>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762000" y="228600"/>
            <a:ext cx="7772400" cy="1143000"/>
          </a:xfrm>
        </p:spPr>
        <p:txBody>
          <a:bodyPr/>
          <a:lstStyle/>
          <a:p>
            <a:r>
              <a:rPr lang="en-US" dirty="0"/>
              <a:t>Levered and Unlevered </a:t>
            </a:r>
            <a:r>
              <a:rPr lang="en-US" dirty="0" smtClean="0"/>
              <a:t>Betas</a:t>
            </a:r>
            <a:endParaRPr lang="en-US" dirty="0"/>
          </a:p>
        </p:txBody>
      </p:sp>
      <p:sp>
        <p:nvSpPr>
          <p:cNvPr id="178179" name="Rectangle 3"/>
          <p:cNvSpPr>
            <a:spLocks noGrp="1" noChangeArrowheads="1"/>
          </p:cNvSpPr>
          <p:nvPr>
            <p:ph sz="quarter" idx="1"/>
          </p:nvPr>
        </p:nvSpPr>
        <p:spPr>
          <a:xfrm>
            <a:off x="838200" y="1371601"/>
            <a:ext cx="8153400" cy="5019674"/>
          </a:xfrm>
        </p:spPr>
        <p:txBody>
          <a:bodyPr>
            <a:normAutofit/>
          </a:bodyPr>
          <a:lstStyle/>
          <a:p>
            <a:r>
              <a:rPr lang="en-US" dirty="0" smtClean="0"/>
              <a:t>We rearrange this to find:</a:t>
            </a:r>
          </a:p>
          <a:p>
            <a:endParaRPr lang="en-US" dirty="0" smtClean="0"/>
          </a:p>
          <a:p>
            <a:endParaRPr lang="en-US" dirty="0" smtClean="0"/>
          </a:p>
          <a:p>
            <a:r>
              <a:rPr lang="en-US" dirty="0" smtClean="0"/>
              <a:t>In the extreme case of </a:t>
            </a:r>
            <a:r>
              <a:rPr lang="en-US" u="sng" dirty="0" smtClean="0"/>
              <a:t>risk free debt</a:t>
            </a:r>
            <a:r>
              <a:rPr lang="en-US" dirty="0" smtClean="0"/>
              <a:t> this simplifies to:</a:t>
            </a:r>
          </a:p>
          <a:p>
            <a:endParaRPr lang="en-US" dirty="0" smtClean="0"/>
          </a:p>
          <a:p>
            <a:endParaRPr lang="en-US" dirty="0" smtClean="0"/>
          </a:p>
          <a:p>
            <a:r>
              <a:rPr lang="en-US" dirty="0" smtClean="0"/>
              <a:t>Both equations demonstrate that leverage serves to amplify </a:t>
            </a:r>
            <a:r>
              <a:rPr lang="en-US" dirty="0"/>
              <a:t>the market risk of a firm’s assets, </a:t>
            </a:r>
            <a:r>
              <a:rPr lang="el-GR" i="1" dirty="0">
                <a:latin typeface="Lucida Grande" pitchFamily="48" charset="0"/>
                <a:cs typeface="Arial" pitchFamily="34" charset="0"/>
              </a:rPr>
              <a:t>β</a:t>
            </a:r>
            <a:r>
              <a:rPr lang="en-US" i="1" baseline="-25000" dirty="0"/>
              <a:t>U</a:t>
            </a:r>
            <a:r>
              <a:rPr lang="en-US" dirty="0"/>
              <a:t>, raising the market risk of its </a:t>
            </a:r>
            <a:r>
              <a:rPr lang="en-US" dirty="0" smtClean="0"/>
              <a:t>equity, </a:t>
            </a:r>
            <a:r>
              <a:rPr lang="el-GR" i="1" dirty="0" smtClean="0">
                <a:latin typeface="Lucida Grande" pitchFamily="48" charset="0"/>
                <a:cs typeface="Arial" pitchFamily="34" charset="0"/>
              </a:rPr>
              <a:t>β</a:t>
            </a:r>
            <a:r>
              <a:rPr lang="en-US" i="1" baseline="-25000" dirty="0" smtClean="0"/>
              <a:t>E</a:t>
            </a:r>
            <a:r>
              <a:rPr lang="en-US" dirty="0" smtClean="0"/>
              <a:t>, above </a:t>
            </a:r>
            <a:r>
              <a:rPr lang="el-GR" i="1" dirty="0" smtClean="0">
                <a:latin typeface="Lucida Grande" pitchFamily="48" charset="0"/>
                <a:cs typeface="Arial" pitchFamily="34" charset="0"/>
              </a:rPr>
              <a:t>β</a:t>
            </a:r>
            <a:r>
              <a:rPr lang="en-US" i="1" baseline="-25000" dirty="0" smtClean="0"/>
              <a:t>U</a:t>
            </a:r>
            <a:r>
              <a:rPr lang="en-US" i="1" dirty="0" smtClean="0"/>
              <a:t>.  </a:t>
            </a:r>
          </a:p>
          <a:p>
            <a:r>
              <a:rPr lang="en-US" i="1" dirty="0" smtClean="0"/>
              <a:t>This increase in risk causes the increase in the cost of equity capital that results from increased leverage.</a:t>
            </a:r>
            <a:endParaRPr lang="en-US" dirty="0"/>
          </a:p>
        </p:txBody>
      </p:sp>
      <p:graphicFrame>
        <p:nvGraphicFramePr>
          <p:cNvPr id="260096" name="Object 1024"/>
          <p:cNvGraphicFramePr>
            <a:graphicFrameLocks noChangeAspect="1"/>
          </p:cNvGraphicFramePr>
          <p:nvPr>
            <p:extLst>
              <p:ext uri="{D42A27DB-BD31-4B8C-83A1-F6EECF244321}">
                <p14:modId xmlns:p14="http://schemas.microsoft.com/office/powerpoint/2010/main" xmlns="" val="3307730818"/>
              </p:ext>
            </p:extLst>
          </p:nvPr>
        </p:nvGraphicFramePr>
        <p:xfrm>
          <a:off x="1228725" y="1858963"/>
          <a:ext cx="4029075" cy="884237"/>
        </p:xfrm>
        <a:graphic>
          <a:graphicData uri="http://schemas.openxmlformats.org/presentationml/2006/ole">
            <p:oleObj spid="_x0000_s260102" name="Equation" r:id="rId4" imgW="1790700" imgH="393700" progId="Equation.DSMT4">
              <p:embed/>
            </p:oleObj>
          </a:graphicData>
        </a:graphic>
      </p:graphicFrame>
      <p:graphicFrame>
        <p:nvGraphicFramePr>
          <p:cNvPr id="260097" name="Object 1025"/>
          <p:cNvGraphicFramePr>
            <a:graphicFrameLocks noChangeAspect="1"/>
          </p:cNvGraphicFramePr>
          <p:nvPr>
            <p:extLst>
              <p:ext uri="{D42A27DB-BD31-4B8C-83A1-F6EECF244321}">
                <p14:modId xmlns:p14="http://schemas.microsoft.com/office/powerpoint/2010/main" xmlns="" val="3623786177"/>
              </p:ext>
            </p:extLst>
          </p:nvPr>
        </p:nvGraphicFramePr>
        <p:xfrm>
          <a:off x="1133475" y="3384550"/>
          <a:ext cx="5114925" cy="882650"/>
        </p:xfrm>
        <a:graphic>
          <a:graphicData uri="http://schemas.openxmlformats.org/presentationml/2006/ole">
            <p:oleObj spid="_x0000_s260103" name="Equation" r:id="rId5" imgW="2273300" imgH="393700" progId="Equation.DSMT4">
              <p:embed/>
            </p:oleObj>
          </a:graphicData>
        </a:graphic>
      </p:graphicFrame>
    </p:spTree>
  </p:cSld>
  <p:clrMapOvr>
    <a:masterClrMapping/>
  </p:clrMapOvr>
  <p:transition spd="med">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a:t>Cash and Net Debt</a:t>
            </a:r>
          </a:p>
        </p:txBody>
      </p:sp>
      <p:sp>
        <p:nvSpPr>
          <p:cNvPr id="184323" name="Rectangle 3"/>
          <p:cNvSpPr>
            <a:spLocks noGrp="1" noChangeArrowheads="1"/>
          </p:cNvSpPr>
          <p:nvPr>
            <p:ph sz="quarter" idx="1"/>
          </p:nvPr>
        </p:nvSpPr>
        <p:spPr/>
        <p:txBody>
          <a:bodyPr/>
          <a:lstStyle/>
          <a:p>
            <a:r>
              <a:rPr lang="en-US" dirty="0"/>
              <a:t>Holding </a:t>
            </a:r>
            <a:r>
              <a:rPr lang="en-US" dirty="0" smtClean="0"/>
              <a:t>(excess) cash </a:t>
            </a:r>
            <a:r>
              <a:rPr lang="en-US" dirty="0"/>
              <a:t>has the opposite effect of leverage on risk and return and can be viewed as equivalent to negative debt.</a:t>
            </a:r>
          </a:p>
        </p:txBody>
      </p:sp>
      <p:graphicFrame>
        <p:nvGraphicFramePr>
          <p:cNvPr id="261120" name="Object 1024"/>
          <p:cNvGraphicFramePr>
            <a:graphicFrameLocks noChangeAspect="1"/>
          </p:cNvGraphicFramePr>
          <p:nvPr>
            <p:extLst>
              <p:ext uri="{D42A27DB-BD31-4B8C-83A1-F6EECF244321}">
                <p14:modId xmlns:p14="http://schemas.microsoft.com/office/powerpoint/2010/main" xmlns="" val="1029614385"/>
              </p:ext>
            </p:extLst>
          </p:nvPr>
        </p:nvGraphicFramePr>
        <p:xfrm>
          <a:off x="1219200" y="2771776"/>
          <a:ext cx="7391400" cy="410802"/>
        </p:xfrm>
        <a:graphic>
          <a:graphicData uri="http://schemas.openxmlformats.org/presentationml/2006/ole">
            <p:oleObj spid="_x0000_s261123" name="Equation" r:id="rId4" imgW="3225800" imgH="177800" progId="Equation.DSMT4">
              <p:embed/>
            </p:oleObj>
          </a:graphicData>
        </a:graphic>
      </p:graphicFrame>
    </p:spTree>
  </p:cSld>
  <p:clrMapOvr>
    <a:masterClrMapping/>
  </p:clrMapOvr>
  <p:transition spd="med">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r>
              <a:rPr lang="en-US" dirty="0" smtClean="0"/>
              <a:t>Example</a:t>
            </a:r>
            <a:endParaRPr lang="en-US" dirty="0"/>
          </a:p>
        </p:txBody>
      </p:sp>
      <p:pic>
        <p:nvPicPr>
          <p:cNvPr id="186373" name="Picture 5" descr="BD14_25_14ex08p"/>
          <p:cNvPicPr preferRelativeResize="0">
            <a:picLocks noGrp="1" noChangeAspect="1" noChangeArrowheads="1"/>
          </p:cNvPicPr>
          <p:nvPr>
            <p:ph sz="quarter" idx="1"/>
            <p:custDataLst>
              <p:tags r:id="rId1"/>
            </p:custDataLst>
          </p:nvPr>
        </p:nvPicPr>
        <p:blipFill>
          <a:blip r:embed="rId4" cstate="print"/>
          <a:srcRect/>
          <a:stretch>
            <a:fillRect/>
          </a:stretch>
        </p:blipFill>
        <p:spPr>
          <a:xfrm>
            <a:off x="342900" y="1619250"/>
            <a:ext cx="8458200" cy="2095500"/>
          </a:xfrm>
          <a:noFill/>
          <a:ln/>
        </p:spPr>
      </p:pic>
    </p:spTree>
  </p:cSld>
  <p:clrMapOvr>
    <a:masterClrMapping/>
  </p:clrMapOvr>
  <p:transition spd="med">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r>
              <a:rPr lang="en-US" dirty="0" smtClean="0"/>
              <a:t>Example</a:t>
            </a:r>
            <a:endParaRPr lang="en-US" dirty="0"/>
          </a:p>
        </p:txBody>
      </p:sp>
      <p:pic>
        <p:nvPicPr>
          <p:cNvPr id="188421" name="Picture 5" descr="BD14_26_14ex08s"/>
          <p:cNvPicPr preferRelativeResize="0">
            <a:picLocks noGrp="1" noChangeAspect="1" noChangeArrowheads="1"/>
          </p:cNvPicPr>
          <p:nvPr>
            <p:ph sz="quarter" idx="1"/>
            <p:custDataLst>
              <p:tags r:id="rId1"/>
            </p:custDataLst>
          </p:nvPr>
        </p:nvPicPr>
        <p:blipFill>
          <a:blip r:embed="rId4" cstate="print"/>
          <a:stretch>
            <a:fillRect/>
          </a:stretch>
        </p:blipFill>
        <p:spPr>
          <a:xfrm>
            <a:off x="914400" y="1447800"/>
            <a:ext cx="7552267" cy="4572000"/>
          </a:xfrm>
          <a:noFill/>
          <a:ln/>
        </p:spPr>
      </p:pic>
    </p:spTree>
  </p:cSld>
  <p:clrMapOvr>
    <a:masterClrMapping/>
  </p:clrMapOvr>
  <p:transition spd="med">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r>
              <a:rPr lang="en-US" dirty="0"/>
              <a:t>The Interest Tax Shield </a:t>
            </a:r>
            <a:r>
              <a:rPr lang="en-US" dirty="0" smtClean="0"/>
              <a:t>and </a:t>
            </a:r>
            <a:r>
              <a:rPr lang="en-US" dirty="0"/>
              <a:t>Firm </a:t>
            </a:r>
            <a:r>
              <a:rPr lang="en-US" dirty="0" smtClean="0"/>
              <a:t>Value</a:t>
            </a:r>
            <a:endParaRPr lang="en-US" dirty="0"/>
          </a:p>
        </p:txBody>
      </p:sp>
      <p:sp>
        <p:nvSpPr>
          <p:cNvPr id="43011" name="Rectangle 3"/>
          <p:cNvSpPr>
            <a:spLocks noGrp="1" noChangeArrowheads="1"/>
          </p:cNvSpPr>
          <p:nvPr>
            <p:ph type="body" idx="1"/>
          </p:nvPr>
        </p:nvSpPr>
        <p:spPr/>
        <p:txBody>
          <a:bodyPr/>
          <a:lstStyle/>
          <a:p>
            <a:r>
              <a:rPr lang="en-US"/>
              <a:t>MM Proposition I with Taxes</a:t>
            </a:r>
          </a:p>
          <a:p>
            <a:pPr lvl="1">
              <a:spcBef>
                <a:spcPct val="50000"/>
              </a:spcBef>
            </a:pPr>
            <a:r>
              <a:rPr lang="en-US" i="1"/>
              <a:t>The total value of the levered firm exceeds the value of the firm without leverage due to the present value of the tax savings from debt.</a:t>
            </a:r>
          </a:p>
        </p:txBody>
      </p:sp>
      <p:graphicFrame>
        <p:nvGraphicFramePr>
          <p:cNvPr id="43012" name="Object 4"/>
          <p:cNvGraphicFramePr>
            <a:graphicFrameLocks noChangeAspect="1"/>
          </p:cNvGraphicFramePr>
          <p:nvPr/>
        </p:nvGraphicFramePr>
        <p:xfrm>
          <a:off x="1576387" y="3124200"/>
          <a:ext cx="6196013" cy="595312"/>
        </p:xfrm>
        <a:graphic>
          <a:graphicData uri="http://schemas.openxmlformats.org/presentationml/2006/ole">
            <p:oleObj spid="_x0000_s412674" name="Equation" r:id="rId4" imgW="2400120" imgH="228600" progId="Equation.DSMT4">
              <p:embed/>
            </p:oleObj>
          </a:graphicData>
        </a:graphic>
      </p:graphicFrame>
    </p:spTree>
  </p:cSld>
  <p:clrMapOvr>
    <a:masterClrMapping/>
  </p:clrMapOvr>
  <p:transition spd="med">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a:bodyPr>
          <a:lstStyle/>
          <a:p>
            <a:r>
              <a:rPr lang="en-US" sz="3200" dirty="0" smtClean="0"/>
              <a:t>The Interest Tax Shield with Permanent Debt</a:t>
            </a:r>
            <a:endParaRPr lang="en-US" sz="3200" dirty="0"/>
          </a:p>
        </p:txBody>
      </p:sp>
      <p:sp>
        <p:nvSpPr>
          <p:cNvPr id="49155" name="Rectangle 3"/>
          <p:cNvSpPr>
            <a:spLocks noGrp="1" noChangeArrowheads="1"/>
          </p:cNvSpPr>
          <p:nvPr>
            <p:ph type="body" idx="1"/>
          </p:nvPr>
        </p:nvSpPr>
        <p:spPr/>
        <p:txBody>
          <a:bodyPr/>
          <a:lstStyle/>
          <a:p>
            <a:pPr>
              <a:spcBef>
                <a:spcPct val="50000"/>
              </a:spcBef>
            </a:pPr>
            <a:r>
              <a:rPr lang="en-US" dirty="0">
                <a:latin typeface="AGaramond-Regular" charset="0"/>
              </a:rPr>
              <a:t>Typically, the level of future interest payments is uncertain due to changes in the marginal tax rate, the amount of debt outstanding, the interest rate on that debt, and the risk of the firm.</a:t>
            </a:r>
          </a:p>
          <a:p>
            <a:pPr lvl="1">
              <a:spcBef>
                <a:spcPct val="50000"/>
              </a:spcBef>
            </a:pPr>
            <a:r>
              <a:rPr lang="en-US" dirty="0">
                <a:latin typeface="AGaramond-Regular" charset="0"/>
              </a:rPr>
              <a:t>For simplicity, we will consider the special case in which the above variables are kept constant.</a:t>
            </a:r>
            <a:endParaRPr lang="en-US" dirty="0"/>
          </a:p>
        </p:txBody>
      </p:sp>
    </p:spTree>
  </p:cSld>
  <p:clrMapOvr>
    <a:masterClrMapping/>
  </p:clrMapOvr>
  <p:transition spd="med">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z="3000" dirty="0"/>
              <a:t>The Interest Tax Shield </a:t>
            </a:r>
            <a:r>
              <a:rPr lang="en-US" sz="3000" dirty="0" smtClean="0"/>
              <a:t>with </a:t>
            </a:r>
            <a:r>
              <a:rPr lang="en-US" sz="3000" dirty="0"/>
              <a:t>Permanent </a:t>
            </a:r>
            <a:r>
              <a:rPr lang="en-US" sz="3000" dirty="0" smtClean="0"/>
              <a:t>Debt</a:t>
            </a:r>
            <a:endParaRPr lang="en-US" sz="3000" dirty="0"/>
          </a:p>
        </p:txBody>
      </p:sp>
      <p:sp>
        <p:nvSpPr>
          <p:cNvPr id="51203" name="Rectangle 3"/>
          <p:cNvSpPr>
            <a:spLocks noGrp="1" noChangeArrowheads="1"/>
          </p:cNvSpPr>
          <p:nvPr>
            <p:ph type="body" idx="1"/>
          </p:nvPr>
        </p:nvSpPr>
        <p:spPr/>
        <p:txBody>
          <a:bodyPr/>
          <a:lstStyle/>
          <a:p>
            <a:r>
              <a:rPr lang="en-US" dirty="0">
                <a:latin typeface="AGaramond-Regular" charset="0"/>
              </a:rPr>
              <a:t>Suppose a firm borrows debt </a:t>
            </a:r>
            <a:r>
              <a:rPr lang="en-US" i="1" dirty="0">
                <a:latin typeface="AGaramond-Regular" charset="0"/>
              </a:rPr>
              <a:t>D</a:t>
            </a:r>
            <a:r>
              <a:rPr lang="en-US" dirty="0">
                <a:latin typeface="AGaramond-Regular" charset="0"/>
              </a:rPr>
              <a:t> and keeps the debt permanently. If the firm’s marginal tax rate is </a:t>
            </a:r>
            <a:r>
              <a:rPr lang="el-GR" i="1" dirty="0">
                <a:latin typeface="" charset="0"/>
                <a:sym typeface="Symbol" pitchFamily="18" charset="2"/>
              </a:rPr>
              <a:t></a:t>
            </a:r>
            <a:r>
              <a:rPr lang="en-US" i="1" baseline="-25000" dirty="0">
                <a:latin typeface="AGaramond-Regular" charset="0"/>
              </a:rPr>
              <a:t>c </a:t>
            </a:r>
            <a:r>
              <a:rPr lang="en-US" dirty="0">
                <a:latin typeface="AGaramond-Regular" charset="0"/>
              </a:rPr>
              <a:t>, and if the debt is riskless with a risk-free interest rate </a:t>
            </a:r>
            <a:r>
              <a:rPr lang="en-US" i="1" dirty="0" err="1">
                <a:latin typeface="AGaramond-Regular" charset="0"/>
              </a:rPr>
              <a:t>r</a:t>
            </a:r>
            <a:r>
              <a:rPr lang="en-US" i="1" baseline="-25000" dirty="0" err="1">
                <a:latin typeface="AGaramond-Regular" charset="0"/>
              </a:rPr>
              <a:t>f</a:t>
            </a:r>
            <a:r>
              <a:rPr lang="en-US" i="1" baseline="-25000" dirty="0">
                <a:latin typeface="AGaramond-Regular" charset="0"/>
              </a:rPr>
              <a:t> </a:t>
            </a:r>
            <a:r>
              <a:rPr lang="en-US" dirty="0">
                <a:latin typeface="AGaramond-Regular" charset="0"/>
              </a:rPr>
              <a:t>, then the interest tax shield each year is </a:t>
            </a:r>
            <a:r>
              <a:rPr lang="el-GR" i="1" dirty="0">
                <a:latin typeface="" charset="0"/>
                <a:sym typeface="Symbol" pitchFamily="18" charset="2"/>
              </a:rPr>
              <a:t></a:t>
            </a:r>
            <a:r>
              <a:rPr lang="en-US" i="1" baseline="-25000" dirty="0">
                <a:latin typeface="AGaramond-Regular" charset="0"/>
              </a:rPr>
              <a:t>c</a:t>
            </a:r>
            <a:r>
              <a:rPr lang="en-US" dirty="0">
                <a:latin typeface="AGaramond-Regular" charset="0"/>
              </a:rPr>
              <a:t> </a:t>
            </a:r>
            <a:r>
              <a:rPr lang="en-US" dirty="0">
                <a:cs typeface="Arial" pitchFamily="34" charset="0"/>
              </a:rPr>
              <a:t>×</a:t>
            </a:r>
            <a:r>
              <a:rPr lang="en-US" dirty="0">
                <a:latin typeface="AGaramond-Regular" charset="0"/>
              </a:rPr>
              <a:t> </a:t>
            </a:r>
            <a:r>
              <a:rPr lang="en-US" i="1" dirty="0" err="1">
                <a:latin typeface="AGaramond-Regular" charset="0"/>
              </a:rPr>
              <a:t>r</a:t>
            </a:r>
            <a:r>
              <a:rPr lang="en-US" i="1" baseline="-25000" dirty="0" err="1">
                <a:latin typeface="AGaramond-Regular" charset="0"/>
              </a:rPr>
              <a:t>f</a:t>
            </a:r>
            <a:r>
              <a:rPr lang="en-US" dirty="0">
                <a:latin typeface="AGaramond-Regular" charset="0"/>
              </a:rPr>
              <a:t> </a:t>
            </a:r>
            <a:r>
              <a:rPr lang="en-US" dirty="0">
                <a:cs typeface="Arial" pitchFamily="34" charset="0"/>
              </a:rPr>
              <a:t>×</a:t>
            </a:r>
            <a:r>
              <a:rPr lang="en-US" dirty="0">
                <a:latin typeface="AGaramond-Regular" charset="0"/>
              </a:rPr>
              <a:t> </a:t>
            </a:r>
            <a:r>
              <a:rPr lang="en-US" i="1" dirty="0">
                <a:latin typeface="AGaramond-Regular" charset="0"/>
              </a:rPr>
              <a:t>D</a:t>
            </a:r>
            <a:r>
              <a:rPr lang="en-US" dirty="0">
                <a:latin typeface="AGaramond-Regular" charset="0"/>
              </a:rPr>
              <a:t>, and the tax shield can be valued as a perpetuity</a:t>
            </a:r>
            <a:r>
              <a:rPr lang="en-US" dirty="0" smtClean="0">
                <a:latin typeface="AGaramond-Regular" charset="0"/>
              </a:rPr>
              <a:t>.</a:t>
            </a:r>
          </a:p>
          <a:p>
            <a:endParaRPr lang="en-US" dirty="0" smtClean="0">
              <a:latin typeface="AGaramond-Regular" charset="0"/>
            </a:endParaRPr>
          </a:p>
          <a:p>
            <a:endParaRPr lang="en-US" dirty="0" smtClean="0">
              <a:latin typeface="AGaramond-Regular" charset="0"/>
            </a:endParaRPr>
          </a:p>
          <a:p>
            <a:endParaRPr lang="en-US" dirty="0">
              <a:latin typeface="AGaramond-Regular" charset="0"/>
            </a:endParaRPr>
          </a:p>
          <a:p>
            <a:r>
              <a:rPr lang="en-US" dirty="0" smtClean="0">
                <a:latin typeface="AGaramond-Regular" charset="0"/>
              </a:rPr>
              <a:t>Levered firm value: V</a:t>
            </a:r>
            <a:r>
              <a:rPr lang="en-US" baseline="30000" dirty="0" smtClean="0">
                <a:latin typeface="AGaramond-Regular" charset="0"/>
              </a:rPr>
              <a:t>L</a:t>
            </a:r>
            <a:r>
              <a:rPr lang="en-US" dirty="0" smtClean="0">
                <a:latin typeface="AGaramond-Regular" charset="0"/>
              </a:rPr>
              <a:t> = V</a:t>
            </a:r>
            <a:r>
              <a:rPr lang="en-US" baseline="30000" dirty="0" smtClean="0">
                <a:latin typeface="AGaramond-Regular" charset="0"/>
              </a:rPr>
              <a:t>U</a:t>
            </a:r>
            <a:r>
              <a:rPr lang="en-US" dirty="0" smtClean="0">
                <a:latin typeface="AGaramond-Regular" charset="0"/>
              </a:rPr>
              <a:t> + </a:t>
            </a:r>
            <a:r>
              <a:rPr lang="el-GR" dirty="0" smtClean="0">
                <a:latin typeface="Calibri"/>
                <a:cs typeface="Calibri"/>
                <a:sym typeface="Symbol"/>
              </a:rPr>
              <a:t></a:t>
            </a:r>
            <a:r>
              <a:rPr lang="en-US" baseline="-25000" dirty="0" err="1" smtClean="0">
                <a:latin typeface="Calibri"/>
                <a:cs typeface="Calibri"/>
              </a:rPr>
              <a:t>c</a:t>
            </a:r>
            <a:r>
              <a:rPr lang="en-US" dirty="0" err="1" smtClean="0">
                <a:latin typeface="Calibri"/>
                <a:cs typeface="Calibri"/>
              </a:rPr>
              <a:t>D</a:t>
            </a:r>
            <a:endParaRPr lang="en-US" dirty="0" smtClean="0">
              <a:latin typeface="AGaramond-Regular" charset="0"/>
            </a:endParaRPr>
          </a:p>
        </p:txBody>
      </p:sp>
      <p:graphicFrame>
        <p:nvGraphicFramePr>
          <p:cNvPr id="51204" name="Object 4"/>
          <p:cNvGraphicFramePr>
            <a:graphicFrameLocks noChangeAspect="1"/>
          </p:cNvGraphicFramePr>
          <p:nvPr/>
        </p:nvGraphicFramePr>
        <p:xfrm>
          <a:off x="711200" y="3886200"/>
          <a:ext cx="7720013" cy="1416050"/>
        </p:xfrm>
        <a:graphic>
          <a:graphicData uri="http://schemas.openxmlformats.org/presentationml/2006/ole">
            <p:oleObj spid="_x0000_s413698" name="Equation" r:id="rId4" imgW="3886200" imgH="711000" progId="Equation.DSMT4">
              <p:embed/>
            </p:oleObj>
          </a:graphicData>
        </a:graphic>
      </p:graphicFrame>
    </p:spTree>
  </p:cSld>
  <p:clrMapOvr>
    <a:masterClrMapping/>
  </p:clrMapOvr>
  <p:transition spd="med">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r>
              <a:rPr lang="en-US"/>
              <a:t>The Weighted Average Cost </a:t>
            </a:r>
            <a:br>
              <a:rPr lang="en-US"/>
            </a:br>
            <a:r>
              <a:rPr lang="en-US"/>
              <a:t>of Capital with Taxes</a:t>
            </a:r>
          </a:p>
        </p:txBody>
      </p:sp>
      <p:sp>
        <p:nvSpPr>
          <p:cNvPr id="57347" name="Rectangle 3"/>
          <p:cNvSpPr>
            <a:spLocks noGrp="1" noChangeArrowheads="1"/>
          </p:cNvSpPr>
          <p:nvPr>
            <p:ph type="body" idx="1"/>
          </p:nvPr>
        </p:nvSpPr>
        <p:spPr/>
        <p:txBody>
          <a:bodyPr/>
          <a:lstStyle/>
          <a:p>
            <a:r>
              <a:rPr lang="en-US" dirty="0"/>
              <a:t>With tax-deductible interest, the effective after-tax borrowing rate is </a:t>
            </a:r>
            <a:r>
              <a:rPr lang="en-US" i="1" dirty="0" err="1" smtClean="0"/>
              <a:t>r</a:t>
            </a:r>
            <a:r>
              <a:rPr lang="en-US" i="1" baseline="-25000" dirty="0" err="1" smtClean="0"/>
              <a:t>D</a:t>
            </a:r>
            <a:r>
              <a:rPr lang="en-US" i="1" dirty="0" smtClean="0"/>
              <a:t>(</a:t>
            </a:r>
            <a:r>
              <a:rPr lang="en-US" dirty="0" smtClean="0"/>
              <a:t>1</a:t>
            </a:r>
            <a:r>
              <a:rPr lang="en-US" i="1" dirty="0" smtClean="0"/>
              <a:t> </a:t>
            </a:r>
            <a:r>
              <a:rPr lang="en-US" i="1" dirty="0"/>
              <a:t>− </a:t>
            </a:r>
            <a:r>
              <a:rPr lang="el-GR" i="1" dirty="0">
                <a:latin typeface="" charset="0"/>
                <a:sym typeface="Symbol" pitchFamily="18" charset="2"/>
              </a:rPr>
              <a:t></a:t>
            </a:r>
            <a:r>
              <a:rPr lang="en-US" i="1" baseline="-25000" dirty="0">
                <a:latin typeface="AGaramond-Regular" charset="0"/>
              </a:rPr>
              <a:t>c</a:t>
            </a:r>
            <a:r>
              <a:rPr lang="en-US" i="1" dirty="0"/>
              <a:t>)</a:t>
            </a:r>
            <a:r>
              <a:rPr lang="en-US" dirty="0"/>
              <a:t> and the weighted average cost of capital becomes</a:t>
            </a:r>
          </a:p>
        </p:txBody>
      </p:sp>
      <p:graphicFrame>
        <p:nvGraphicFramePr>
          <p:cNvPr id="57348" name="Object 4"/>
          <p:cNvGraphicFramePr>
            <a:graphicFrameLocks noChangeAspect="1"/>
          </p:cNvGraphicFramePr>
          <p:nvPr/>
        </p:nvGraphicFramePr>
        <p:xfrm>
          <a:off x="544513" y="3040063"/>
          <a:ext cx="6510337" cy="963612"/>
        </p:xfrm>
        <a:graphic>
          <a:graphicData uri="http://schemas.openxmlformats.org/presentationml/2006/ole">
            <p:oleObj spid="_x0000_s414722" name="Equation" r:id="rId4" imgW="2666880" imgH="393480" progId="Equation.DSMT4">
              <p:embed/>
            </p:oleObj>
          </a:graphicData>
        </a:graphic>
      </p:graphicFrame>
      <p:graphicFrame>
        <p:nvGraphicFramePr>
          <p:cNvPr id="57349" name="Object 5"/>
          <p:cNvGraphicFramePr>
            <a:graphicFrameLocks noChangeAspect="1"/>
          </p:cNvGraphicFramePr>
          <p:nvPr/>
        </p:nvGraphicFramePr>
        <p:xfrm>
          <a:off x="522288" y="4433888"/>
          <a:ext cx="7350125" cy="1530350"/>
        </p:xfrm>
        <a:graphic>
          <a:graphicData uri="http://schemas.openxmlformats.org/presentationml/2006/ole">
            <p:oleObj spid="_x0000_s414723" name="Equation" r:id="rId5" imgW="3174840" imgH="660240" progId="Equation.DSMT4">
              <p:embed/>
            </p:oleObj>
          </a:graphicData>
        </a:graphic>
      </p:graphicFrame>
    </p:spTree>
  </p:cSld>
  <p:clrMapOvr>
    <a:masterClrMapping/>
  </p:clrMapOvr>
  <p:transition spd="med">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z="3000" dirty="0" smtClean="0"/>
              <a:t>The </a:t>
            </a:r>
            <a:r>
              <a:rPr lang="en-US" sz="3000" dirty="0"/>
              <a:t>WACC with and without Corporate Taxes</a:t>
            </a:r>
          </a:p>
        </p:txBody>
      </p:sp>
      <p:pic>
        <p:nvPicPr>
          <p:cNvPr id="59397" name="Picture 5" descr="BD15_08_15F02"/>
          <p:cNvPicPr preferRelativeResize="0">
            <a:picLocks noGrp="1" noChangeAspect="1" noChangeArrowheads="1"/>
          </p:cNvPicPr>
          <p:nvPr>
            <p:ph type="body" idx="1"/>
            <p:custDataLst>
              <p:tags r:id="rId1"/>
            </p:custDataLst>
          </p:nvPr>
        </p:nvPicPr>
        <p:blipFill>
          <a:blip r:embed="rId4" cstate="print"/>
          <a:srcRect/>
          <a:stretch>
            <a:fillRect/>
          </a:stretch>
        </p:blipFill>
        <p:spPr>
          <a:xfrm>
            <a:off x="1211263" y="1447800"/>
            <a:ext cx="6721475" cy="4800600"/>
          </a:xfrm>
          <a:noFill/>
          <a:ln/>
        </p:spPr>
      </p:pic>
    </p:spTree>
  </p:cSld>
  <p:clrMapOvr>
    <a:masterClrMapping/>
  </p:clrMapOvr>
  <p:transition spd="med">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Cost of Equity Capital</a:t>
            </a:r>
            <a:endParaRPr lang="en-US" dirty="0"/>
          </a:p>
        </p:txBody>
      </p:sp>
      <p:sp>
        <p:nvSpPr>
          <p:cNvPr id="3" name="Content Placeholder 2"/>
          <p:cNvSpPr>
            <a:spLocks noGrp="1"/>
          </p:cNvSpPr>
          <p:nvPr>
            <p:ph idx="1"/>
          </p:nvPr>
        </p:nvSpPr>
        <p:spPr/>
        <p:txBody>
          <a:bodyPr/>
          <a:lstStyle/>
          <a:p>
            <a:r>
              <a:rPr lang="en-US" dirty="0" smtClean="0"/>
              <a:t>As the picture indicates the cost of equity capital has the same relationship to the unlevered cost of capital, </a:t>
            </a:r>
            <a:r>
              <a:rPr lang="en-US" dirty="0" err="1" smtClean="0"/>
              <a:t>r</a:t>
            </a:r>
            <a:r>
              <a:rPr lang="en-US" baseline="-25000" dirty="0" err="1" smtClean="0"/>
              <a:t>U</a:t>
            </a:r>
            <a:r>
              <a:rPr lang="en-US" dirty="0" smtClean="0"/>
              <a:t>, and the debt to equity ratio.</a:t>
            </a:r>
          </a:p>
          <a:p>
            <a:endParaRPr lang="en-US" dirty="0" smtClean="0"/>
          </a:p>
          <a:p>
            <a:endParaRPr lang="en-US" dirty="0" smtClean="0"/>
          </a:p>
          <a:p>
            <a:pPr lvl="1"/>
            <a:r>
              <a:rPr lang="en-US" dirty="0" smtClean="0"/>
              <a:t>In chapter 18 your textbook demonstrates formally that this relation holds as long as the firm acts to maintain a fixed debt to equity ratio.</a:t>
            </a:r>
          </a:p>
          <a:p>
            <a:r>
              <a:rPr lang="en-US" dirty="0" smtClean="0"/>
              <a:t>Clearly:  </a:t>
            </a:r>
            <a:endParaRPr lang="en-US" dirty="0"/>
          </a:p>
        </p:txBody>
      </p:sp>
      <p:graphicFrame>
        <p:nvGraphicFramePr>
          <p:cNvPr id="6" name="Object 5"/>
          <p:cNvGraphicFramePr>
            <a:graphicFrameLocks noChangeAspect="1"/>
          </p:cNvGraphicFramePr>
          <p:nvPr/>
        </p:nvGraphicFramePr>
        <p:xfrm>
          <a:off x="1295400" y="2697324"/>
          <a:ext cx="3276600" cy="1036476"/>
        </p:xfrm>
        <a:graphic>
          <a:graphicData uri="http://schemas.openxmlformats.org/presentationml/2006/ole">
            <p:oleObj spid="_x0000_s415746" name="Equation" r:id="rId3" imgW="1244520" imgH="393480" progId="Equation.DSMT4">
              <p:embed/>
            </p:oleObj>
          </a:graphicData>
        </a:graphic>
      </p:graphicFrame>
      <p:graphicFrame>
        <p:nvGraphicFramePr>
          <p:cNvPr id="404484" name="Object 4"/>
          <p:cNvGraphicFramePr>
            <a:graphicFrameLocks noChangeAspect="1"/>
          </p:cNvGraphicFramePr>
          <p:nvPr/>
        </p:nvGraphicFramePr>
        <p:xfrm>
          <a:off x="1371600" y="5181601"/>
          <a:ext cx="3709988" cy="1009117"/>
        </p:xfrm>
        <a:graphic>
          <a:graphicData uri="http://schemas.openxmlformats.org/presentationml/2006/ole">
            <p:oleObj spid="_x0000_s415747" name="Equation" r:id="rId4" imgW="1447560" imgH="393480" progId="Equation.DSMT4">
              <p:embed/>
            </p:oleObj>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a:t>Financing a Firm with </a:t>
            </a:r>
            <a:r>
              <a:rPr lang="en-US" dirty="0" smtClean="0"/>
              <a:t>Equity</a:t>
            </a:r>
            <a:endParaRPr lang="en-US" dirty="0"/>
          </a:p>
        </p:txBody>
      </p:sp>
      <p:sp>
        <p:nvSpPr>
          <p:cNvPr id="30723" name="Rectangle 3"/>
          <p:cNvSpPr>
            <a:spLocks noGrp="1" noChangeArrowheads="1"/>
          </p:cNvSpPr>
          <p:nvPr>
            <p:ph sz="quarter" idx="1"/>
          </p:nvPr>
        </p:nvSpPr>
        <p:spPr/>
        <p:txBody>
          <a:bodyPr/>
          <a:lstStyle/>
          <a:p>
            <a:r>
              <a:rPr lang="en-US" dirty="0"/>
              <a:t>If you finance this project using only equity, how much would </a:t>
            </a:r>
            <a:r>
              <a:rPr lang="en-US" dirty="0" smtClean="0"/>
              <a:t>investors </a:t>
            </a:r>
            <a:r>
              <a:rPr lang="en-US" dirty="0"/>
              <a:t>be willing to pay for the </a:t>
            </a:r>
            <a:r>
              <a:rPr lang="en-US" dirty="0" smtClean="0"/>
              <a:t>equity of the project</a:t>
            </a:r>
            <a:r>
              <a:rPr lang="en-US" dirty="0"/>
              <a:t>?</a:t>
            </a:r>
          </a:p>
          <a:p>
            <a:pPr lvl="2">
              <a:spcBef>
                <a:spcPct val="460000"/>
              </a:spcBef>
            </a:pPr>
            <a:r>
              <a:rPr lang="en-US" dirty="0" smtClean="0"/>
              <a:t>You can raise $1000 by selling all of the equity in the firm, after paying the investment cost of $800, you can keep the remaining $200, the NPV of the project NPV, as a profit.</a:t>
            </a:r>
          </a:p>
        </p:txBody>
      </p:sp>
      <p:graphicFrame>
        <p:nvGraphicFramePr>
          <p:cNvPr id="249856" name="Object 1024"/>
          <p:cNvGraphicFramePr>
            <a:graphicFrameLocks noChangeAspect="1"/>
          </p:cNvGraphicFramePr>
          <p:nvPr/>
        </p:nvGraphicFramePr>
        <p:xfrm>
          <a:off x="1120775" y="2362200"/>
          <a:ext cx="6651625" cy="962025"/>
        </p:xfrm>
        <a:graphic>
          <a:graphicData uri="http://schemas.openxmlformats.org/presentationml/2006/ole">
            <p:oleObj spid="_x0000_s249858" name="Equation" r:id="rId4" imgW="2730500" imgH="393700" progId="Equation.DSMT4">
              <p:embed/>
            </p:oleObj>
          </a:graphicData>
        </a:graphic>
      </p:graphicFrame>
    </p:spTree>
  </p:cSld>
  <p:clrMapOvr>
    <a:masterClrMapping/>
  </p:clrMapOvr>
  <p:transition spd="med">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normAutofit fontScale="90000"/>
          </a:bodyPr>
          <a:lstStyle/>
          <a:p>
            <a:r>
              <a:rPr lang="en-US"/>
              <a:t>The Interest Tax Shield </a:t>
            </a:r>
            <a:br>
              <a:rPr lang="en-US"/>
            </a:br>
            <a:r>
              <a:rPr lang="en-US"/>
              <a:t>with a Target Debt-Equity Ratio</a:t>
            </a:r>
          </a:p>
        </p:txBody>
      </p:sp>
      <p:sp>
        <p:nvSpPr>
          <p:cNvPr id="61443" name="Rectangle 3"/>
          <p:cNvSpPr>
            <a:spLocks noGrp="1" noChangeArrowheads="1"/>
          </p:cNvSpPr>
          <p:nvPr>
            <p:ph type="body" idx="1"/>
          </p:nvPr>
        </p:nvSpPr>
        <p:spPr>
          <a:xfrm>
            <a:off x="914400" y="1447800"/>
            <a:ext cx="7772400" cy="5029200"/>
          </a:xfrm>
        </p:spPr>
        <p:txBody>
          <a:bodyPr>
            <a:normAutofit/>
          </a:bodyPr>
          <a:lstStyle/>
          <a:p>
            <a:r>
              <a:rPr lang="en-US" dirty="0">
                <a:latin typeface="AGaramond-Regular"/>
              </a:rPr>
              <a:t>When a firm adjusts its leverage to maintain a target debt-equity ratio, we can compute its value with leverage, </a:t>
            </a:r>
            <a:r>
              <a:rPr lang="en-US" i="1" dirty="0">
                <a:latin typeface="AGaramond-Regular"/>
              </a:rPr>
              <a:t>V</a:t>
            </a:r>
            <a:r>
              <a:rPr lang="en-US" i="1" baseline="30000" dirty="0">
                <a:latin typeface="AGaramond-Regular"/>
              </a:rPr>
              <a:t>L</a:t>
            </a:r>
            <a:r>
              <a:rPr lang="en-US" dirty="0">
                <a:latin typeface="AGaramond-Regular"/>
              </a:rPr>
              <a:t>, by discounting its free cash flow using the weighted average cost of capital. </a:t>
            </a:r>
            <a:endParaRPr lang="en-US" dirty="0" smtClean="0">
              <a:latin typeface="AGaramond-Regular"/>
            </a:endParaRPr>
          </a:p>
          <a:p>
            <a:r>
              <a:rPr lang="en-US" dirty="0" smtClean="0">
                <a:latin typeface="AGaramond-Regular"/>
              </a:rPr>
              <a:t>The value of the interest tax shield can then be found by comparing the value of the levered firm, </a:t>
            </a:r>
            <a:r>
              <a:rPr lang="en-US" i="1" dirty="0" smtClean="0">
                <a:latin typeface="AGaramond-Regular"/>
              </a:rPr>
              <a:t>V</a:t>
            </a:r>
            <a:r>
              <a:rPr lang="en-US" i="1" baseline="30000" dirty="0" smtClean="0">
                <a:latin typeface="AGaramond-Regular"/>
              </a:rPr>
              <a:t>L</a:t>
            </a:r>
            <a:r>
              <a:rPr lang="en-US" i="1" dirty="0" smtClean="0">
                <a:latin typeface="AGaramond-Regular"/>
              </a:rPr>
              <a:t>, </a:t>
            </a:r>
            <a:r>
              <a:rPr lang="en-US" dirty="0" smtClean="0">
                <a:latin typeface="AGaramond-Regular"/>
              </a:rPr>
              <a:t>to the unlevered value, </a:t>
            </a:r>
            <a:r>
              <a:rPr lang="en-US" i="1" dirty="0" smtClean="0">
                <a:latin typeface="AGaramond-Regular"/>
              </a:rPr>
              <a:t>V</a:t>
            </a:r>
            <a:r>
              <a:rPr lang="en-US" i="1" baseline="30000" dirty="0" smtClean="0">
                <a:latin typeface="AGaramond-Regular"/>
              </a:rPr>
              <a:t>U</a:t>
            </a:r>
            <a:r>
              <a:rPr lang="en-US" dirty="0" smtClean="0">
                <a:latin typeface="AGaramond-Regular"/>
              </a:rPr>
              <a:t>, of the free cash flow discounted at the firm’s unlevered cost of capital, the pretax WACC</a:t>
            </a:r>
            <a:r>
              <a:rPr lang="en-US" dirty="0" smtClean="0">
                <a:latin typeface="AGaramond-Regular"/>
              </a:rPr>
              <a:t>.</a:t>
            </a:r>
          </a:p>
          <a:p>
            <a:r>
              <a:rPr lang="en-US" i="1" dirty="0" smtClean="0">
                <a:latin typeface="AGaramond-Regular"/>
              </a:rPr>
              <a:t>V</a:t>
            </a:r>
            <a:r>
              <a:rPr lang="en-US" i="1" baseline="30000" dirty="0" smtClean="0">
                <a:latin typeface="AGaramond-Regular"/>
              </a:rPr>
              <a:t>L</a:t>
            </a:r>
            <a:r>
              <a:rPr lang="en-US" i="1" dirty="0" smtClean="0">
                <a:latin typeface="AGaramond-Regular"/>
              </a:rPr>
              <a:t> = V</a:t>
            </a:r>
            <a:r>
              <a:rPr lang="en-US" i="1" baseline="30000" dirty="0" smtClean="0">
                <a:latin typeface="AGaramond-Regular"/>
              </a:rPr>
              <a:t>U</a:t>
            </a:r>
            <a:r>
              <a:rPr lang="en-US" dirty="0" smtClean="0">
                <a:latin typeface="AGaramond-Regular"/>
              </a:rPr>
              <a:t> + PV(Interest Tax Shields), the present value of the interest tax shields is simply more difficult to calculate than it is with permanent debt.</a:t>
            </a:r>
            <a:endParaRPr lang="en-US" dirty="0" smtClean="0">
              <a:latin typeface="AGaramond-Regular"/>
            </a:endParaRPr>
          </a:p>
        </p:txBody>
      </p:sp>
    </p:spTree>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dirty="0"/>
              <a:t>Financing a Firm with </a:t>
            </a:r>
            <a:r>
              <a:rPr lang="en-US" dirty="0" smtClean="0"/>
              <a:t>Equity</a:t>
            </a:r>
            <a:endParaRPr lang="en-US" dirty="0"/>
          </a:p>
        </p:txBody>
      </p:sp>
      <p:sp>
        <p:nvSpPr>
          <p:cNvPr id="32771" name="Rectangle 3"/>
          <p:cNvSpPr>
            <a:spLocks noGrp="1" noChangeArrowheads="1"/>
          </p:cNvSpPr>
          <p:nvPr>
            <p:ph sz="quarter" idx="1"/>
          </p:nvPr>
        </p:nvSpPr>
        <p:spPr/>
        <p:txBody>
          <a:bodyPr/>
          <a:lstStyle/>
          <a:p>
            <a:r>
              <a:rPr lang="en-US" dirty="0"/>
              <a:t>Unlevered Equity</a:t>
            </a:r>
          </a:p>
          <a:p>
            <a:pPr lvl="1">
              <a:spcBef>
                <a:spcPct val="40000"/>
              </a:spcBef>
            </a:pPr>
            <a:r>
              <a:rPr lang="en-US" dirty="0"/>
              <a:t>Equity in a firm </a:t>
            </a:r>
            <a:r>
              <a:rPr lang="en-US" dirty="0" smtClean="0"/>
              <a:t>that uses </a:t>
            </a:r>
            <a:r>
              <a:rPr lang="en-US" dirty="0"/>
              <a:t>no </a:t>
            </a:r>
            <a:r>
              <a:rPr lang="en-US" dirty="0" smtClean="0"/>
              <a:t>debt financing.</a:t>
            </a:r>
            <a:endParaRPr lang="en-US" dirty="0"/>
          </a:p>
          <a:p>
            <a:pPr>
              <a:spcBef>
                <a:spcPct val="60000"/>
              </a:spcBef>
            </a:pPr>
            <a:r>
              <a:rPr lang="en-US" dirty="0"/>
              <a:t>Because there is no debt, the cash flows of the unlevered equity are equal to </a:t>
            </a:r>
            <a:r>
              <a:rPr lang="en-US" dirty="0" smtClean="0"/>
              <a:t>the cash flows of </a:t>
            </a:r>
            <a:r>
              <a:rPr lang="en-US" dirty="0"/>
              <a:t>the project</a:t>
            </a:r>
            <a:r>
              <a:rPr lang="en-US" dirty="0" smtClean="0"/>
              <a:t>.</a:t>
            </a:r>
          </a:p>
          <a:p>
            <a:pPr lvl="1">
              <a:spcBef>
                <a:spcPct val="60000"/>
              </a:spcBef>
            </a:pPr>
            <a:r>
              <a:rPr lang="en-US" dirty="0" smtClean="0"/>
              <a:t>Think about the balance sheet. </a:t>
            </a:r>
            <a:endParaRPr lang="en-US" dirty="0"/>
          </a:p>
        </p:txBody>
      </p:sp>
      <p:pic>
        <p:nvPicPr>
          <p:cNvPr id="6" name="Picture 5" descr="BD14_02_14t02"/>
          <p:cNvPicPr preferRelativeResize="0">
            <a:picLocks noChangeAspect="1" noChangeArrowheads="1"/>
          </p:cNvPicPr>
          <p:nvPr>
            <p:custDataLst>
              <p:tags r:id="rId1"/>
            </p:custDataLst>
          </p:nvPr>
        </p:nvPicPr>
        <p:blipFill>
          <a:blip r:embed="rId4" cstate="print"/>
          <a:srcRect/>
          <a:stretch>
            <a:fillRect/>
          </a:stretch>
        </p:blipFill>
        <p:spPr bwMode="auto">
          <a:xfrm>
            <a:off x="76200" y="4106862"/>
            <a:ext cx="8939212" cy="1836738"/>
          </a:xfrm>
          <a:prstGeom prst="rect">
            <a:avLst/>
          </a:prstGeom>
          <a:noFill/>
          <a:ln w="9525">
            <a:noFill/>
            <a:miter lim="800000"/>
            <a:headEnd/>
            <a:tailEnd/>
          </a:ln>
          <a:effectLst/>
        </p:spPr>
      </p:pic>
    </p:spTree>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dirty="0"/>
              <a:t>Financing a Firm with </a:t>
            </a:r>
            <a:r>
              <a:rPr lang="en-US" dirty="0" smtClean="0"/>
              <a:t>Equity</a:t>
            </a:r>
            <a:endParaRPr lang="en-US" dirty="0"/>
          </a:p>
        </p:txBody>
      </p:sp>
      <p:sp>
        <p:nvSpPr>
          <p:cNvPr id="36867" name="Rectangle 3"/>
          <p:cNvSpPr>
            <a:spLocks noGrp="1" noChangeArrowheads="1"/>
          </p:cNvSpPr>
          <p:nvPr>
            <p:ph sz="quarter" idx="1"/>
          </p:nvPr>
        </p:nvSpPr>
        <p:spPr/>
        <p:txBody>
          <a:bodyPr/>
          <a:lstStyle/>
          <a:p>
            <a:pPr>
              <a:spcBef>
                <a:spcPct val="50000"/>
              </a:spcBef>
            </a:pPr>
            <a:r>
              <a:rPr lang="en-US" dirty="0"/>
              <a:t>Shareholder’s returns are either 40% or –10%.</a:t>
            </a:r>
          </a:p>
          <a:p>
            <a:pPr lvl="1">
              <a:spcBef>
                <a:spcPct val="60000"/>
              </a:spcBef>
            </a:pPr>
            <a:r>
              <a:rPr lang="en-US" dirty="0"/>
              <a:t>The expected return on the unlevered equity is</a:t>
            </a:r>
            <a:r>
              <a:rPr lang="en-US" dirty="0" smtClean="0"/>
              <a:t>:</a:t>
            </a:r>
          </a:p>
          <a:p>
            <a:pPr lvl="1">
              <a:spcBef>
                <a:spcPct val="60000"/>
              </a:spcBef>
              <a:buNone/>
            </a:pPr>
            <a:r>
              <a:rPr lang="en-US" sz="2400" dirty="0" smtClean="0"/>
              <a:t>			½ </a:t>
            </a:r>
            <a:r>
              <a:rPr lang="en-US" sz="2400" dirty="0"/>
              <a:t>(40%) + ½(–10%) = 15%. </a:t>
            </a:r>
          </a:p>
          <a:p>
            <a:pPr lvl="1">
              <a:spcBef>
                <a:spcPct val="40000"/>
              </a:spcBef>
            </a:pPr>
            <a:r>
              <a:rPr lang="en-US" dirty="0"/>
              <a:t>Because the cost of capital of the project is 15%, shareholders are earning an appropriate </a:t>
            </a:r>
            <a:r>
              <a:rPr lang="en-US" dirty="0" smtClean="0"/>
              <a:t>expected return given </a:t>
            </a:r>
            <a:r>
              <a:rPr lang="en-US" dirty="0"/>
              <a:t>the </a:t>
            </a:r>
            <a:r>
              <a:rPr lang="en-US" dirty="0" smtClean="0"/>
              <a:t>risk </a:t>
            </a:r>
            <a:r>
              <a:rPr lang="en-US" dirty="0"/>
              <a:t>they are taking</a:t>
            </a:r>
            <a:r>
              <a:rPr lang="en-US" dirty="0" smtClean="0"/>
              <a:t>.  In other words, the equity is fairly priced.</a:t>
            </a:r>
            <a:endParaRPr lang="en-US" dirty="0"/>
          </a:p>
        </p:txBody>
      </p:sp>
    </p:spTree>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r>
              <a:rPr lang="en-US"/>
              <a:t>Financing a Firm with Debt and Equity</a:t>
            </a:r>
          </a:p>
        </p:txBody>
      </p:sp>
      <p:sp>
        <p:nvSpPr>
          <p:cNvPr id="38915" name="Rectangle 3"/>
          <p:cNvSpPr>
            <a:spLocks noGrp="1" noChangeArrowheads="1"/>
          </p:cNvSpPr>
          <p:nvPr>
            <p:ph sz="quarter" idx="1"/>
          </p:nvPr>
        </p:nvSpPr>
        <p:spPr>
          <a:xfrm>
            <a:off x="914400" y="1524000"/>
            <a:ext cx="7772400" cy="4572000"/>
          </a:xfrm>
        </p:spPr>
        <p:txBody>
          <a:bodyPr/>
          <a:lstStyle/>
          <a:p>
            <a:pPr>
              <a:lnSpc>
                <a:spcPct val="90000"/>
              </a:lnSpc>
              <a:spcBef>
                <a:spcPct val="60000"/>
              </a:spcBef>
            </a:pPr>
            <a:r>
              <a:rPr lang="en-US" dirty="0" smtClean="0"/>
              <a:t>Levered Equity</a:t>
            </a:r>
          </a:p>
          <a:p>
            <a:pPr lvl="1">
              <a:lnSpc>
                <a:spcPct val="90000"/>
              </a:lnSpc>
              <a:spcBef>
                <a:spcPct val="40000"/>
              </a:spcBef>
            </a:pPr>
            <a:r>
              <a:rPr lang="en-US" dirty="0" smtClean="0"/>
              <a:t>Equity in a firm that also has debt outstanding</a:t>
            </a:r>
          </a:p>
          <a:p>
            <a:pPr>
              <a:lnSpc>
                <a:spcPct val="90000"/>
              </a:lnSpc>
            </a:pPr>
            <a:r>
              <a:rPr lang="en-US" dirty="0" smtClean="0"/>
              <a:t>Suppose </a:t>
            </a:r>
            <a:r>
              <a:rPr lang="en-US" dirty="0" smtClean="0"/>
              <a:t>instead that you </a:t>
            </a:r>
            <a:r>
              <a:rPr lang="en-US" dirty="0"/>
              <a:t>decide to borrow $500 initially, in addition to selling equity.</a:t>
            </a:r>
          </a:p>
          <a:p>
            <a:pPr lvl="1">
              <a:lnSpc>
                <a:spcPct val="90000"/>
              </a:lnSpc>
              <a:spcBef>
                <a:spcPct val="40000"/>
              </a:spcBef>
            </a:pPr>
            <a:r>
              <a:rPr lang="en-US" dirty="0"/>
              <a:t>Because the project’s cash flow will always be enough to repay the debt, the debt is risk free and you can borrow at the risk-free interest rate of 5</a:t>
            </a:r>
            <a:r>
              <a:rPr lang="en-US" dirty="0" smtClean="0"/>
              <a:t>%.  </a:t>
            </a:r>
            <a:r>
              <a:rPr lang="en-US" dirty="0"/>
              <a:t>You will owe the debt holders:</a:t>
            </a:r>
          </a:p>
          <a:p>
            <a:pPr lvl="1">
              <a:lnSpc>
                <a:spcPct val="90000"/>
              </a:lnSpc>
              <a:spcBef>
                <a:spcPct val="30000"/>
              </a:spcBef>
              <a:buNone/>
            </a:pPr>
            <a:r>
              <a:rPr lang="en-US" dirty="0" smtClean="0"/>
              <a:t>			$</a:t>
            </a:r>
            <a:r>
              <a:rPr lang="en-US" dirty="0"/>
              <a:t>500 </a:t>
            </a:r>
            <a:r>
              <a:rPr lang="en-US" dirty="0">
                <a:cs typeface="Arial" pitchFamily="34" charset="0"/>
              </a:rPr>
              <a:t>×</a:t>
            </a:r>
            <a:r>
              <a:rPr lang="en-US" dirty="0"/>
              <a:t> 1.05 = $525 in one year</a:t>
            </a:r>
            <a:r>
              <a:rPr lang="en-US" dirty="0" smtClean="0"/>
              <a:t>.</a:t>
            </a:r>
            <a:endParaRPr lang="en-US" dirty="0"/>
          </a:p>
        </p:txBody>
      </p:sp>
    </p:spTree>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r>
              <a:rPr lang="en-US" dirty="0"/>
              <a:t>Financing a Firm </a:t>
            </a:r>
            <a:r>
              <a:rPr lang="en-US" dirty="0" smtClean="0"/>
              <a:t>with </a:t>
            </a:r>
            <a:r>
              <a:rPr lang="en-US" dirty="0"/>
              <a:t>Debt and </a:t>
            </a:r>
            <a:r>
              <a:rPr lang="en-US" dirty="0" smtClean="0"/>
              <a:t>Equity</a:t>
            </a:r>
            <a:endParaRPr lang="en-US" dirty="0"/>
          </a:p>
        </p:txBody>
      </p:sp>
      <p:sp>
        <p:nvSpPr>
          <p:cNvPr id="40963" name="Rectangle 3"/>
          <p:cNvSpPr>
            <a:spLocks noGrp="1" noChangeArrowheads="1"/>
          </p:cNvSpPr>
          <p:nvPr>
            <p:ph sz="quarter" idx="1"/>
          </p:nvPr>
        </p:nvSpPr>
        <p:spPr>
          <a:xfrm>
            <a:off x="762000" y="1447800"/>
            <a:ext cx="7924800" cy="4572000"/>
          </a:xfrm>
        </p:spPr>
        <p:txBody>
          <a:bodyPr/>
          <a:lstStyle/>
          <a:p>
            <a:r>
              <a:rPr lang="en-US" dirty="0"/>
              <a:t>Given the firm’s $525 debt obligation, your shareholders will receive only $875 ($1400 – $525 = $875) </a:t>
            </a:r>
            <a:r>
              <a:rPr lang="en-US" dirty="0" smtClean="0"/>
              <a:t>in a strong economy and </a:t>
            </a:r>
            <a:r>
              <a:rPr lang="en-US" dirty="0"/>
              <a:t>$375 ($900 – $525 = $375) </a:t>
            </a:r>
            <a:r>
              <a:rPr lang="en-US" dirty="0" smtClean="0"/>
              <a:t>in a weak economy.</a:t>
            </a:r>
          </a:p>
          <a:p>
            <a:pPr lvl="1"/>
            <a:r>
              <a:rPr lang="en-US" dirty="0" smtClean="0"/>
              <a:t>Will investors still pay $1,000 for the equity?  Then what?</a:t>
            </a:r>
            <a:endParaRPr lang="en-US" dirty="0"/>
          </a:p>
        </p:txBody>
      </p:sp>
      <p:pic>
        <p:nvPicPr>
          <p:cNvPr id="6" name="Picture 5" descr="BD14_03_14t03"/>
          <p:cNvPicPr preferRelativeResize="0">
            <a:picLocks noChangeAspect="1" noChangeArrowheads="1"/>
          </p:cNvPicPr>
          <p:nvPr>
            <p:custDataLst>
              <p:tags r:id="rId1"/>
            </p:custDataLst>
          </p:nvPr>
        </p:nvPicPr>
        <p:blipFill>
          <a:blip r:embed="rId4" cstate="print"/>
          <a:srcRect/>
          <a:stretch>
            <a:fillRect/>
          </a:stretch>
        </p:blipFill>
        <p:spPr bwMode="auto">
          <a:xfrm>
            <a:off x="304800" y="3352800"/>
            <a:ext cx="8458200" cy="3335338"/>
          </a:xfrm>
          <a:prstGeom prst="rect">
            <a:avLst/>
          </a:prstGeom>
          <a:noFill/>
          <a:ln w="9525">
            <a:noFill/>
            <a:miter lim="800000"/>
            <a:headEnd/>
            <a:tailEnd/>
          </a:ln>
        </p:spPr>
      </p:pic>
    </p:spTree>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en-US" dirty="0"/>
              <a:t>Financing a Firm </a:t>
            </a:r>
            <a:r>
              <a:rPr lang="en-US" dirty="0" smtClean="0"/>
              <a:t>with </a:t>
            </a:r>
            <a:r>
              <a:rPr lang="en-US" dirty="0"/>
              <a:t>Debt and </a:t>
            </a:r>
            <a:r>
              <a:rPr lang="en-US" dirty="0" smtClean="0"/>
              <a:t>Equity</a:t>
            </a:r>
            <a:endParaRPr lang="en-US" dirty="0"/>
          </a:p>
        </p:txBody>
      </p:sp>
      <p:sp>
        <p:nvSpPr>
          <p:cNvPr id="45059" name="Rectangle 3"/>
          <p:cNvSpPr>
            <a:spLocks noGrp="1" noChangeArrowheads="1"/>
          </p:cNvSpPr>
          <p:nvPr>
            <p:ph sz="quarter" idx="1"/>
          </p:nvPr>
        </p:nvSpPr>
        <p:spPr/>
        <p:txBody>
          <a:bodyPr/>
          <a:lstStyle/>
          <a:p>
            <a:pPr>
              <a:spcBef>
                <a:spcPct val="60000"/>
              </a:spcBef>
            </a:pPr>
            <a:r>
              <a:rPr lang="en-US" dirty="0"/>
              <a:t>What price </a:t>
            </a:r>
            <a:r>
              <a:rPr lang="en-US" i="1" dirty="0"/>
              <a:t>E</a:t>
            </a:r>
            <a:r>
              <a:rPr lang="en-US" dirty="0"/>
              <a:t> should the levered equity sell for?</a:t>
            </a:r>
          </a:p>
          <a:p>
            <a:pPr>
              <a:spcBef>
                <a:spcPct val="60000"/>
              </a:spcBef>
            </a:pPr>
            <a:r>
              <a:rPr lang="en-US" dirty="0"/>
              <a:t>Which is the best capital structure choice for </a:t>
            </a:r>
            <a:r>
              <a:rPr lang="en-US" dirty="0" smtClean="0"/>
              <a:t>the </a:t>
            </a:r>
            <a:r>
              <a:rPr lang="en-US" dirty="0"/>
              <a:t>entrepreneur</a:t>
            </a:r>
            <a:r>
              <a:rPr lang="en-US" dirty="0" smtClean="0"/>
              <a:t>?  No debt or $500 in debt?</a:t>
            </a:r>
            <a:endParaRPr lang="en-US" dirty="0" smtClean="0"/>
          </a:p>
          <a:p>
            <a:pPr>
              <a:spcBef>
                <a:spcPct val="60000"/>
              </a:spcBef>
            </a:pPr>
            <a:r>
              <a:rPr lang="en-US" dirty="0" smtClean="0"/>
              <a:t>Modigliani and Miller argued that with perfect capital markets, the total value of a firm should not depend on its capital structure.</a:t>
            </a:r>
          </a:p>
          <a:p>
            <a:pPr lvl="1">
              <a:spcBef>
                <a:spcPct val="60000"/>
              </a:spcBef>
            </a:pPr>
            <a:r>
              <a:rPr lang="en-US" dirty="0" smtClean="0"/>
              <a:t>They reasoned that the firm’s total cash flows still equal the cash flows of the project, and therefore must have the same </a:t>
            </a:r>
            <a:r>
              <a:rPr lang="en-US" dirty="0" smtClean="0"/>
              <a:t>total present </a:t>
            </a:r>
            <a:r>
              <a:rPr lang="en-US" dirty="0" smtClean="0"/>
              <a:t>value.  In other words, firm value has not changed.</a:t>
            </a:r>
          </a:p>
        </p:txBody>
      </p:sp>
    </p:spTree>
  </p:cSld>
  <p:clrMapOvr>
    <a:masterClrMapping/>
  </p:clrMapOvr>
  <p:transition spd="med">
    <p:wipe dir="r"/>
  </p:transition>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2.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3.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4.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5.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6.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7.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8.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9.xml><?xml version="1.0" encoding="utf-8"?>
<p:tagLst xmlns:a="http://schemas.openxmlformats.org/drawingml/2006/main" xmlns:r="http://schemas.openxmlformats.org/officeDocument/2006/relationships" xmlns:p="http://schemas.openxmlformats.org/presentationml/2006/main">
  <p:tag name="IIW_TYPE_IMAGE" val="Text Box 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4353</TotalTime>
  <Words>2509</Words>
  <Application>Microsoft Office PowerPoint</Application>
  <PresentationFormat>On-screen Show (4:3)</PresentationFormat>
  <Paragraphs>209</Paragraphs>
  <Slides>40</Slides>
  <Notes>38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40</vt:i4>
      </vt:variant>
    </vt:vector>
  </HeadingPairs>
  <TitlesOfParts>
    <vt:vector size="43" baseType="lpstr">
      <vt:lpstr>Equity</vt:lpstr>
      <vt:lpstr>Equation</vt:lpstr>
      <vt:lpstr>MathType 6.0 Equation</vt:lpstr>
      <vt:lpstr>Capital Structure</vt:lpstr>
      <vt:lpstr>Financing a Firm with Equity</vt:lpstr>
      <vt:lpstr>Financing a Firm with Equity</vt:lpstr>
      <vt:lpstr>Financing a Firm with Equity</vt:lpstr>
      <vt:lpstr>Financing a Firm with Equity</vt:lpstr>
      <vt:lpstr>Financing a Firm with Equity</vt:lpstr>
      <vt:lpstr>Financing a Firm with Debt and Equity</vt:lpstr>
      <vt:lpstr>Financing a Firm with Debt and Equity</vt:lpstr>
      <vt:lpstr>Financing a Firm with Debt and Equity</vt:lpstr>
      <vt:lpstr>Financing a Firm with Debt and Equity</vt:lpstr>
      <vt:lpstr>Financing a Firm with Debt and Equity</vt:lpstr>
      <vt:lpstr>The Effect of Leverage on Risk and Return</vt:lpstr>
      <vt:lpstr>The Effect of Leverage on Risk and Return</vt:lpstr>
      <vt:lpstr>The Effect of Leverage on Risk and Return</vt:lpstr>
      <vt:lpstr>The Effect of Leverage on Risk and Return</vt:lpstr>
      <vt:lpstr>Modigliani-Miller I</vt:lpstr>
      <vt:lpstr>MM and the Law of One Price</vt:lpstr>
      <vt:lpstr>Modigliani-Miller II</vt:lpstr>
      <vt:lpstr>Modigliani-Miller II</vt:lpstr>
      <vt:lpstr>Modigliani-Miller II</vt:lpstr>
      <vt:lpstr>Modigliani-Miller II</vt:lpstr>
      <vt:lpstr>Modigliani-Miller II: The Example</vt:lpstr>
      <vt:lpstr>Capital Budgeting and the  Weighted Average Cost of Capital</vt:lpstr>
      <vt:lpstr>Capital Budgeting and the  Weighted Average Cost of Capital</vt:lpstr>
      <vt:lpstr>WACC and Leverage  with Perfect Capital Markets</vt:lpstr>
      <vt:lpstr>Example</vt:lpstr>
      <vt:lpstr>Example</vt:lpstr>
      <vt:lpstr>Example</vt:lpstr>
      <vt:lpstr>Levered and Unlevered Betas</vt:lpstr>
      <vt:lpstr>Levered and Unlevered Betas</vt:lpstr>
      <vt:lpstr>Cash and Net Debt</vt:lpstr>
      <vt:lpstr>Example</vt:lpstr>
      <vt:lpstr>Example</vt:lpstr>
      <vt:lpstr>The Interest Tax Shield and Firm Value</vt:lpstr>
      <vt:lpstr>The Interest Tax Shield with Permanent Debt</vt:lpstr>
      <vt:lpstr>The Interest Tax Shield with Permanent Debt</vt:lpstr>
      <vt:lpstr>The Weighted Average Cost  of Capital with Taxes</vt:lpstr>
      <vt:lpstr>The WACC with and without Corporate Taxes</vt:lpstr>
      <vt:lpstr>The Cost of Equity Capital</vt:lpstr>
      <vt:lpstr>The Interest Tax Shield  with a Target Debt-Equity Ratio</vt:lpstr>
    </vt:vector>
  </TitlesOfParts>
  <Company>mt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Cap1</dc:title>
  <dc:creator>zender</dc:creator>
  <cp:lastModifiedBy>zender</cp:lastModifiedBy>
  <cp:revision>83</cp:revision>
  <dcterms:created xsi:type="dcterms:W3CDTF">2007-01-11T19:25:27Z</dcterms:created>
  <dcterms:modified xsi:type="dcterms:W3CDTF">2011-11-14T03:00:47Z</dcterms:modified>
</cp:coreProperties>
</file>